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5" r:id="rId1"/>
  </p:sldMasterIdLst>
  <p:sldIdLst>
    <p:sldId id="256" r:id="rId2"/>
    <p:sldId id="279" r:id="rId3"/>
    <p:sldId id="283" r:id="rId4"/>
    <p:sldId id="280" r:id="rId5"/>
    <p:sldId id="281" r:id="rId6"/>
    <p:sldId id="284" r:id="rId7"/>
    <p:sldId id="285" r:id="rId8"/>
    <p:sldId id="282" r:id="rId9"/>
    <p:sldId id="257" r:id="rId10"/>
    <p:sldId id="286" r:id="rId11"/>
    <p:sldId id="287" r:id="rId12"/>
    <p:sldId id="258" r:id="rId13"/>
    <p:sldId id="259" r:id="rId14"/>
    <p:sldId id="260" r:id="rId15"/>
    <p:sldId id="262" r:id="rId16"/>
    <p:sldId id="288" r:id="rId17"/>
    <p:sldId id="263" r:id="rId18"/>
    <p:sldId id="264" r:id="rId19"/>
    <p:sldId id="289"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278"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9/6/2020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30882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t>9/6/2020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25170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93655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15714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91645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95785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52556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84411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58624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421064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509874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56229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9/6/2020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39974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9/6/2020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65161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83916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851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pPr/>
              <a:t>9/6/2020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6233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t>9/6/2020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94784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9/6/2020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4135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Lst>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rehberlik.cokbilgi.com/tag/Ogrenme/" TargetMode="External"/><Relationship Id="rId2" Type="http://schemas.openxmlformats.org/officeDocument/2006/relationships/hyperlink" Target="https://www.cokbilgi.com/yazi/yuksek-lisans-yapmak/"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rehberlik.cokbilgi.com/yazi/cocuk-gelisiminde-muzigin-onemi/"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D458C0-9FD8-443C-A23D-FB4862D86468}"/>
              </a:ext>
            </a:extLst>
          </p:cNvPr>
          <p:cNvSpPr>
            <a:spLocks noGrp="1"/>
          </p:cNvSpPr>
          <p:nvPr>
            <p:ph type="ctrTitle"/>
          </p:nvPr>
        </p:nvSpPr>
        <p:spPr>
          <a:xfrm>
            <a:off x="2692398" y="1027044"/>
            <a:ext cx="6815669" cy="2401955"/>
          </a:xfrm>
        </p:spPr>
        <p:txBody>
          <a:bodyPr/>
          <a:lstStyle/>
          <a:p>
            <a:r>
              <a:rPr lang="tr-TR" dirty="0">
                <a:latin typeface="Times New Roman" panose="02020603050405020304" pitchFamily="18" charset="0"/>
                <a:cs typeface="Times New Roman" panose="02020603050405020304" pitchFamily="18" charset="0"/>
              </a:rPr>
              <a:t>EĞİTİM  PSİKOLOJİSİ</a:t>
            </a:r>
          </a:p>
        </p:txBody>
      </p:sp>
      <p:sp>
        <p:nvSpPr>
          <p:cNvPr id="4" name="Alt Başlık 3">
            <a:extLst>
              <a:ext uri="{FF2B5EF4-FFF2-40B4-BE49-F238E27FC236}">
                <a16:creationId xmlns:a16="http://schemas.microsoft.com/office/drawing/2014/main" id="{B39F5C10-272B-4A8B-ADE4-10DB0747FD05}"/>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82C7ED9D-0178-4E4B-9179-200BE75EFB0A}"/>
              </a:ext>
            </a:extLst>
          </p:cNvPr>
          <p:cNvPicPr>
            <a:picLocks noChangeAspect="1"/>
          </p:cNvPicPr>
          <p:nvPr/>
        </p:nvPicPr>
        <p:blipFill>
          <a:blip r:embed="rId2"/>
          <a:stretch>
            <a:fillRect/>
          </a:stretch>
        </p:blipFill>
        <p:spPr>
          <a:xfrm>
            <a:off x="2332383" y="3657597"/>
            <a:ext cx="7527234" cy="2743203"/>
          </a:xfrm>
          <a:prstGeom prst="rect">
            <a:avLst/>
          </a:prstGeom>
        </p:spPr>
      </p:pic>
    </p:spTree>
    <p:extLst>
      <p:ext uri="{BB962C8B-B14F-4D97-AF65-F5344CB8AC3E}">
        <p14:creationId xmlns:p14="http://schemas.microsoft.com/office/powerpoint/2010/main" val="29920585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D220F9-03F7-428C-8D03-6F98A72403A8}"/>
              </a:ext>
            </a:extLst>
          </p:cNvPr>
          <p:cNvSpPr>
            <a:spLocks noGrp="1"/>
          </p:cNvSpPr>
          <p:nvPr>
            <p:ph type="title"/>
          </p:nvPr>
        </p:nvSpPr>
        <p:spPr>
          <a:xfrm>
            <a:off x="1295402" y="982132"/>
            <a:ext cx="9601196" cy="1403259"/>
          </a:xfrm>
        </p:spPr>
        <p:txBody>
          <a:bodyPr>
            <a:normAutofit fontScale="90000"/>
          </a:bodyPr>
          <a:lstStyle/>
          <a:p>
            <a:r>
              <a:rPr lang="tr-TR" sz="6000" dirty="0">
                <a:latin typeface="Times New Roman" panose="02020603050405020304" pitchFamily="18" charset="0"/>
                <a:cs typeface="Times New Roman" panose="02020603050405020304" pitchFamily="18" charset="0"/>
              </a:rPr>
              <a:t>PSİKOLOJİ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t>
            </a:r>
            <a:r>
              <a:rPr lang="tr-TR" sz="2700" b="1" dirty="0">
                <a:latin typeface="Times New Roman" panose="02020603050405020304" pitchFamily="18" charset="0"/>
                <a:cs typeface="Times New Roman" panose="02020603050405020304" pitchFamily="18" charset="0"/>
              </a:rPr>
              <a:t>VE EĞİTİM İLİŞKİSİ</a:t>
            </a:r>
            <a:endParaRPr lang="tr-TR"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78518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10F4B7-523B-46E8-883A-4DDB8F65F88C}"/>
              </a:ext>
            </a:extLst>
          </p:cNvPr>
          <p:cNvSpPr>
            <a:spLocks noGrp="1"/>
          </p:cNvSpPr>
          <p:nvPr>
            <p:ph type="title"/>
          </p:nvPr>
        </p:nvSpPr>
        <p:spPr/>
        <p:txBody>
          <a:bodyPr/>
          <a:lstStyle/>
          <a:p>
            <a:r>
              <a:rPr lang="tr-TR" dirty="0"/>
              <a:t>.</a:t>
            </a:r>
          </a:p>
        </p:txBody>
      </p:sp>
      <p:sp>
        <p:nvSpPr>
          <p:cNvPr id="3" name="İçerik Yer Tutucusu 2">
            <a:extLst>
              <a:ext uri="{FF2B5EF4-FFF2-40B4-BE49-F238E27FC236}">
                <a16:creationId xmlns:a16="http://schemas.microsoft.com/office/drawing/2014/main" id="{1D8DDF37-994C-441E-A1A3-B07CABC13752}"/>
              </a:ext>
            </a:extLst>
          </p:cNvPr>
          <p:cNvSpPr>
            <a:spLocks noGrp="1"/>
          </p:cNvSpPr>
          <p:nvPr>
            <p:ph idx="1"/>
          </p:nvPr>
        </p:nvSpPr>
        <p:spPr/>
        <p:txBody>
          <a:bodyPr/>
          <a:lstStyle/>
          <a:p>
            <a:pPr algn="just"/>
            <a:r>
              <a:rPr lang="tr-TR"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Eğitim, bireylerde istendik davranışlar oluşturmayı amaçlar ve bu yönde çalışır. Psikoloji ise davranışı ve altında yatan nedenleri anlamlandırmakla uğraşır. Yani </a:t>
            </a:r>
            <a:r>
              <a:rPr lang="tr-TR" sz="2800" dirty="0">
                <a:solidFill>
                  <a:schemeClr val="tx1"/>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hem eğitim hem psikoloji bireyin davranışlarına odaklıdır</a:t>
            </a:r>
            <a:r>
              <a:rPr lang="tr-TR" sz="2800" dirty="0">
                <a:solidFill>
                  <a:srgbClr val="333333"/>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Bu yüzden birbiriyle doğrudan ilgili iki kavram olarak ortaya çıkar.</a:t>
            </a:r>
            <a:endParaRPr lang="tr-TR"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sp>
        <p:nvSpPr>
          <p:cNvPr id="4" name="Metin Yer Tutucusu 3">
            <a:extLst>
              <a:ext uri="{FF2B5EF4-FFF2-40B4-BE49-F238E27FC236}">
                <a16:creationId xmlns:a16="http://schemas.microsoft.com/office/drawing/2014/main" id="{E37C2F3E-0ADB-4A19-87F2-A3A06A4BC470}"/>
              </a:ext>
            </a:extLst>
          </p:cNvPr>
          <p:cNvSpPr>
            <a:spLocks noGrp="1"/>
          </p:cNvSpPr>
          <p:nvPr>
            <p:ph type="body" sz="half" idx="2"/>
          </p:nvPr>
        </p:nvSpPr>
        <p:spPr/>
        <p:txBody>
          <a:bodyPr>
            <a:normAutofit/>
          </a:bodyPr>
          <a:lstStyle/>
          <a:p>
            <a:r>
              <a:rPr lang="tr-TR" sz="44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Eğitim ve Psikoloji İlişkisi</a:t>
            </a:r>
            <a:endParaRPr lang="tr-TR" sz="4400" dirty="0">
              <a:latin typeface="Times New Roman" panose="02020603050405020304" pitchFamily="18" charset="0"/>
              <a:cs typeface="Times New Roman" panose="02020603050405020304" pitchFamily="18" charset="0"/>
            </a:endParaRPr>
          </a:p>
        </p:txBody>
      </p:sp>
      <p:pic>
        <p:nvPicPr>
          <p:cNvPr id="6" name="Resim 5">
            <a:extLst>
              <a:ext uri="{FF2B5EF4-FFF2-40B4-BE49-F238E27FC236}">
                <a16:creationId xmlns:a16="http://schemas.microsoft.com/office/drawing/2014/main" id="{BD44D145-E1AF-4219-A123-C2FFE085CCAF}"/>
              </a:ext>
            </a:extLst>
          </p:cNvPr>
          <p:cNvPicPr>
            <a:picLocks noChangeAspect="1"/>
          </p:cNvPicPr>
          <p:nvPr/>
        </p:nvPicPr>
        <p:blipFill>
          <a:blip r:embed="rId2"/>
          <a:stretch>
            <a:fillRect/>
          </a:stretch>
        </p:blipFill>
        <p:spPr>
          <a:xfrm>
            <a:off x="1828799" y="982131"/>
            <a:ext cx="2902227" cy="1953909"/>
          </a:xfrm>
          <a:prstGeom prst="rect">
            <a:avLst/>
          </a:prstGeom>
        </p:spPr>
      </p:pic>
    </p:spTree>
    <p:extLst>
      <p:ext uri="{BB962C8B-B14F-4D97-AF65-F5344CB8AC3E}">
        <p14:creationId xmlns:p14="http://schemas.microsoft.com/office/powerpoint/2010/main" val="35507775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D7A7D93-58E4-4410-92F7-BBD68D49A5AA}"/>
              </a:ext>
            </a:extLst>
          </p:cNvPr>
          <p:cNvSpPr>
            <a:spLocks noGrp="1"/>
          </p:cNvSpPr>
          <p:nvPr>
            <p:ph sz="quarter" idx="13"/>
          </p:nvPr>
        </p:nvSpPr>
        <p:spPr>
          <a:xfrm>
            <a:off x="913774" y="702366"/>
            <a:ext cx="10363826" cy="5088834"/>
          </a:xfrm>
        </p:spPr>
        <p:txBody>
          <a:bodyPr>
            <a:normAutofit lnSpcReduction="10000"/>
          </a:bodyPr>
          <a:lstStyle/>
          <a:p>
            <a:r>
              <a:rPr lang="tr-TR" sz="2800" dirty="0">
                <a:highlight>
                  <a:srgbClr val="FFFF00"/>
                </a:highlight>
                <a:latin typeface="Times New Roman" panose="02020603050405020304" pitchFamily="18" charset="0"/>
                <a:cs typeface="Times New Roman" panose="02020603050405020304" pitchFamily="18" charset="0"/>
              </a:rPr>
              <a:t>Çocuğun/bireyin okuldaki ve okul dışındaki öğrenmelerini pek çok faktör etkilemektedir</a:t>
            </a:r>
            <a:r>
              <a:rPr lang="tr-TR" dirty="0">
                <a:latin typeface="Times New Roman" panose="02020603050405020304" pitchFamily="18" charset="0"/>
                <a:cs typeface="Times New Roman" panose="02020603050405020304" pitchFamily="18" charset="0"/>
              </a:rPr>
              <a:t>. Öğretmen/ </a:t>
            </a:r>
            <a:r>
              <a:rPr lang="tr-TR" dirty="0">
                <a:highlight>
                  <a:srgbClr val="00FFFF"/>
                </a:highlight>
                <a:latin typeface="Times New Roman" panose="02020603050405020304" pitchFamily="18" charset="0"/>
                <a:cs typeface="Times New Roman" panose="02020603050405020304" pitchFamily="18" charset="0"/>
              </a:rPr>
              <a:t>USTAÖĞRETİCİLİK</a:t>
            </a:r>
            <a:r>
              <a:rPr lang="tr-TR" dirty="0">
                <a:latin typeface="Times New Roman" panose="02020603050405020304" pitchFamily="18" charset="0"/>
                <a:cs typeface="Times New Roman" panose="02020603050405020304" pitchFamily="18" charset="0"/>
              </a:rPr>
              <a:t> görevi olan; çocuğun istendik öğrenmelerine rehberlik edebilmek, çocukta istendik öğrenmeyi sağlayabilmek için onu okul-</a:t>
            </a:r>
            <a:r>
              <a:rPr lang="tr-TR" dirty="0">
                <a:highlight>
                  <a:srgbClr val="00FFFF"/>
                </a:highlight>
                <a:latin typeface="Times New Roman" panose="02020603050405020304" pitchFamily="18" charset="0"/>
                <a:cs typeface="Times New Roman" panose="02020603050405020304" pitchFamily="18" charset="0"/>
              </a:rPr>
              <a:t>İŞYER</a:t>
            </a:r>
            <a:r>
              <a:rPr lang="tr-TR" dirty="0">
                <a:latin typeface="Times New Roman" panose="02020603050405020304" pitchFamily="18" charset="0"/>
                <a:cs typeface="Times New Roman" panose="02020603050405020304" pitchFamily="18" charset="0"/>
              </a:rPr>
              <a:t>İ içinde ve okul – </a:t>
            </a:r>
            <a:r>
              <a:rPr lang="tr-TR" dirty="0">
                <a:highlight>
                  <a:srgbClr val="00FFFF"/>
                </a:highlight>
                <a:latin typeface="Times New Roman" panose="02020603050405020304" pitchFamily="18" charset="0"/>
                <a:cs typeface="Times New Roman" panose="02020603050405020304" pitchFamily="18" charset="0"/>
              </a:rPr>
              <a:t>İŞYERİ</a:t>
            </a:r>
            <a:r>
              <a:rPr lang="tr-TR" dirty="0">
                <a:latin typeface="Times New Roman" panose="02020603050405020304" pitchFamily="18" charset="0"/>
                <a:cs typeface="Times New Roman" panose="02020603050405020304" pitchFamily="18" charset="0"/>
              </a:rPr>
              <a:t> dışında bir </a:t>
            </a:r>
            <a:r>
              <a:rPr lang="tr-TR" dirty="0">
                <a:highlight>
                  <a:srgbClr val="FF0000"/>
                </a:highlight>
                <a:latin typeface="Times New Roman" panose="02020603050405020304" pitchFamily="18" charset="0"/>
                <a:cs typeface="Times New Roman" panose="02020603050405020304" pitchFamily="18" charset="0"/>
              </a:rPr>
              <a:t>bütün olarak tanım</a:t>
            </a:r>
            <a:r>
              <a:rPr lang="tr-TR" dirty="0">
                <a:latin typeface="Times New Roman" panose="02020603050405020304" pitchFamily="18" charset="0"/>
                <a:cs typeface="Times New Roman" panose="02020603050405020304" pitchFamily="18" charset="0"/>
              </a:rPr>
              <a:t>alıdır. Çocuğun kişilik özellikleri benlik algısı, benlik kavramı, öğrenme yeteneği, güdülenmesi, sosyal davranışları, duyguları, okula ve okulla ilgili olan çeşitli ögelere karşı tutumu; doğuştan getirdiği kalıtsal özellikler ve doğun öncesi, doğum sonrası ve doğum sonrasından o güne kadar içinde yaşadığı çevredeki etkileşimlerin bir ürünü olarak ortaya çıkar. Tüm bu faktörler çocuğun davranışlarını nasıl etkilemektedir? Çocukta istendik öğrenmeler, diğer bir deyişle,  yaşantı ürünü, kalıcı izli istendik davranış değişiklikleri planlı olarak nasıl sağlanmalıdır? Öğretmenler,/ </a:t>
            </a:r>
            <a:r>
              <a:rPr lang="tr-TR" dirty="0">
                <a:highlight>
                  <a:srgbClr val="00FFFF"/>
                </a:highlight>
                <a:latin typeface="Times New Roman" panose="02020603050405020304" pitchFamily="18" charset="0"/>
                <a:cs typeface="Times New Roman" panose="02020603050405020304" pitchFamily="18" charset="0"/>
              </a:rPr>
              <a:t>USTAÖĞRETİCİLER</a:t>
            </a:r>
            <a:r>
              <a:rPr lang="tr-TR" dirty="0">
                <a:latin typeface="Times New Roman" panose="02020603050405020304" pitchFamily="18" charset="0"/>
                <a:cs typeface="Times New Roman" panose="02020603050405020304" pitchFamily="18" charset="0"/>
              </a:rPr>
              <a:t> çocukların davranışlarını etkileyen faktörleri bilmelidir ki etkili ve verimli öğrenmeyi gerçekleştirebilecek önlemleri alabilsinler</a:t>
            </a:r>
          </a:p>
        </p:txBody>
      </p:sp>
    </p:spTree>
    <p:extLst>
      <p:ext uri="{BB962C8B-B14F-4D97-AF65-F5344CB8AC3E}">
        <p14:creationId xmlns:p14="http://schemas.microsoft.com/office/powerpoint/2010/main" val="29633947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1756BE1-189A-41B8-A78A-91D48ED0E7D2}"/>
              </a:ext>
            </a:extLst>
          </p:cNvPr>
          <p:cNvSpPr>
            <a:spLocks noGrp="1"/>
          </p:cNvSpPr>
          <p:nvPr>
            <p:ph sz="quarter" idx="13"/>
          </p:nvPr>
        </p:nvSpPr>
        <p:spPr>
          <a:xfrm>
            <a:off x="913774" y="463826"/>
            <a:ext cx="10363826" cy="5327373"/>
          </a:xfrm>
        </p:spPr>
        <p:txBody>
          <a:bodyPr/>
          <a:lstStyle/>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Bu amaçla eğitim bilimleri, psikoloji davranışlarının incelediği insan davranışlarının nedenlerine, insan davranışlarının oluşturulması ya da değiştirilmesini etkileyen faktörlere ilişkin bilgiyi alıp gerçek eğitim durumlarında kullanmak durumundadır. Bireyin ihtiyaç hiyerarşisine, bireyi çeşitli yaş ve gelişim dönemlerinde hangi gelişim ve öğrenme özelliklerine sahip olduğuna; hangi öğrenme durumlarında  hangi öğrenme kuramlarının ilkelerinin etkili olabileceğine ilişkin bilgiyi, eğitim bilimleri psikoloji biliminin ortaya koyduğu bulgulardan elde ederek öğretimi planlama, uygulama ve değerlendirmede kullanmaktadır. </a:t>
            </a:r>
          </a:p>
          <a:p>
            <a:r>
              <a:rPr lang="tr-TR" sz="3200" u="sng" dirty="0">
                <a:highlight>
                  <a:srgbClr val="FFFF00"/>
                </a:highlight>
                <a:latin typeface="Times New Roman" panose="02020603050405020304" pitchFamily="18" charset="0"/>
                <a:cs typeface="Times New Roman" panose="02020603050405020304" pitchFamily="18" charset="0"/>
              </a:rPr>
              <a:t>PSİKOLOJİ</a:t>
            </a:r>
            <a:r>
              <a:rPr lang="tr-TR" sz="3200" dirty="0">
                <a:highlight>
                  <a:srgbClr val="FFFF00"/>
                </a:highlight>
                <a:latin typeface="Times New Roman" panose="02020603050405020304" pitchFamily="18" charset="0"/>
                <a:cs typeface="Times New Roman" panose="02020603050405020304" pitchFamily="18" charset="0"/>
              </a:rPr>
              <a:t> İNSAN DAVRANIŞLARINI İNCELEYEN BİLİMDİR.</a:t>
            </a:r>
          </a:p>
        </p:txBody>
      </p:sp>
    </p:spTree>
    <p:extLst>
      <p:ext uri="{BB962C8B-B14F-4D97-AF65-F5344CB8AC3E}">
        <p14:creationId xmlns:p14="http://schemas.microsoft.com/office/powerpoint/2010/main" val="15402004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6D3514-70E1-4CF3-B81D-D34F27C5CBCF}"/>
              </a:ext>
            </a:extLst>
          </p:cNvPr>
          <p:cNvSpPr>
            <a:spLocks noGrp="1"/>
          </p:cNvSpPr>
          <p:nvPr>
            <p:ph type="title"/>
          </p:nvPr>
        </p:nvSpPr>
        <p:spPr/>
        <p:txBody>
          <a:bodyPr/>
          <a:lstStyle/>
          <a:p>
            <a:r>
              <a:rPr lang="tr-TR" dirty="0"/>
              <a:t>ÖRNEK SORU</a:t>
            </a:r>
          </a:p>
        </p:txBody>
      </p:sp>
      <p:sp>
        <p:nvSpPr>
          <p:cNvPr id="3" name="İçerik Yer Tutucusu 2">
            <a:extLst>
              <a:ext uri="{FF2B5EF4-FFF2-40B4-BE49-F238E27FC236}">
                <a16:creationId xmlns:a16="http://schemas.microsoft.com/office/drawing/2014/main" id="{25FB0F75-074E-4EBF-9175-BC7C51F07A99}"/>
              </a:ext>
            </a:extLst>
          </p:cNvPr>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A. İnsan davranışları,</a:t>
            </a:r>
          </a:p>
          <a:p>
            <a:r>
              <a:rPr lang="tr-TR" dirty="0">
                <a:latin typeface="Times New Roman" panose="02020603050405020304" pitchFamily="18" charset="0"/>
                <a:cs typeface="Times New Roman" panose="02020603050405020304" pitchFamily="18" charset="0"/>
              </a:rPr>
              <a:t>B. Doğa olayları,</a:t>
            </a:r>
          </a:p>
          <a:p>
            <a:r>
              <a:rPr lang="tr-TR" dirty="0">
                <a:latin typeface="Times New Roman" panose="02020603050405020304" pitchFamily="18" charset="0"/>
                <a:cs typeface="Times New Roman" panose="02020603050405020304" pitchFamily="18" charset="0"/>
              </a:rPr>
              <a:t>C. Evrenin oluşumu,</a:t>
            </a:r>
          </a:p>
          <a:p>
            <a:r>
              <a:rPr lang="tr-TR" dirty="0">
                <a:latin typeface="Times New Roman" panose="02020603050405020304" pitchFamily="18" charset="0"/>
                <a:cs typeface="Times New Roman" panose="02020603050405020304" pitchFamily="18" charset="0"/>
              </a:rPr>
              <a:t>D. Köyden kente göç</a:t>
            </a:r>
          </a:p>
        </p:txBody>
      </p:sp>
      <p:sp>
        <p:nvSpPr>
          <p:cNvPr id="4" name="Metin Yer Tutucusu 3">
            <a:extLst>
              <a:ext uri="{FF2B5EF4-FFF2-40B4-BE49-F238E27FC236}">
                <a16:creationId xmlns:a16="http://schemas.microsoft.com/office/drawing/2014/main" id="{0E3C95DA-D3B8-4365-A829-F2F070A8CFFE}"/>
              </a:ext>
            </a:extLst>
          </p:cNvPr>
          <p:cNvSpPr>
            <a:spLocks noGrp="1"/>
          </p:cNvSpPr>
          <p:nvPr>
            <p:ph type="body" sz="half" idx="2"/>
          </p:nvPr>
        </p:nvSpPr>
        <p:spPr/>
        <p:txBody>
          <a:bodyPr>
            <a:normAutofit/>
          </a:bodyPr>
          <a:lstStyle/>
          <a:p>
            <a:r>
              <a:rPr lang="tr-TR" sz="2400" dirty="0">
                <a:latin typeface="Times New Roman" panose="02020603050405020304" pitchFamily="18" charset="0"/>
                <a:cs typeface="Times New Roman" panose="02020603050405020304" pitchFamily="18" charset="0"/>
              </a:rPr>
              <a:t>Aşağıdakilerden hangisi Psikoloji biliminin inceleme alanıdır?</a:t>
            </a:r>
          </a:p>
        </p:txBody>
      </p:sp>
    </p:spTree>
    <p:extLst>
      <p:ext uri="{BB962C8B-B14F-4D97-AF65-F5344CB8AC3E}">
        <p14:creationId xmlns:p14="http://schemas.microsoft.com/office/powerpoint/2010/main" val="19031311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BE8BE0-9A5B-4A50-889C-B23E69A6E519}"/>
              </a:ext>
            </a:extLst>
          </p:cNvPr>
          <p:cNvSpPr>
            <a:spLocks noGrp="1"/>
          </p:cNvSpPr>
          <p:nvPr>
            <p:ph type="title"/>
          </p:nvPr>
        </p:nvSpPr>
        <p:spPr/>
        <p:txBody>
          <a:bodyPr/>
          <a:lstStyle/>
          <a:p>
            <a:r>
              <a:rPr lang="tr-TR" dirty="0">
                <a:highlight>
                  <a:srgbClr val="FF0000"/>
                </a:highlight>
              </a:rPr>
              <a:t>GELİŞİM PSİKOLOJİSİ</a:t>
            </a:r>
          </a:p>
        </p:txBody>
      </p:sp>
      <p:pic>
        <p:nvPicPr>
          <p:cNvPr id="5" name="İçerik Yer Tutucusu 4">
            <a:extLst>
              <a:ext uri="{FF2B5EF4-FFF2-40B4-BE49-F238E27FC236}">
                <a16:creationId xmlns:a16="http://schemas.microsoft.com/office/drawing/2014/main" id="{7CAC08ED-E9A4-4918-A03F-976E41BF1BCF}"/>
              </a:ext>
            </a:extLst>
          </p:cNvPr>
          <p:cNvPicPr>
            <a:picLocks noGrp="1" noChangeAspect="1"/>
          </p:cNvPicPr>
          <p:nvPr>
            <p:ph sz="quarter" idx="13"/>
          </p:nvPr>
        </p:nvPicPr>
        <p:blipFill>
          <a:blip r:embed="rId2"/>
          <a:stretch>
            <a:fillRect/>
          </a:stretch>
        </p:blipFill>
        <p:spPr>
          <a:xfrm>
            <a:off x="2067339" y="2040835"/>
            <a:ext cx="8256104" cy="3750364"/>
          </a:xfrm>
        </p:spPr>
      </p:pic>
    </p:spTree>
    <p:extLst>
      <p:ext uri="{BB962C8B-B14F-4D97-AF65-F5344CB8AC3E}">
        <p14:creationId xmlns:p14="http://schemas.microsoft.com/office/powerpoint/2010/main" val="9429829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E634F0D2-7F23-4F40-8DAF-1E9A431DF65E}"/>
              </a:ext>
            </a:extLst>
          </p:cNvPr>
          <p:cNvSpPr>
            <a:spLocks noGrp="1"/>
          </p:cNvSpPr>
          <p:nvPr>
            <p:ph type="title"/>
          </p:nvPr>
        </p:nvSpPr>
        <p:spPr/>
        <p:txBody>
          <a:bodyPr/>
          <a:lstStyle/>
          <a:p>
            <a:r>
              <a:rPr lang="tr-TR" sz="2800" b="1" dirty="0">
                <a:latin typeface="Times New Roman" panose="02020603050405020304" pitchFamily="18" charset="0"/>
                <a:cs typeface="Times New Roman" panose="02020603050405020304" pitchFamily="18" charset="0"/>
              </a:rPr>
              <a:t>Gelişim Psikolojisi Nedir</a:t>
            </a:r>
            <a:r>
              <a:rPr lang="tr-TR" b="1" dirty="0"/>
              <a:t>?</a:t>
            </a:r>
          </a:p>
        </p:txBody>
      </p:sp>
      <p:sp>
        <p:nvSpPr>
          <p:cNvPr id="5" name="İçerik Yer Tutucusu 4">
            <a:extLst>
              <a:ext uri="{FF2B5EF4-FFF2-40B4-BE49-F238E27FC236}">
                <a16:creationId xmlns:a16="http://schemas.microsoft.com/office/drawing/2014/main" id="{121BF23E-5BBB-4A3C-9240-D6D825905531}"/>
              </a:ext>
            </a:extLst>
          </p:cNvPr>
          <p:cNvSpPr>
            <a:spLocks noGrp="1"/>
          </p:cNvSpPr>
          <p:nvPr>
            <p:ph idx="1"/>
          </p:nvPr>
        </p:nvSpPr>
        <p:spPr/>
        <p:txBody>
          <a:bodyPr>
            <a:normAutofit fontScale="92500"/>
          </a:bodyPr>
          <a:lstStyle/>
          <a:p>
            <a:pPr algn="just"/>
            <a:r>
              <a:rPr lang="tr-TR"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Gelişme ve değişmenin şekil değiştirerek de olsa yaşamın her döneminde devam ettiği araştırma bulgularıyla kanıtlanmıştır. Bunun için çağımız </a:t>
            </a:r>
            <a:r>
              <a:rPr lang="tr-TR" dirty="0">
                <a:solidFill>
                  <a:srgbClr val="444444"/>
                </a:solidFill>
                <a:effectLst/>
                <a:highlight>
                  <a:srgbClr val="FF00FF"/>
                </a:highlight>
                <a:latin typeface="Times New Roman" panose="02020603050405020304" pitchFamily="18" charset="0"/>
                <a:ea typeface="Calibri" panose="020F0502020204030204" pitchFamily="34" charset="0"/>
                <a:cs typeface="Times New Roman" panose="02020603050405020304" pitchFamily="18" charset="0"/>
              </a:rPr>
              <a:t>gelişim psikologları yalnız çocukluk dönemini değil ergenlik, gençlik, yetişkinlik ve yaşlılık dönemlerini de çalışma alanları içine almıştır.</a:t>
            </a:r>
            <a:r>
              <a:rPr lang="tr-TR"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Bu daldaki psikologlar, gelişimin değişik dönemlerinde ortaya çıkan davranışlar ile çeşitli çevre koşullarının ve kalıtımın davranışları nasıl etkilediğini araştırarak; ilgili ilkeleri belirlemeye ve açıklayıcı kuramları geliştirmeye çalışırlar.</a:t>
            </a:r>
            <a:endParaRPr lang="tr-TR" sz="3200" dirty="0">
              <a:latin typeface="Times New Roman" panose="02020603050405020304" pitchFamily="18" charset="0"/>
              <a:cs typeface="Times New Roman" panose="02020603050405020304" pitchFamily="18" charset="0"/>
            </a:endParaRPr>
          </a:p>
        </p:txBody>
      </p:sp>
      <p:sp>
        <p:nvSpPr>
          <p:cNvPr id="6" name="Metin Yer Tutucusu 5">
            <a:extLst>
              <a:ext uri="{FF2B5EF4-FFF2-40B4-BE49-F238E27FC236}">
                <a16:creationId xmlns:a16="http://schemas.microsoft.com/office/drawing/2014/main" id="{D6B12074-D792-4A76-A0FC-73E50CBA00B1}"/>
              </a:ext>
            </a:extLst>
          </p:cNvPr>
          <p:cNvSpPr>
            <a:spLocks noGrp="1"/>
          </p:cNvSpPr>
          <p:nvPr>
            <p:ph type="body" sz="half" idx="2"/>
          </p:nvPr>
        </p:nvSpPr>
        <p:spPr/>
        <p:txBody>
          <a:bodyPr/>
          <a:lstStyle/>
          <a:p>
            <a:pPr algn="just"/>
            <a:r>
              <a:rPr lang="tr-TR" sz="1800"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Gelişim Psikolojisi döllenmeden ölüme kadar uzanan zaman boyutunda, yaşa bağlı olarak görülen düzenli ve birbirini izleyen değişimlerdir.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1514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A05BCF-71E5-4850-85AA-2D9A92B89C75}"/>
              </a:ext>
            </a:extLst>
          </p:cNvPr>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ÖRNEK SORU</a:t>
            </a:r>
          </a:p>
        </p:txBody>
      </p:sp>
      <p:sp>
        <p:nvSpPr>
          <p:cNvPr id="4" name="İçerik Yer Tutucusu 3">
            <a:extLst>
              <a:ext uri="{FF2B5EF4-FFF2-40B4-BE49-F238E27FC236}">
                <a16:creationId xmlns:a16="http://schemas.microsoft.com/office/drawing/2014/main" id="{07965CC0-A9C6-4031-88B7-4264D36CEAAA}"/>
              </a:ext>
            </a:extLst>
          </p:cNvPr>
          <p:cNvSpPr>
            <a:spLocks noGrp="1"/>
          </p:cNvSpPr>
          <p:nvPr>
            <p:ph idx="1"/>
          </p:nvPr>
        </p:nvSpPr>
        <p:spPr/>
        <p:txBody>
          <a:bodyPr/>
          <a:lstStyle/>
          <a:p>
            <a:r>
              <a:rPr lang="tr-TR" dirty="0"/>
              <a:t>A. Çocukluk,</a:t>
            </a:r>
          </a:p>
          <a:p>
            <a:r>
              <a:rPr lang="tr-TR" dirty="0"/>
              <a:t>B. Ergenlik,</a:t>
            </a:r>
          </a:p>
          <a:p>
            <a:r>
              <a:rPr lang="tr-TR" dirty="0"/>
              <a:t>C. Yaşlılık,</a:t>
            </a:r>
          </a:p>
          <a:p>
            <a:r>
              <a:rPr lang="tr-TR" dirty="0"/>
              <a:t>D. Ölümden sonraki hayat, </a:t>
            </a:r>
          </a:p>
        </p:txBody>
      </p:sp>
      <p:sp>
        <p:nvSpPr>
          <p:cNvPr id="5" name="Metin Yer Tutucusu 4">
            <a:extLst>
              <a:ext uri="{FF2B5EF4-FFF2-40B4-BE49-F238E27FC236}">
                <a16:creationId xmlns:a16="http://schemas.microsoft.com/office/drawing/2014/main" id="{49926B21-2535-40B8-9000-C1E99ED9C3BF}"/>
              </a:ext>
            </a:extLst>
          </p:cNvPr>
          <p:cNvSpPr>
            <a:spLocks noGrp="1"/>
          </p:cNvSpPr>
          <p:nvPr>
            <p:ph type="body" sz="half" idx="2"/>
          </p:nvPr>
        </p:nvSpPr>
        <p:spPr/>
        <p:txBody>
          <a:bodyPr>
            <a:normAutofit/>
          </a:bodyPr>
          <a:lstStyle/>
          <a:p>
            <a:r>
              <a:rPr lang="tr-TR" sz="2800" dirty="0">
                <a:latin typeface="Times New Roman" panose="02020603050405020304" pitchFamily="18" charset="0"/>
                <a:cs typeface="Times New Roman" panose="02020603050405020304" pitchFamily="18" charset="0"/>
              </a:rPr>
              <a:t>Gelişim psikolojisi aşağıdaki dönemlerin hangisini incelemez?</a:t>
            </a:r>
          </a:p>
        </p:txBody>
      </p:sp>
    </p:spTree>
    <p:extLst>
      <p:ext uri="{BB962C8B-B14F-4D97-AF65-F5344CB8AC3E}">
        <p14:creationId xmlns:p14="http://schemas.microsoft.com/office/powerpoint/2010/main" val="38177295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4D1D8F3-AD7B-46A5-BE6E-EA40A1E10DDF}"/>
              </a:ext>
            </a:extLst>
          </p:cNvPr>
          <p:cNvSpPr>
            <a:spLocks noGrp="1"/>
          </p:cNvSpPr>
          <p:nvPr>
            <p:ph sz="quarter" idx="13"/>
          </p:nvPr>
        </p:nvSpPr>
        <p:spPr>
          <a:xfrm>
            <a:off x="913774" y="768626"/>
            <a:ext cx="10363826" cy="5261113"/>
          </a:xfrm>
        </p:spPr>
        <p:txBody>
          <a:bodyPr/>
          <a:lstStyle/>
          <a:p>
            <a:r>
              <a:rPr lang="tr-TR" dirty="0"/>
              <a:t>        </a:t>
            </a:r>
          </a:p>
        </p:txBody>
      </p:sp>
      <p:sp>
        <p:nvSpPr>
          <p:cNvPr id="4" name="Metin kutusu 3">
            <a:extLst>
              <a:ext uri="{FF2B5EF4-FFF2-40B4-BE49-F238E27FC236}">
                <a16:creationId xmlns:a16="http://schemas.microsoft.com/office/drawing/2014/main" id="{417347BD-5955-4AC1-8C1E-4EBC8A0A9935}"/>
              </a:ext>
            </a:extLst>
          </p:cNvPr>
          <p:cNvSpPr txBox="1"/>
          <p:nvPr/>
        </p:nvSpPr>
        <p:spPr>
          <a:xfrm>
            <a:off x="1497497" y="1443841"/>
            <a:ext cx="9594572" cy="4401205"/>
          </a:xfrm>
          <a:prstGeom prst="rect">
            <a:avLst/>
          </a:prstGeom>
          <a:noFill/>
        </p:spPr>
        <p:txBody>
          <a:bodyPr wrap="square">
            <a:spAutoFit/>
          </a:bodyPr>
          <a:lstStyle/>
          <a:p>
            <a:pPr algn="just"/>
            <a:r>
              <a:rPr lang="tr-TR" sz="2800"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Gelişim Psikologları insanı </a:t>
            </a:r>
            <a:r>
              <a:rPr lang="tr-TR" sz="2800" dirty="0">
                <a:solidFill>
                  <a:srgbClr val="444444"/>
                </a:solidFill>
                <a:effectLst/>
                <a:highlight>
                  <a:srgbClr val="FF00FF"/>
                </a:highlight>
                <a:latin typeface="Times New Roman" panose="02020603050405020304" pitchFamily="18" charset="0"/>
                <a:ea typeface="Calibri" panose="020F0502020204030204" pitchFamily="34" charset="0"/>
                <a:cs typeface="Times New Roman" panose="02020603050405020304" pitchFamily="18" charset="0"/>
              </a:rPr>
              <a:t>fiziksel</a:t>
            </a:r>
            <a:r>
              <a:rPr lang="tr-TR" sz="2800"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800" dirty="0">
                <a:solidFill>
                  <a:srgbClr val="444444"/>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bilişsel</a:t>
            </a:r>
            <a:r>
              <a:rPr lang="tr-TR" sz="2800"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800" dirty="0">
                <a:solidFill>
                  <a:srgbClr val="444444"/>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sosyal-duygusal</a:t>
            </a:r>
            <a:r>
              <a:rPr lang="tr-TR" sz="2800"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ve </a:t>
            </a:r>
            <a:r>
              <a:rPr lang="tr-TR" sz="2800" dirty="0">
                <a:solidFill>
                  <a:srgbClr val="444444"/>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kişilik gelişimi</a:t>
            </a:r>
            <a:r>
              <a:rPr lang="tr-TR" sz="2800"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olmak üzere dört temel alanda incelemektedirler. Gelişim alanları birbirinden bağımsız olarak işlev görmez. Bir alandaki değişim diğer alanı hem etkiler hem de ondan etkilenir. Dolayısıyla insan gelişimi bütünlüğü içinde ele alınması gereken bir süreçtir. Gelişim psikologları bu çalışmalarını sürdürürken bir yandan biyolojik bilimlerle, öbür yandan da psikolojinin diğer dallarıyla yakın bir ilişki ve etkileşim içinde bulunurlar.</a:t>
            </a:r>
            <a:br>
              <a:rPr lang="tr-TR" sz="2800"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18052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CFD4CFD3-DE4D-4121-829A-996FAAC5887D}"/>
              </a:ext>
            </a:extLst>
          </p:cNvPr>
          <p:cNvSpPr>
            <a:spLocks noGrp="1"/>
          </p:cNvSpPr>
          <p:nvPr>
            <p:ph type="title"/>
          </p:nvPr>
        </p:nvSpPr>
        <p:spPr/>
        <p:txBody>
          <a:bodyPr>
            <a:normAutofit/>
          </a:bodyPr>
          <a:lstStyle/>
          <a:p>
            <a:r>
              <a:rPr lang="tr-TR" sz="2800" dirty="0">
                <a:latin typeface="Times New Roman" panose="02020603050405020304" pitchFamily="18" charset="0"/>
                <a:cs typeface="Times New Roman" panose="02020603050405020304" pitchFamily="18" charset="0"/>
              </a:rPr>
              <a:t>ÖRNEK SORU</a:t>
            </a:r>
          </a:p>
        </p:txBody>
      </p:sp>
      <p:sp>
        <p:nvSpPr>
          <p:cNvPr id="5" name="İçerik Yer Tutucusu 4">
            <a:extLst>
              <a:ext uri="{FF2B5EF4-FFF2-40B4-BE49-F238E27FC236}">
                <a16:creationId xmlns:a16="http://schemas.microsoft.com/office/drawing/2014/main" id="{AF30A293-4555-44A4-8871-A256BC90D507}"/>
              </a:ext>
            </a:extLst>
          </p:cNvPr>
          <p:cNvSpPr>
            <a:spLocks noGrp="1"/>
          </p:cNvSpPr>
          <p:nvPr>
            <p:ph idx="1"/>
          </p:nvPr>
        </p:nvSpPr>
        <p:spPr/>
        <p:txBody>
          <a:bodyPr/>
          <a:lstStyle/>
          <a:p>
            <a:r>
              <a:rPr lang="tr-TR" dirty="0"/>
              <a:t>A. Fiziksel,</a:t>
            </a:r>
          </a:p>
          <a:p>
            <a:r>
              <a:rPr lang="tr-TR" dirty="0"/>
              <a:t>B. Bilişsel,</a:t>
            </a:r>
          </a:p>
          <a:p>
            <a:r>
              <a:rPr lang="tr-TR" dirty="0"/>
              <a:t>C. DNA yapısı,</a:t>
            </a:r>
          </a:p>
          <a:p>
            <a:r>
              <a:rPr lang="tr-TR" dirty="0"/>
              <a:t>D. Kişilik gelişimi</a:t>
            </a:r>
          </a:p>
          <a:p>
            <a:endParaRPr lang="tr-TR" dirty="0"/>
          </a:p>
        </p:txBody>
      </p:sp>
      <p:sp>
        <p:nvSpPr>
          <p:cNvPr id="6" name="Metin Yer Tutucusu 5">
            <a:extLst>
              <a:ext uri="{FF2B5EF4-FFF2-40B4-BE49-F238E27FC236}">
                <a16:creationId xmlns:a16="http://schemas.microsoft.com/office/drawing/2014/main" id="{35672C0F-BEB7-46F4-8685-18960F76DBA3}"/>
              </a:ext>
            </a:extLst>
          </p:cNvPr>
          <p:cNvSpPr>
            <a:spLocks noGrp="1"/>
          </p:cNvSpPr>
          <p:nvPr>
            <p:ph type="body" sz="half" idx="2"/>
          </p:nvPr>
        </p:nvSpPr>
        <p:spPr/>
        <p:txBody>
          <a:bodyPr/>
          <a:lstStyle/>
          <a:p>
            <a:r>
              <a:rPr lang="tr-TR" sz="2400" dirty="0">
                <a:latin typeface="Times New Roman" panose="02020603050405020304" pitchFamily="18" charset="0"/>
                <a:cs typeface="Times New Roman" panose="02020603050405020304" pitchFamily="18" charset="0"/>
              </a:rPr>
              <a:t>Gelişim psikologları insanın aşağıdaki alanlarından hangisini incelemezler</a:t>
            </a:r>
            <a:r>
              <a:rPr lang="tr-TR" dirty="0"/>
              <a:t>?</a:t>
            </a:r>
          </a:p>
        </p:txBody>
      </p:sp>
    </p:spTree>
    <p:extLst>
      <p:ext uri="{BB962C8B-B14F-4D97-AF65-F5344CB8AC3E}">
        <p14:creationId xmlns:p14="http://schemas.microsoft.com/office/powerpoint/2010/main" val="28713304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4F0766-6ACA-4CF1-9B52-DCA1F38E64A3}"/>
              </a:ext>
            </a:extLst>
          </p:cNvPr>
          <p:cNvSpPr>
            <a:spLocks noGrp="1"/>
          </p:cNvSpPr>
          <p:nvPr>
            <p:ph type="title"/>
          </p:nvPr>
        </p:nvSpPr>
        <p:spPr>
          <a:xfrm>
            <a:off x="1295402" y="873458"/>
            <a:ext cx="9601196" cy="1412542"/>
          </a:xfrm>
        </p:spPr>
        <p:txBody>
          <a:bodyPr>
            <a:normAutofit fontScale="90000"/>
          </a:bodyPr>
          <a:lstStyle/>
          <a:p>
            <a:br>
              <a:rPr kumimoji="0" lang="tr-TR" altLang="tr-TR" sz="4400" b="0" i="0" u="none" strike="noStrike" cap="none" normalizeH="0" baseline="0" dirty="0">
                <a:ln>
                  <a:noFill/>
                </a:ln>
                <a:solidFill>
                  <a:srgbClr val="111111"/>
                </a:solidFill>
                <a:effectLst/>
                <a:latin typeface="Times New Roman" panose="02020603050405020304" pitchFamily="18" charset="0"/>
                <a:cs typeface="Times New Roman" panose="02020603050405020304" pitchFamily="18" charset="0"/>
              </a:rPr>
            </a:br>
            <a:r>
              <a:rPr kumimoji="0" lang="tr-TR" altLang="tr-TR" sz="4400" b="1" i="0" u="none" strike="noStrike" cap="none" normalizeH="0" baseline="0" dirty="0">
                <a:ln>
                  <a:noFill/>
                </a:ln>
                <a:solidFill>
                  <a:srgbClr val="111111"/>
                </a:solidFill>
                <a:effectLst/>
                <a:latin typeface="Times New Roman" panose="02020603050405020304" pitchFamily="18" charset="0"/>
                <a:cs typeface="Times New Roman" panose="02020603050405020304" pitchFamily="18" charset="0"/>
              </a:rPr>
              <a:t>Eğitim ve Öğretim Nedir? Aralarındaki Farklar Nelerdir</a:t>
            </a:r>
            <a:br>
              <a:rPr kumimoji="0" lang="tr-TR" altLang="tr-TR" sz="2000" b="0" i="0" u="none" strike="noStrike" cap="none" normalizeH="0" baseline="0" dirty="0">
                <a:ln>
                  <a:noFill/>
                </a:ln>
                <a:solidFill>
                  <a:schemeClr val="tx1"/>
                </a:solidFill>
                <a:effectLst/>
                <a:latin typeface="Arial" panose="020B0604020202020204" pitchFamily="34" charset="0"/>
              </a:rPr>
            </a:br>
            <a:endParaRPr lang="tr-TR" dirty="0"/>
          </a:p>
        </p:txBody>
      </p:sp>
      <p:sp>
        <p:nvSpPr>
          <p:cNvPr id="3" name="İçerik Yer Tutucusu 2">
            <a:extLst>
              <a:ext uri="{FF2B5EF4-FFF2-40B4-BE49-F238E27FC236}">
                <a16:creationId xmlns:a16="http://schemas.microsoft.com/office/drawing/2014/main" id="{58ECC5D1-B246-4F92-8382-DF1A1FF7192C}"/>
              </a:ext>
            </a:extLst>
          </p:cNvPr>
          <p:cNvSpPr>
            <a:spLocks noGrp="1"/>
          </p:cNvSpPr>
          <p:nvPr>
            <p:ph sz="half" idx="1"/>
          </p:nvPr>
        </p:nvSpPr>
        <p:spPr/>
        <p:txBody>
          <a:bodyPr>
            <a:normAutofit fontScale="92500" lnSpcReduction="20000"/>
          </a:bodyPr>
          <a:lstStyle/>
          <a:p>
            <a:pPr marL="0" lvl="0" indent="0" eaLnBrk="0" fontAlgn="base" hangingPunct="0">
              <a:lnSpc>
                <a:spcPct val="100000"/>
              </a:lnSpc>
              <a:spcBef>
                <a:spcPct val="0"/>
              </a:spcBef>
              <a:spcAft>
                <a:spcPct val="0"/>
              </a:spcAft>
              <a:buClrTx/>
              <a:buNone/>
            </a:pPr>
            <a:r>
              <a:rPr lang="tr-TR" altLang="tr-TR" cap="none" dirty="0">
                <a:solidFill>
                  <a:srgbClr val="222222"/>
                </a:solidFill>
                <a:latin typeface="Times New Roman" panose="02020603050405020304" pitchFamily="18" charset="0"/>
                <a:cs typeface="Times New Roman" panose="02020603050405020304" pitchFamily="18" charset="0"/>
              </a:rPr>
              <a:t>     </a:t>
            </a:r>
          </a:p>
          <a:p>
            <a:pPr marL="0" lvl="0" indent="0" algn="just" eaLnBrk="0" fontAlgn="base" hangingPunct="0">
              <a:lnSpc>
                <a:spcPct val="100000"/>
              </a:lnSpc>
              <a:spcBef>
                <a:spcPct val="0"/>
              </a:spcBef>
              <a:spcAft>
                <a:spcPct val="0"/>
              </a:spcAft>
              <a:buClrTx/>
              <a:buNone/>
            </a:pPr>
            <a:r>
              <a:rPr lang="tr-TR" altLang="tr-TR" cap="none" dirty="0">
                <a:solidFill>
                  <a:srgbClr val="222222"/>
                </a:solidFill>
                <a:latin typeface="Times New Roman" panose="02020603050405020304" pitchFamily="18" charset="0"/>
                <a:cs typeface="Times New Roman" panose="02020603050405020304" pitchFamily="18" charset="0"/>
              </a:rPr>
              <a:t>       </a:t>
            </a:r>
            <a:r>
              <a:rPr lang="tr-TR" altLang="tr-TR" sz="2800" cap="none" dirty="0">
                <a:solidFill>
                  <a:srgbClr val="222222"/>
                </a:solidFill>
                <a:latin typeface="Times New Roman" panose="02020603050405020304" pitchFamily="18" charset="0"/>
                <a:cs typeface="Times New Roman" panose="02020603050405020304" pitchFamily="18" charset="0"/>
              </a:rPr>
              <a:t>Eğitim ve öğretim birlikte çok kullanılan iki kavram olmasına rağmen, insanlar eğitim ve öğretimin farkını tam olarak kavrayamamakta, çoğu zaman bu iki kavramı birbiriyle karıştırmakta ve hatta bu iki kavramın birbiriyle aynı olduğunu sanmaktadır</a:t>
            </a:r>
            <a:r>
              <a:rPr lang="tr-TR" altLang="tr-TR" cap="none" dirty="0">
                <a:solidFill>
                  <a:srgbClr val="222222"/>
                </a:solidFill>
                <a:latin typeface="Times New Roman" panose="02020603050405020304" pitchFamily="18" charset="0"/>
                <a:cs typeface="Times New Roman" panose="02020603050405020304" pitchFamily="18" charset="0"/>
              </a:rPr>
              <a:t>..</a:t>
            </a:r>
            <a:endParaRPr lang="tr-TR" altLang="tr-TR" cap="none" dirty="0">
              <a:solidFill>
                <a:srgbClr val="111111"/>
              </a:solidFill>
              <a:latin typeface="Times New Roman" panose="02020603050405020304" pitchFamily="18" charset="0"/>
              <a:cs typeface="Times New Roman" panose="02020603050405020304" pitchFamily="18" charset="0"/>
            </a:endParaRPr>
          </a:p>
          <a:p>
            <a:endParaRPr lang="tr-TR" dirty="0"/>
          </a:p>
        </p:txBody>
      </p:sp>
      <p:sp>
        <p:nvSpPr>
          <p:cNvPr id="5" name="İçerik Yer Tutucusu 4">
            <a:extLst>
              <a:ext uri="{FF2B5EF4-FFF2-40B4-BE49-F238E27FC236}">
                <a16:creationId xmlns:a16="http://schemas.microsoft.com/office/drawing/2014/main" id="{29CF6769-7BC4-4A41-818F-1A6F689D9A0B}"/>
              </a:ext>
            </a:extLst>
          </p:cNvPr>
          <p:cNvSpPr>
            <a:spLocks noGrp="1"/>
          </p:cNvSpPr>
          <p:nvPr>
            <p:ph sz="half" idx="2"/>
          </p:nvPr>
        </p:nvSpPr>
        <p:spPr/>
        <p:txBody>
          <a:bodyPr>
            <a:normAutofit fontScale="92500" lnSpcReduction="20000"/>
          </a:bodyPr>
          <a:lstStyle/>
          <a:p>
            <a:pPr algn="just"/>
            <a:endParaRPr lang="tr-TR" altLang="tr-TR" sz="2800" cap="none" dirty="0">
              <a:solidFill>
                <a:srgbClr val="222222"/>
              </a:solidFill>
              <a:latin typeface="Times New Roman" panose="02020603050405020304" pitchFamily="18" charset="0"/>
              <a:cs typeface="Times New Roman" panose="02020603050405020304" pitchFamily="18" charset="0"/>
            </a:endParaRPr>
          </a:p>
          <a:p>
            <a:pPr marL="0" indent="0" algn="just">
              <a:buNone/>
            </a:pPr>
            <a:r>
              <a:rPr lang="tr-TR" altLang="tr-TR" sz="2800" dirty="0">
                <a:solidFill>
                  <a:srgbClr val="222222"/>
                </a:solidFill>
                <a:latin typeface="Times New Roman" panose="02020603050405020304" pitchFamily="18" charset="0"/>
                <a:cs typeface="Times New Roman" panose="02020603050405020304" pitchFamily="18" charset="0"/>
              </a:rPr>
              <a:t>     </a:t>
            </a:r>
            <a:r>
              <a:rPr lang="tr-TR" altLang="tr-TR" sz="2800" cap="none" dirty="0">
                <a:solidFill>
                  <a:srgbClr val="222222"/>
                </a:solidFill>
                <a:latin typeface="Times New Roman" panose="02020603050405020304" pitchFamily="18" charset="0"/>
                <a:cs typeface="Times New Roman" panose="02020603050405020304" pitchFamily="18" charset="0"/>
              </a:rPr>
              <a:t>Aradaki farkların bilinmesi ve kavram karmaşasının ortadan kalkması için öncelikle eğitim ve öğretim kavramlarının tanım ve içeriklerinin bilinmesi gerekir</a:t>
            </a:r>
            <a:endParaRPr lang="tr-TR" sz="2800" dirty="0"/>
          </a:p>
        </p:txBody>
      </p:sp>
      <p:pic>
        <p:nvPicPr>
          <p:cNvPr id="1028" name="Picture 4" descr="eğitim ve öğretim">
            <a:extLst>
              <a:ext uri="{FF2B5EF4-FFF2-40B4-BE49-F238E27FC236}">
                <a16:creationId xmlns:a16="http://schemas.microsoft.com/office/drawing/2014/main" id="{AE0FFDEF-D9E3-4BFF-AA18-C9FEDF3BB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2950" y="-492125"/>
            <a:ext cx="6572250"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2103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40DF7D62-F468-449D-97B8-0F429B5C8719}"/>
              </a:ext>
            </a:extLst>
          </p:cNvPr>
          <p:cNvPicPr>
            <a:picLocks noGrp="1" noChangeAspect="1"/>
          </p:cNvPicPr>
          <p:nvPr>
            <p:ph sz="quarter" idx="13"/>
          </p:nvPr>
        </p:nvPicPr>
        <p:blipFill>
          <a:blip r:embed="rId2"/>
          <a:stretch>
            <a:fillRect/>
          </a:stretch>
        </p:blipFill>
        <p:spPr>
          <a:xfrm>
            <a:off x="2014331" y="1126435"/>
            <a:ext cx="8706678" cy="4381396"/>
          </a:xfrm>
        </p:spPr>
      </p:pic>
    </p:spTree>
    <p:extLst>
      <p:ext uri="{BB962C8B-B14F-4D97-AF65-F5344CB8AC3E}">
        <p14:creationId xmlns:p14="http://schemas.microsoft.com/office/powerpoint/2010/main" val="35361158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3214D8-B42A-447E-8976-0BE22D4EBFB4}"/>
              </a:ext>
            </a:extLst>
          </p:cNvPr>
          <p:cNvSpPr>
            <a:spLocks noGrp="1"/>
          </p:cNvSpPr>
          <p:nvPr>
            <p:ph type="title"/>
          </p:nvPr>
        </p:nvSpPr>
        <p:spPr/>
        <p:txBody>
          <a:bodyPr/>
          <a:lstStyle/>
          <a:p>
            <a:r>
              <a:rPr lang="tr-TR" dirty="0"/>
              <a:t>BEBEKLİK DÖNEMİ</a:t>
            </a:r>
          </a:p>
        </p:txBody>
      </p:sp>
      <p:pic>
        <p:nvPicPr>
          <p:cNvPr id="5" name="İçerik Yer Tutucusu 4">
            <a:extLst>
              <a:ext uri="{FF2B5EF4-FFF2-40B4-BE49-F238E27FC236}">
                <a16:creationId xmlns:a16="http://schemas.microsoft.com/office/drawing/2014/main" id="{1CD58836-0638-472B-AA7C-FC6D3D99C3BB}"/>
              </a:ext>
            </a:extLst>
          </p:cNvPr>
          <p:cNvPicPr>
            <a:picLocks noGrp="1" noChangeAspect="1"/>
          </p:cNvPicPr>
          <p:nvPr>
            <p:ph sz="quarter" idx="13"/>
          </p:nvPr>
        </p:nvPicPr>
        <p:blipFill>
          <a:blip r:embed="rId2"/>
          <a:stretch>
            <a:fillRect/>
          </a:stretch>
        </p:blipFill>
        <p:spPr>
          <a:xfrm>
            <a:off x="2146852" y="2366963"/>
            <a:ext cx="7673009" cy="3424237"/>
          </a:xfrm>
        </p:spPr>
      </p:pic>
    </p:spTree>
    <p:extLst>
      <p:ext uri="{BB962C8B-B14F-4D97-AF65-F5344CB8AC3E}">
        <p14:creationId xmlns:p14="http://schemas.microsoft.com/office/powerpoint/2010/main" val="14092076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B5E4B2-2373-4146-AA4C-2343A36D8218}"/>
              </a:ext>
            </a:extLst>
          </p:cNvPr>
          <p:cNvSpPr>
            <a:spLocks noGrp="1"/>
          </p:cNvSpPr>
          <p:nvPr>
            <p:ph type="title"/>
          </p:nvPr>
        </p:nvSpPr>
        <p:spPr/>
        <p:txBody>
          <a:bodyPr/>
          <a:lstStyle/>
          <a:p>
            <a:r>
              <a:rPr lang="tr-TR" dirty="0"/>
              <a:t>ÇOCUKLUK DÖNEMİ</a:t>
            </a:r>
          </a:p>
        </p:txBody>
      </p:sp>
      <p:pic>
        <p:nvPicPr>
          <p:cNvPr id="5" name="İçerik Yer Tutucusu 4">
            <a:extLst>
              <a:ext uri="{FF2B5EF4-FFF2-40B4-BE49-F238E27FC236}">
                <a16:creationId xmlns:a16="http://schemas.microsoft.com/office/drawing/2014/main" id="{9E42DCA9-7081-4BFD-BEC5-26E1F8988ACE}"/>
              </a:ext>
            </a:extLst>
          </p:cNvPr>
          <p:cNvPicPr>
            <a:picLocks noGrp="1" noChangeAspect="1"/>
          </p:cNvPicPr>
          <p:nvPr>
            <p:ph sz="quarter" idx="13"/>
          </p:nvPr>
        </p:nvPicPr>
        <p:blipFill>
          <a:blip r:embed="rId2"/>
          <a:stretch>
            <a:fillRect/>
          </a:stretch>
        </p:blipFill>
        <p:spPr>
          <a:xfrm>
            <a:off x="3283485" y="2366963"/>
            <a:ext cx="5625029" cy="3424237"/>
          </a:xfrm>
        </p:spPr>
      </p:pic>
    </p:spTree>
    <p:extLst>
      <p:ext uri="{BB962C8B-B14F-4D97-AF65-F5344CB8AC3E}">
        <p14:creationId xmlns:p14="http://schemas.microsoft.com/office/powerpoint/2010/main" val="31901840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65F417-1967-4D87-99BE-3CFB15B1C4CA}"/>
              </a:ext>
            </a:extLst>
          </p:cNvPr>
          <p:cNvSpPr>
            <a:spLocks noGrp="1"/>
          </p:cNvSpPr>
          <p:nvPr>
            <p:ph type="title"/>
          </p:nvPr>
        </p:nvSpPr>
        <p:spPr/>
        <p:txBody>
          <a:bodyPr/>
          <a:lstStyle/>
          <a:p>
            <a:r>
              <a:rPr lang="tr-TR" dirty="0"/>
              <a:t>ERGENLİK DÖNEMİ</a:t>
            </a:r>
          </a:p>
        </p:txBody>
      </p:sp>
      <p:pic>
        <p:nvPicPr>
          <p:cNvPr id="5" name="İçerik Yer Tutucusu 4">
            <a:extLst>
              <a:ext uri="{FF2B5EF4-FFF2-40B4-BE49-F238E27FC236}">
                <a16:creationId xmlns:a16="http://schemas.microsoft.com/office/drawing/2014/main" id="{7D3C512F-69AC-4AFE-9039-F4932141E054}"/>
              </a:ext>
            </a:extLst>
          </p:cNvPr>
          <p:cNvPicPr>
            <a:picLocks noGrp="1" noChangeAspect="1"/>
          </p:cNvPicPr>
          <p:nvPr>
            <p:ph sz="quarter" idx="13"/>
          </p:nvPr>
        </p:nvPicPr>
        <p:blipFill>
          <a:blip r:embed="rId2"/>
          <a:stretch>
            <a:fillRect/>
          </a:stretch>
        </p:blipFill>
        <p:spPr>
          <a:xfrm>
            <a:off x="2014329" y="2214694"/>
            <a:ext cx="7699513" cy="3894558"/>
          </a:xfrm>
        </p:spPr>
      </p:pic>
    </p:spTree>
    <p:extLst>
      <p:ext uri="{BB962C8B-B14F-4D97-AF65-F5344CB8AC3E}">
        <p14:creationId xmlns:p14="http://schemas.microsoft.com/office/powerpoint/2010/main" val="32348254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D19ED995-311E-4D35-8179-C672C9A96D04}"/>
              </a:ext>
            </a:extLst>
          </p:cNvPr>
          <p:cNvPicPr>
            <a:picLocks noGrp="1" noChangeAspect="1"/>
          </p:cNvPicPr>
          <p:nvPr>
            <p:ph sz="quarter" idx="13"/>
          </p:nvPr>
        </p:nvPicPr>
        <p:blipFill>
          <a:blip r:embed="rId2"/>
          <a:stretch>
            <a:fillRect/>
          </a:stretch>
        </p:blipFill>
        <p:spPr>
          <a:xfrm>
            <a:off x="1828801" y="967409"/>
            <a:ext cx="8481390" cy="4929808"/>
          </a:xfrm>
        </p:spPr>
      </p:pic>
    </p:spTree>
    <p:extLst>
      <p:ext uri="{BB962C8B-B14F-4D97-AF65-F5344CB8AC3E}">
        <p14:creationId xmlns:p14="http://schemas.microsoft.com/office/powerpoint/2010/main" val="42580980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3D63603F-EBCA-401C-8BC2-1AF28CDEBAB6}"/>
              </a:ext>
            </a:extLst>
          </p:cNvPr>
          <p:cNvPicPr>
            <a:picLocks noGrp="1" noChangeAspect="1"/>
          </p:cNvPicPr>
          <p:nvPr>
            <p:ph sz="quarter" idx="13"/>
          </p:nvPr>
        </p:nvPicPr>
        <p:blipFill>
          <a:blip r:embed="rId2"/>
          <a:stretch>
            <a:fillRect/>
          </a:stretch>
        </p:blipFill>
        <p:spPr>
          <a:xfrm>
            <a:off x="1577008" y="1219200"/>
            <a:ext cx="8786192" cy="4386470"/>
          </a:xfrm>
        </p:spPr>
      </p:pic>
    </p:spTree>
    <p:extLst>
      <p:ext uri="{BB962C8B-B14F-4D97-AF65-F5344CB8AC3E}">
        <p14:creationId xmlns:p14="http://schemas.microsoft.com/office/powerpoint/2010/main" val="38730840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FEF97C3A-C4E0-4A30-AC3F-AA3CD70DD63E}"/>
              </a:ext>
            </a:extLst>
          </p:cNvPr>
          <p:cNvPicPr>
            <a:picLocks noGrp="1" noChangeAspect="1"/>
          </p:cNvPicPr>
          <p:nvPr>
            <p:ph sz="quarter" idx="13"/>
          </p:nvPr>
        </p:nvPicPr>
        <p:blipFill>
          <a:blip r:embed="rId2"/>
          <a:stretch>
            <a:fillRect/>
          </a:stretch>
        </p:blipFill>
        <p:spPr>
          <a:xfrm>
            <a:off x="2213112" y="993913"/>
            <a:ext cx="8441635" cy="4876800"/>
          </a:xfrm>
        </p:spPr>
      </p:pic>
    </p:spTree>
    <p:extLst>
      <p:ext uri="{BB962C8B-B14F-4D97-AF65-F5344CB8AC3E}">
        <p14:creationId xmlns:p14="http://schemas.microsoft.com/office/powerpoint/2010/main" val="18153267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485A75-84C6-42CE-A078-4451596858C0}"/>
              </a:ext>
            </a:extLst>
          </p:cNvPr>
          <p:cNvSpPr>
            <a:spLocks noGrp="1"/>
          </p:cNvSpPr>
          <p:nvPr>
            <p:ph type="title"/>
          </p:nvPr>
        </p:nvSpPr>
        <p:spPr/>
        <p:txBody>
          <a:bodyPr/>
          <a:lstStyle/>
          <a:p>
            <a:r>
              <a:rPr lang="tr-TR" dirty="0"/>
              <a:t>YETİŞKİNLİK DÖNEMİ</a:t>
            </a:r>
          </a:p>
        </p:txBody>
      </p:sp>
      <p:pic>
        <p:nvPicPr>
          <p:cNvPr id="5" name="İçerik Yer Tutucusu 4">
            <a:extLst>
              <a:ext uri="{FF2B5EF4-FFF2-40B4-BE49-F238E27FC236}">
                <a16:creationId xmlns:a16="http://schemas.microsoft.com/office/drawing/2014/main" id="{6717DF35-C8F9-4423-9D05-79388AE5E47D}"/>
              </a:ext>
            </a:extLst>
          </p:cNvPr>
          <p:cNvPicPr>
            <a:picLocks noGrp="1" noChangeAspect="1"/>
          </p:cNvPicPr>
          <p:nvPr>
            <p:ph sz="quarter" idx="13"/>
          </p:nvPr>
        </p:nvPicPr>
        <p:blipFill>
          <a:blip r:embed="rId2"/>
          <a:stretch>
            <a:fillRect/>
          </a:stretch>
        </p:blipFill>
        <p:spPr>
          <a:xfrm>
            <a:off x="2464903" y="2080591"/>
            <a:ext cx="6480313" cy="3564835"/>
          </a:xfrm>
        </p:spPr>
      </p:pic>
    </p:spTree>
    <p:extLst>
      <p:ext uri="{BB962C8B-B14F-4D97-AF65-F5344CB8AC3E}">
        <p14:creationId xmlns:p14="http://schemas.microsoft.com/office/powerpoint/2010/main" val="26501156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135E2D71-2BDC-4FA9-988E-3982A2DD644F}"/>
              </a:ext>
            </a:extLst>
          </p:cNvPr>
          <p:cNvPicPr>
            <a:picLocks noGrp="1" noChangeAspect="1"/>
          </p:cNvPicPr>
          <p:nvPr>
            <p:ph sz="quarter" idx="13"/>
          </p:nvPr>
        </p:nvPicPr>
        <p:blipFill>
          <a:blip r:embed="rId2"/>
          <a:stretch>
            <a:fillRect/>
          </a:stretch>
        </p:blipFill>
        <p:spPr>
          <a:xfrm>
            <a:off x="2186608" y="1245704"/>
            <a:ext cx="7686261" cy="4731026"/>
          </a:xfrm>
        </p:spPr>
      </p:pic>
    </p:spTree>
    <p:extLst>
      <p:ext uri="{BB962C8B-B14F-4D97-AF65-F5344CB8AC3E}">
        <p14:creationId xmlns:p14="http://schemas.microsoft.com/office/powerpoint/2010/main" val="2377330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766A3252-9628-4C4B-90DB-9726EF0707C3}"/>
              </a:ext>
            </a:extLst>
          </p:cNvPr>
          <p:cNvPicPr>
            <a:picLocks noGrp="1" noChangeAspect="1"/>
          </p:cNvPicPr>
          <p:nvPr>
            <p:ph sz="quarter" idx="13"/>
          </p:nvPr>
        </p:nvPicPr>
        <p:blipFill>
          <a:blip r:embed="rId2"/>
          <a:stretch>
            <a:fillRect/>
          </a:stretch>
        </p:blipFill>
        <p:spPr>
          <a:xfrm>
            <a:off x="1722783" y="662609"/>
            <a:ext cx="8825947" cy="4916556"/>
          </a:xfrm>
        </p:spPr>
      </p:pic>
    </p:spTree>
    <p:extLst>
      <p:ext uri="{BB962C8B-B14F-4D97-AF65-F5344CB8AC3E}">
        <p14:creationId xmlns:p14="http://schemas.microsoft.com/office/powerpoint/2010/main" val="20507568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4A65A4-D14D-4916-BDE5-0B28C08C655C}"/>
              </a:ext>
            </a:extLst>
          </p:cNvPr>
          <p:cNvSpPr>
            <a:spLocks noGrp="1"/>
          </p:cNvSpPr>
          <p:nvPr>
            <p:ph type="title"/>
          </p:nvPr>
        </p:nvSpPr>
        <p:spPr/>
        <p:txBody>
          <a:bodyPr/>
          <a:lstStyle/>
          <a:p>
            <a:r>
              <a:rPr lang="tr-TR" dirty="0"/>
              <a:t>.</a:t>
            </a:r>
          </a:p>
        </p:txBody>
      </p:sp>
      <p:sp>
        <p:nvSpPr>
          <p:cNvPr id="3" name="İçerik Yer Tutucusu 2">
            <a:extLst>
              <a:ext uri="{FF2B5EF4-FFF2-40B4-BE49-F238E27FC236}">
                <a16:creationId xmlns:a16="http://schemas.microsoft.com/office/drawing/2014/main" id="{293D532D-4820-43AF-A298-C89D13C01694}"/>
              </a:ext>
            </a:extLst>
          </p:cNvPr>
          <p:cNvSpPr>
            <a:spLocks noGrp="1"/>
          </p:cNvSpPr>
          <p:nvPr>
            <p:ph idx="1"/>
          </p:nvPr>
        </p:nvSpPr>
        <p:spPr/>
        <p:txBody>
          <a:bodyPr>
            <a:normAutofit fontScale="92500" lnSpcReduction="20000"/>
          </a:bodyPr>
          <a:lstStyle/>
          <a:p>
            <a:pPr marL="0" lvl="0" indent="0" algn="just" eaLnBrk="0" fontAlgn="base" hangingPunct="0">
              <a:lnSpc>
                <a:spcPct val="100000"/>
              </a:lnSpc>
              <a:spcBef>
                <a:spcPct val="0"/>
              </a:spcBef>
              <a:spcAft>
                <a:spcPct val="0"/>
              </a:spcAft>
              <a:buClrTx/>
              <a:buNone/>
            </a:pPr>
            <a:r>
              <a:rPr lang="tr-TR" altLang="tr-TR" sz="2800" cap="none" dirty="0">
                <a:solidFill>
                  <a:srgbClr val="222222"/>
                </a:solidFill>
                <a:highlight>
                  <a:srgbClr val="FFFF00"/>
                </a:highlight>
                <a:latin typeface="Times New Roman" panose="02020603050405020304" pitchFamily="18" charset="0"/>
                <a:cs typeface="Times New Roman" panose="02020603050405020304" pitchFamily="18" charset="0"/>
              </a:rPr>
              <a:t>Bireyin davranışlarında kendi yaşantıları yoluyla, kasıtlı olarak istendik yönde davranış değişikliği meydana getirme sürecidir</a:t>
            </a:r>
            <a:r>
              <a:rPr lang="tr-TR" altLang="tr-TR" sz="2800" cap="none" dirty="0">
                <a:solidFill>
                  <a:srgbClr val="222222"/>
                </a:solidFill>
                <a:latin typeface="Times New Roman" panose="02020603050405020304" pitchFamily="18" charset="0"/>
                <a:cs typeface="Times New Roman" panose="02020603050405020304" pitchFamily="18" charset="0"/>
              </a:rPr>
              <a:t>. Kısaca eğitim, bireyi </a:t>
            </a:r>
            <a:r>
              <a:rPr lang="tr-TR" altLang="tr-TR" sz="2800" cap="none" dirty="0" err="1">
                <a:solidFill>
                  <a:srgbClr val="222222"/>
                </a:solidFill>
                <a:latin typeface="Times New Roman" panose="02020603050405020304" pitchFamily="18" charset="0"/>
                <a:cs typeface="Times New Roman" panose="02020603050405020304" pitchFamily="18" charset="0"/>
              </a:rPr>
              <a:t>kültürleme</a:t>
            </a:r>
            <a:r>
              <a:rPr lang="tr-TR" altLang="tr-TR" sz="2800" cap="none" dirty="0">
                <a:solidFill>
                  <a:srgbClr val="222222"/>
                </a:solidFill>
                <a:latin typeface="Times New Roman" panose="02020603050405020304" pitchFamily="18" charset="0"/>
                <a:cs typeface="Times New Roman" panose="02020603050405020304" pitchFamily="18" charset="0"/>
              </a:rPr>
              <a:t> sürecidir. </a:t>
            </a:r>
            <a:r>
              <a:rPr lang="tr-TR" altLang="tr-TR" sz="2800" cap="none" dirty="0">
                <a:solidFill>
                  <a:srgbClr val="222222"/>
                </a:solidFill>
                <a:highlight>
                  <a:srgbClr val="FF00FF"/>
                </a:highlight>
                <a:latin typeface="Times New Roman" panose="02020603050405020304" pitchFamily="18" charset="0"/>
                <a:cs typeface="Times New Roman" panose="02020603050405020304" pitchFamily="18" charset="0"/>
              </a:rPr>
              <a:t>Eğitim birey doğduğu andan itibaren başlar; aile, okul ve çevre etkileşimiyle yaşam boyu devam eder. </a:t>
            </a:r>
            <a:r>
              <a:rPr lang="tr-TR" altLang="tr-TR" sz="2800" cap="none" dirty="0">
                <a:solidFill>
                  <a:srgbClr val="222222"/>
                </a:solidFill>
                <a:latin typeface="Times New Roman" panose="02020603050405020304" pitchFamily="18" charset="0"/>
                <a:cs typeface="Times New Roman" panose="02020603050405020304" pitchFamily="18" charset="0"/>
              </a:rPr>
              <a:t>Eğitim bir yandan bireyi yaşama hazırlarken bir yandan da bireyin gelişmesini sağlar. Bu gelişim içsel ya da dışsal yaşantılar sonucu oluşur. Eğitim sonucunda belli bir davranış değişikliği olmalı ve bu davranış değişikliği de istendik yönde amaca uygun olmalıdır</a:t>
            </a:r>
            <a:r>
              <a:rPr lang="tr-TR" altLang="tr-TR" cap="none" dirty="0">
                <a:solidFill>
                  <a:srgbClr val="222222"/>
                </a:solidFill>
                <a:latin typeface="Times New Roman" panose="02020603050405020304" pitchFamily="18" charset="0"/>
                <a:cs typeface="Times New Roman" panose="02020603050405020304" pitchFamily="18" charset="0"/>
              </a:rPr>
              <a:t>.</a:t>
            </a:r>
          </a:p>
          <a:p>
            <a:endParaRPr lang="tr-TR" dirty="0"/>
          </a:p>
        </p:txBody>
      </p:sp>
      <p:sp>
        <p:nvSpPr>
          <p:cNvPr id="4" name="Metin Yer Tutucusu 3">
            <a:extLst>
              <a:ext uri="{FF2B5EF4-FFF2-40B4-BE49-F238E27FC236}">
                <a16:creationId xmlns:a16="http://schemas.microsoft.com/office/drawing/2014/main" id="{D5D585AE-7863-4013-A70F-CF1674E85263}"/>
              </a:ext>
            </a:extLst>
          </p:cNvPr>
          <p:cNvSpPr>
            <a:spLocks noGrp="1"/>
          </p:cNvSpPr>
          <p:nvPr>
            <p:ph type="body" sz="half" idx="2"/>
          </p:nvPr>
        </p:nvSpPr>
        <p:spPr/>
        <p:txBody>
          <a:bodyPr/>
          <a:lstStyle/>
          <a:p>
            <a:r>
              <a:rPr lang="tr-TR" altLang="tr-TR" sz="5400" b="1" cap="none" dirty="0">
                <a:solidFill>
                  <a:srgbClr val="111111"/>
                </a:solidFill>
                <a:latin typeface="Times New Roman" panose="02020603050405020304" pitchFamily="18" charset="0"/>
                <a:cs typeface="Times New Roman" panose="02020603050405020304" pitchFamily="18" charset="0"/>
              </a:rPr>
              <a:t>Eğitim Nedir?</a:t>
            </a:r>
            <a:endParaRPr lang="tr-TR" altLang="tr-TR" sz="5400" cap="none" dirty="0">
              <a:solidFill>
                <a:srgbClr val="111111"/>
              </a:solidFill>
              <a:latin typeface="Times New Roman" panose="02020603050405020304" pitchFamily="18" charset="0"/>
              <a:cs typeface="Times New Roman" panose="02020603050405020304" pitchFamily="18" charset="0"/>
            </a:endParaRPr>
          </a:p>
          <a:p>
            <a:endParaRPr lang="tr-TR" dirty="0"/>
          </a:p>
        </p:txBody>
      </p:sp>
      <p:pic>
        <p:nvPicPr>
          <p:cNvPr id="7" name="Resim 6" descr="eğitim ve öğretim arasındaki farklar">
            <a:extLst>
              <a:ext uri="{FF2B5EF4-FFF2-40B4-BE49-F238E27FC236}">
                <a16:creationId xmlns:a16="http://schemas.microsoft.com/office/drawing/2014/main" id="{A9A69A79-15EA-4B7A-A7FF-9A80856E5AA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03513" y="982131"/>
            <a:ext cx="3154017" cy="1906843"/>
          </a:xfrm>
          <a:prstGeom prst="rect">
            <a:avLst/>
          </a:prstGeom>
          <a:noFill/>
          <a:ln>
            <a:noFill/>
          </a:ln>
        </p:spPr>
      </p:pic>
    </p:spTree>
    <p:extLst>
      <p:ext uri="{BB962C8B-B14F-4D97-AF65-F5344CB8AC3E}">
        <p14:creationId xmlns:p14="http://schemas.microsoft.com/office/powerpoint/2010/main" val="30301163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47F3F2-8DEE-478B-8732-26BC36F82612}"/>
              </a:ext>
            </a:extLst>
          </p:cNvPr>
          <p:cNvSpPr>
            <a:spLocks noGrp="1"/>
          </p:cNvSpPr>
          <p:nvPr>
            <p:ph type="title"/>
          </p:nvPr>
        </p:nvSpPr>
        <p:spPr/>
        <p:txBody>
          <a:bodyPr/>
          <a:lstStyle/>
          <a:p>
            <a:r>
              <a:rPr lang="tr-TR" dirty="0"/>
              <a:t>YAŞLILIK DÖNEMİ</a:t>
            </a:r>
          </a:p>
        </p:txBody>
      </p:sp>
      <p:pic>
        <p:nvPicPr>
          <p:cNvPr id="5" name="İçerik Yer Tutucusu 4">
            <a:extLst>
              <a:ext uri="{FF2B5EF4-FFF2-40B4-BE49-F238E27FC236}">
                <a16:creationId xmlns:a16="http://schemas.microsoft.com/office/drawing/2014/main" id="{A76C784B-A4C3-487C-BCF8-83F35ACA3FC6}"/>
              </a:ext>
            </a:extLst>
          </p:cNvPr>
          <p:cNvPicPr>
            <a:picLocks noGrp="1" noChangeAspect="1"/>
          </p:cNvPicPr>
          <p:nvPr>
            <p:ph sz="quarter" idx="13"/>
          </p:nvPr>
        </p:nvPicPr>
        <p:blipFill>
          <a:blip r:embed="rId2"/>
          <a:stretch>
            <a:fillRect/>
          </a:stretch>
        </p:blipFill>
        <p:spPr>
          <a:xfrm>
            <a:off x="3119437" y="2588419"/>
            <a:ext cx="5953125" cy="2981325"/>
          </a:xfrm>
        </p:spPr>
      </p:pic>
    </p:spTree>
    <p:extLst>
      <p:ext uri="{BB962C8B-B14F-4D97-AF65-F5344CB8AC3E}">
        <p14:creationId xmlns:p14="http://schemas.microsoft.com/office/powerpoint/2010/main" val="42940056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F8ED42C3-C529-404A-A3FC-0D49F316EDD5}"/>
              </a:ext>
            </a:extLst>
          </p:cNvPr>
          <p:cNvPicPr>
            <a:picLocks noGrp="1" noChangeAspect="1"/>
          </p:cNvPicPr>
          <p:nvPr>
            <p:ph sz="quarter" idx="13"/>
          </p:nvPr>
        </p:nvPicPr>
        <p:blipFill>
          <a:blip r:embed="rId2"/>
          <a:stretch>
            <a:fillRect/>
          </a:stretch>
        </p:blipFill>
        <p:spPr>
          <a:xfrm>
            <a:off x="2663687" y="1880393"/>
            <a:ext cx="7315200" cy="4016823"/>
          </a:xfrm>
        </p:spPr>
      </p:pic>
    </p:spTree>
    <p:extLst>
      <p:ext uri="{BB962C8B-B14F-4D97-AF65-F5344CB8AC3E}">
        <p14:creationId xmlns:p14="http://schemas.microsoft.com/office/powerpoint/2010/main" val="18524677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E24F84D7-45E9-4E87-9BC3-9A7D5505E0EB}"/>
              </a:ext>
            </a:extLst>
          </p:cNvPr>
          <p:cNvPicPr>
            <a:picLocks noGrp="1" noChangeAspect="1"/>
          </p:cNvPicPr>
          <p:nvPr>
            <p:ph sz="quarter" idx="13"/>
          </p:nvPr>
        </p:nvPicPr>
        <p:blipFill>
          <a:blip r:embed="rId2"/>
          <a:stretch>
            <a:fillRect/>
          </a:stretch>
        </p:blipFill>
        <p:spPr>
          <a:xfrm>
            <a:off x="2385391" y="954157"/>
            <a:ext cx="7487479" cy="4969565"/>
          </a:xfrm>
        </p:spPr>
      </p:pic>
    </p:spTree>
    <p:extLst>
      <p:ext uri="{BB962C8B-B14F-4D97-AF65-F5344CB8AC3E}">
        <p14:creationId xmlns:p14="http://schemas.microsoft.com/office/powerpoint/2010/main" val="7968397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8F6B2BB3-87B7-4DB5-9388-347B2A911B1B}"/>
              </a:ext>
            </a:extLst>
          </p:cNvPr>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ÖĞRENME PSİKOLOJİSİ</a:t>
            </a:r>
          </a:p>
        </p:txBody>
      </p:sp>
      <p:pic>
        <p:nvPicPr>
          <p:cNvPr id="8" name="İçerik Yer Tutucusu 7">
            <a:extLst>
              <a:ext uri="{FF2B5EF4-FFF2-40B4-BE49-F238E27FC236}">
                <a16:creationId xmlns:a16="http://schemas.microsoft.com/office/drawing/2014/main" id="{A7D6AD5A-B5BA-4597-8138-7B85BF9A6FFA}"/>
              </a:ext>
            </a:extLst>
          </p:cNvPr>
          <p:cNvPicPr>
            <a:picLocks noGrp="1" noChangeAspect="1"/>
          </p:cNvPicPr>
          <p:nvPr>
            <p:ph sz="quarter" idx="13"/>
          </p:nvPr>
        </p:nvPicPr>
        <p:blipFill>
          <a:blip r:embed="rId2"/>
          <a:stretch>
            <a:fillRect/>
          </a:stretch>
        </p:blipFill>
        <p:spPr>
          <a:xfrm>
            <a:off x="3191140" y="2366963"/>
            <a:ext cx="6087532" cy="3424237"/>
          </a:xfrm>
        </p:spPr>
      </p:pic>
    </p:spTree>
    <p:extLst>
      <p:ext uri="{BB962C8B-B14F-4D97-AF65-F5344CB8AC3E}">
        <p14:creationId xmlns:p14="http://schemas.microsoft.com/office/powerpoint/2010/main" val="16837971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B2D52A-C954-44CF-B95F-4F7C348F1C7D}"/>
              </a:ext>
            </a:extLst>
          </p:cNvPr>
          <p:cNvSpPr>
            <a:spLocks noGrp="1"/>
          </p:cNvSpPr>
          <p:nvPr>
            <p:ph type="title"/>
          </p:nvPr>
        </p:nvSpPr>
        <p:spPr/>
        <p:txBody>
          <a:bodyPr>
            <a:normAutofit/>
          </a:bodyPr>
          <a:lstStyle/>
          <a:p>
            <a:r>
              <a:rPr lang="tr-TR" sz="2800" b="1" dirty="0">
                <a:latin typeface="Times New Roman" panose="02020603050405020304" pitchFamily="18" charset="0"/>
                <a:cs typeface="Times New Roman" panose="02020603050405020304" pitchFamily="18" charset="0"/>
              </a:rPr>
              <a:t>ÖĞRENME NEDİR?</a:t>
            </a:r>
          </a:p>
        </p:txBody>
      </p:sp>
      <p:sp>
        <p:nvSpPr>
          <p:cNvPr id="3" name="İçerik Yer Tutucusu 2">
            <a:extLst>
              <a:ext uri="{FF2B5EF4-FFF2-40B4-BE49-F238E27FC236}">
                <a16:creationId xmlns:a16="http://schemas.microsoft.com/office/drawing/2014/main" id="{6D70D852-010D-48A2-A4E4-4A485E3A36E0}"/>
              </a:ext>
            </a:extLst>
          </p:cNvPr>
          <p:cNvSpPr>
            <a:spLocks noGrp="1"/>
          </p:cNvSpPr>
          <p:nvPr>
            <p:ph idx="1"/>
          </p:nvPr>
        </p:nvSpPr>
        <p:spPr/>
        <p:txBody>
          <a:bodyPr>
            <a:normAutofit/>
          </a:bodyPr>
          <a:lstStyle/>
          <a:p>
            <a:pPr algn="just"/>
            <a:r>
              <a:rPr lang="tr-TR" sz="2800" b="0" i="0" u="none" strike="noStrike" dirty="0">
                <a:solidFill>
                  <a:srgbClr val="000000"/>
                </a:solidFill>
                <a:effectLst/>
                <a:latin typeface="Times New Roman" panose="02020603050405020304" pitchFamily="18" charset="0"/>
                <a:cs typeface="Times New Roman" panose="02020603050405020304" pitchFamily="18" charset="0"/>
              </a:rPr>
              <a:t>Bir davranışın öğrenilmiş davranış olarak sayılabilmesi için öncelikle yaşantı sonucu meydana gelme, nispeten kalıcı olma ve davranışta değişiklik gözlemlenmeli ki o davranışa öğrenilmiş davranış diyebilelim.</a:t>
            </a:r>
            <a:endParaRPr lang="tr-TR" sz="2800" dirty="0">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id="{3653B195-300D-4D13-9516-5CFB458A26B6}"/>
              </a:ext>
            </a:extLst>
          </p:cNvPr>
          <p:cNvSpPr>
            <a:spLocks noGrp="1"/>
          </p:cNvSpPr>
          <p:nvPr>
            <p:ph type="body" sz="half" idx="2"/>
          </p:nvPr>
        </p:nvSpPr>
        <p:spPr/>
        <p:txBody>
          <a:bodyPr>
            <a:normAutofit lnSpcReduction="10000"/>
          </a:bodyPr>
          <a:lstStyle/>
          <a:p>
            <a:r>
              <a:rPr lang="tr-TR" sz="2800" b="0" i="0" u="none" strike="noStrike" dirty="0">
                <a:solidFill>
                  <a:srgbClr val="000000"/>
                </a:solidFill>
                <a:effectLst/>
                <a:latin typeface="Times New Roman" panose="02020603050405020304" pitchFamily="18" charset="0"/>
                <a:cs typeface="Times New Roman" panose="02020603050405020304" pitchFamily="18" charset="0"/>
              </a:rPr>
              <a:t>Tekrar veya yaşantı sonucunda bireyin davranışlarında meydana gelen kalıcı değişiklere </a:t>
            </a:r>
            <a:r>
              <a:rPr lang="tr-TR" sz="2800" b="0" i="0" u="none" strike="noStrike" dirty="0">
                <a:solidFill>
                  <a:srgbClr val="000000"/>
                </a:solidFill>
                <a:effectLst/>
                <a:highlight>
                  <a:srgbClr val="FF0000"/>
                </a:highlight>
                <a:latin typeface="Times New Roman" panose="02020603050405020304" pitchFamily="18" charset="0"/>
                <a:cs typeface="Times New Roman" panose="02020603050405020304" pitchFamily="18" charset="0"/>
              </a:rPr>
              <a:t>öğrenme</a:t>
            </a:r>
            <a:r>
              <a:rPr lang="tr-TR" sz="2800" b="0" i="0" u="none" strike="noStrike" dirty="0">
                <a:solidFill>
                  <a:srgbClr val="000000"/>
                </a:solidFill>
                <a:effectLst/>
                <a:latin typeface="Times New Roman" panose="02020603050405020304" pitchFamily="18" charset="0"/>
                <a:cs typeface="Times New Roman" panose="02020603050405020304" pitchFamily="18" charset="0"/>
              </a:rPr>
              <a:t> denir.</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2608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D0E95B62-74AB-4A5B-A396-31D29DDBAAFE}"/>
              </a:ext>
            </a:extLst>
          </p:cNvPr>
          <p:cNvSpPr txBox="1"/>
          <p:nvPr/>
        </p:nvSpPr>
        <p:spPr>
          <a:xfrm>
            <a:off x="1033669" y="1862653"/>
            <a:ext cx="9727095" cy="4401205"/>
          </a:xfrm>
          <a:prstGeom prst="rect">
            <a:avLst/>
          </a:prstGeom>
          <a:noFill/>
        </p:spPr>
        <p:txBody>
          <a:bodyPr wrap="square">
            <a:spAutoFit/>
          </a:bodyPr>
          <a:lstStyle/>
          <a:p>
            <a:pPr algn="just"/>
            <a:r>
              <a:rPr lang="tr-TR" sz="2800" b="0" i="0" u="none" strike="noStrike" dirty="0">
                <a:solidFill>
                  <a:srgbClr val="000000"/>
                </a:solidFill>
                <a:effectLst/>
                <a:latin typeface="Times New Roman" panose="02020603050405020304" pitchFamily="18" charset="0"/>
                <a:cs typeface="Times New Roman" panose="02020603050405020304" pitchFamily="18" charset="0"/>
              </a:rPr>
              <a:t>      Yaşantı nedir? Yaşantı, çevreyle girilen etkileşim sonucunda bireyde kalan izdir.</a:t>
            </a:r>
          </a:p>
          <a:p>
            <a:pPr algn="just"/>
            <a:r>
              <a:rPr lang="tr-TR" sz="2800" b="0" i="0" u="none" strike="noStrike" dirty="0">
                <a:solidFill>
                  <a:srgbClr val="000000"/>
                </a:solidFill>
                <a:effectLst/>
                <a:latin typeface="Times New Roman" panose="02020603050405020304" pitchFamily="18" charset="0"/>
                <a:cs typeface="Times New Roman" panose="02020603050405020304" pitchFamily="18" charset="0"/>
              </a:rPr>
              <a:t>       Yaşantı kazanma dışında organizmada davranış değişikliğine yol açabilecek bazı faktörler vardır. Olgunlaşma, büyüme, sakatlanma, hastalık, yorgunluk , ilaç ya da alkol alma gibi nedenlerle ortaya çıkan davranış değişiklikleri öğrenme olarak kabul edilmez. Çünkü bu davranış değişiklikleri organizmanın çevreyle girdiği etkileşim sonucunda kendisinde kalan ize bağlı olarak değil bedensel bir değişikliğe bağlı olarak meydana gelmektedir.</a:t>
            </a:r>
          </a:p>
        </p:txBody>
      </p:sp>
    </p:spTree>
    <p:extLst>
      <p:ext uri="{BB962C8B-B14F-4D97-AF65-F5344CB8AC3E}">
        <p14:creationId xmlns:p14="http://schemas.microsoft.com/office/powerpoint/2010/main" val="41285876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03938CB-D537-4516-AC4A-814C5D1F697C}"/>
              </a:ext>
            </a:extLst>
          </p:cNvPr>
          <p:cNvSpPr txBox="1"/>
          <p:nvPr/>
        </p:nvSpPr>
        <p:spPr>
          <a:xfrm>
            <a:off x="1364973" y="1951672"/>
            <a:ext cx="9846366" cy="3539430"/>
          </a:xfrm>
          <a:prstGeom prst="rect">
            <a:avLst/>
          </a:prstGeom>
          <a:noFill/>
        </p:spPr>
        <p:txBody>
          <a:bodyPr wrap="square">
            <a:spAutoFit/>
          </a:bodyPr>
          <a:lstStyle/>
          <a:p>
            <a:r>
              <a:rPr lang="tr-TR" sz="3200" b="0" i="0" u="none" strike="noStrike" dirty="0">
                <a:solidFill>
                  <a:srgbClr val="000000"/>
                </a:solidFill>
                <a:effectLst/>
                <a:latin typeface="Times New Roman" panose="02020603050405020304" pitchFamily="18" charset="0"/>
                <a:cs typeface="Times New Roman" panose="02020603050405020304" pitchFamily="18" charset="0"/>
              </a:rPr>
              <a:t>Hastalık durumlarında da örneğin </a:t>
            </a:r>
            <a:r>
              <a:rPr lang="tr-TR" sz="3200" b="0" i="0" u="none" strike="noStrike" dirty="0">
                <a:solidFill>
                  <a:srgbClr val="000000"/>
                </a:solidFill>
                <a:effectLst/>
                <a:latin typeface="Times New Roman" panose="02020603050405020304" pitchFamily="18" charset="0"/>
                <a:cs typeface="Times New Roman" panose="02020603050405020304" pitchFamily="18" charset="0"/>
                <a:hlinkClick r:id="rId2" tooltip="yüksek lisans"/>
              </a:rPr>
              <a:t>yüksek</a:t>
            </a:r>
            <a:r>
              <a:rPr lang="tr-TR" sz="3200" b="0" i="0" u="none" strike="noStrike" dirty="0">
                <a:solidFill>
                  <a:srgbClr val="000000"/>
                </a:solidFill>
                <a:effectLst/>
                <a:latin typeface="Times New Roman" panose="02020603050405020304" pitchFamily="18" charset="0"/>
                <a:cs typeface="Times New Roman" panose="02020603050405020304" pitchFamily="18" charset="0"/>
              </a:rPr>
              <a:t> ateşi olan bir kişi sayıklayabilir ve bu durum </a:t>
            </a:r>
            <a:r>
              <a:rPr lang="tr-TR" sz="3200" b="0" i="0" u="none" strike="noStrike" dirty="0">
                <a:solidFill>
                  <a:srgbClr val="000000"/>
                </a:solidFill>
                <a:effectLst/>
                <a:latin typeface="Times New Roman" panose="02020603050405020304" pitchFamily="18" charset="0"/>
                <a:cs typeface="Times New Roman" panose="02020603050405020304" pitchFamily="18" charset="0"/>
                <a:hlinkClick r:id="rId3" tooltip="öğrenme"/>
              </a:rPr>
              <a:t>öğrenme</a:t>
            </a:r>
            <a:r>
              <a:rPr lang="tr-TR" sz="3200" b="0" i="0" u="none" strike="noStrike" dirty="0">
                <a:solidFill>
                  <a:srgbClr val="000000"/>
                </a:solidFill>
                <a:effectLst/>
                <a:latin typeface="Times New Roman" panose="02020603050405020304" pitchFamily="18" charset="0"/>
                <a:cs typeface="Times New Roman" panose="02020603050405020304" pitchFamily="18" charset="0"/>
              </a:rPr>
              <a:t> olarak sayılmaz. Fizyolojik güdülerin (iç dürtülerin) etkisi ile yapılan davranışlar da öğrenme değildir. Örneğin açlık, susuzluk, uyku, cinsellik vb. İçgüdü davranışları öğrenme değildir. Örneğin arıların bal yapması, kuşların yuva yapması, ayıların kış uykusuna yatması vs.</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47305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4430DCB-49FA-459C-8231-CCAFCC7E603B}"/>
              </a:ext>
            </a:extLst>
          </p:cNvPr>
          <p:cNvSpPr txBox="1"/>
          <p:nvPr/>
        </p:nvSpPr>
        <p:spPr>
          <a:xfrm>
            <a:off x="1013791" y="1158991"/>
            <a:ext cx="10164418" cy="4031873"/>
          </a:xfrm>
          <a:prstGeom prst="rect">
            <a:avLst/>
          </a:prstGeom>
          <a:noFill/>
        </p:spPr>
        <p:txBody>
          <a:bodyPr wrap="square">
            <a:spAutoFit/>
          </a:bodyPr>
          <a:lstStyle/>
          <a:p>
            <a:pPr algn="just"/>
            <a:r>
              <a:rPr lang="tr-TR" sz="3200" b="0" i="0" u="none" strike="noStrike" dirty="0">
                <a:solidFill>
                  <a:srgbClr val="000000"/>
                </a:solidFill>
                <a:effectLst/>
                <a:latin typeface="Times New Roman" panose="02020603050405020304" pitchFamily="18" charset="0"/>
                <a:cs typeface="Times New Roman" panose="02020603050405020304" pitchFamily="18" charset="0"/>
              </a:rPr>
              <a:t>Refleks davranışların (dışarıdan gelen ses ve ışık gibi uyarıda vücudumuzun ani tepki göstermesine refleks denir.) bir kısmı doğuştan gelir bir kısmı da sonradan kazanılır. Örneğin göz bebeğinin ışıkta küçülmesi, bebeğin emme davranışı, öksürme, hapşırma vb. </a:t>
            </a:r>
            <a:r>
              <a:rPr lang="tr-TR" sz="3200" b="0" i="0" u="none" strike="noStrike" dirty="0" err="1">
                <a:solidFill>
                  <a:srgbClr val="000000"/>
                </a:solidFill>
                <a:effectLst/>
                <a:latin typeface="Times New Roman" panose="02020603050405020304" pitchFamily="18" charset="0"/>
                <a:cs typeface="Times New Roman" panose="02020603050405020304" pitchFamily="18" charset="0"/>
              </a:rPr>
              <a:t>refleksif</a:t>
            </a:r>
            <a:r>
              <a:rPr lang="tr-TR" sz="3200" b="0" i="0" u="none" strike="noStrike" dirty="0">
                <a:solidFill>
                  <a:srgbClr val="000000"/>
                </a:solidFill>
                <a:effectLst/>
                <a:latin typeface="Times New Roman" panose="02020603050405020304" pitchFamily="18" charset="0"/>
                <a:cs typeface="Times New Roman" panose="02020603050405020304" pitchFamily="18" charset="0"/>
              </a:rPr>
              <a:t> davranışlar doğuştan gelir. Araba sürme, örgü örme, yüzme, limon gördüğünde ağzın sulanması gibi bireyden bireye farklılık gösteren refleksler de sonradan kazanılır.</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74392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B612EF74-EAF3-488D-BA35-AA0DF22020E7}"/>
              </a:ext>
            </a:extLst>
          </p:cNvPr>
          <p:cNvSpPr txBox="1"/>
          <p:nvPr/>
        </p:nvSpPr>
        <p:spPr>
          <a:xfrm>
            <a:off x="2484783" y="1368431"/>
            <a:ext cx="7222434" cy="4031873"/>
          </a:xfrm>
          <a:prstGeom prst="rect">
            <a:avLst/>
          </a:prstGeom>
          <a:noFill/>
        </p:spPr>
        <p:txBody>
          <a:bodyPr wrap="square">
            <a:spAutoFit/>
          </a:bodyPr>
          <a:lstStyle/>
          <a:p>
            <a:pPr algn="just"/>
            <a:r>
              <a:rPr lang="tr-TR" sz="3200" b="0" i="0" u="none" strike="noStrike" dirty="0">
                <a:solidFill>
                  <a:srgbClr val="000000"/>
                </a:solidFill>
                <a:effectLst/>
                <a:latin typeface="Times New Roman" panose="02020603050405020304" pitchFamily="18" charset="0"/>
                <a:cs typeface="Times New Roman" panose="02020603050405020304" pitchFamily="18" charset="0"/>
              </a:rPr>
              <a:t>	Öğrenmede duyu organlarının rolü büyüktür. Öğrenmelerimizin büyük çoğunluğu duyu organları ile başlar. </a:t>
            </a:r>
          </a:p>
          <a:p>
            <a:pPr algn="just"/>
            <a:r>
              <a:rPr lang="tr-TR" sz="3200" dirty="0">
                <a:solidFill>
                  <a:srgbClr val="000000"/>
                </a:solidFill>
                <a:latin typeface="Times New Roman" panose="02020603050405020304" pitchFamily="18" charset="0"/>
                <a:cs typeface="Times New Roman" panose="02020603050405020304" pitchFamily="18" charset="0"/>
              </a:rPr>
              <a:t>      </a:t>
            </a:r>
          </a:p>
          <a:p>
            <a:pPr algn="just"/>
            <a:r>
              <a:rPr lang="tr-TR" sz="3200" b="0" i="0" u="none" strike="noStrike" dirty="0">
                <a:solidFill>
                  <a:srgbClr val="000000"/>
                </a:solidFill>
                <a:effectLst/>
                <a:latin typeface="Times New Roman" panose="02020603050405020304" pitchFamily="18" charset="0"/>
                <a:cs typeface="Times New Roman" panose="02020603050405020304" pitchFamily="18" charset="0"/>
              </a:rPr>
              <a:t>      Ör: Sıcak bir sobaya dokunduğunda elini çekmesini öğrenen </a:t>
            </a:r>
            <a:r>
              <a:rPr lang="tr-TR" sz="3200" b="0" i="0" u="none" strike="noStrike" dirty="0">
                <a:solidFill>
                  <a:srgbClr val="000000"/>
                </a:solidFill>
                <a:effectLst/>
                <a:latin typeface="Times New Roman" panose="02020603050405020304" pitchFamily="18" charset="0"/>
                <a:cs typeface="Times New Roman" panose="02020603050405020304" pitchFamily="18" charset="0"/>
                <a:hlinkClick r:id="rId2" tooltip="çocuk gelişiminde müzik"/>
              </a:rPr>
              <a:t>çocuk</a:t>
            </a:r>
            <a:r>
              <a:rPr lang="tr-TR" sz="3200" b="0" i="0" u="none" strike="noStrike" dirty="0">
                <a:solidFill>
                  <a:srgbClr val="000000"/>
                </a:solidFill>
                <a:effectLst/>
                <a:latin typeface="Times New Roman" panose="02020603050405020304" pitchFamily="18" charset="0"/>
                <a:cs typeface="Times New Roman" panose="02020603050405020304" pitchFamily="18" charset="0"/>
              </a:rPr>
              <a:t> dokunma duyumu sayesinde ütünün sıcak olduğunu öğrenir</a:t>
            </a:r>
            <a:r>
              <a:rPr lang="tr-TR" b="0" i="0" u="none" strike="noStrike" dirty="0">
                <a:solidFill>
                  <a:srgbClr val="000000"/>
                </a:solidFill>
                <a:effectLst/>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66687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D6A1E82-BFF5-4B36-A65D-7DC4590550CE}"/>
              </a:ext>
            </a:extLst>
          </p:cNvPr>
          <p:cNvSpPr txBox="1"/>
          <p:nvPr/>
        </p:nvSpPr>
        <p:spPr>
          <a:xfrm>
            <a:off x="1298714" y="1804456"/>
            <a:ext cx="8918712" cy="2123658"/>
          </a:xfrm>
          <a:prstGeom prst="rect">
            <a:avLst/>
          </a:prstGeom>
          <a:noFill/>
        </p:spPr>
        <p:txBody>
          <a:bodyPr wrap="square">
            <a:spAutoFit/>
          </a:bodyPr>
          <a:lstStyle/>
          <a:p>
            <a:pPr algn="just"/>
            <a:r>
              <a:rPr lang="tr-TR" sz="3600" b="1" i="0" u="none" strike="noStrike" dirty="0">
                <a:solidFill>
                  <a:srgbClr val="000000"/>
                </a:solidFill>
                <a:effectLst/>
                <a:latin typeface="Times New Roman" panose="02020603050405020304" pitchFamily="18" charset="0"/>
                <a:cs typeface="Times New Roman" panose="02020603050405020304" pitchFamily="18" charset="0"/>
              </a:rPr>
              <a:t>Öğrenmenin kaynağı; </a:t>
            </a:r>
          </a:p>
          <a:p>
            <a:pPr algn="just"/>
            <a:r>
              <a:rPr lang="tr-TR" sz="3200" b="0" i="0" u="none" strike="noStrike" dirty="0">
                <a:solidFill>
                  <a:srgbClr val="000000"/>
                </a:solidFill>
                <a:effectLst/>
                <a:highlight>
                  <a:srgbClr val="00FF00"/>
                </a:highlight>
                <a:latin typeface="Times New Roman" panose="02020603050405020304" pitchFamily="18" charset="0"/>
                <a:cs typeface="Times New Roman" panose="02020603050405020304" pitchFamily="18" charset="0"/>
              </a:rPr>
              <a:t>eğitim</a:t>
            </a:r>
            <a:r>
              <a:rPr lang="tr-TR" sz="3200" b="0" i="0" u="none" strike="noStrike" dirty="0">
                <a:solidFill>
                  <a:srgbClr val="000000"/>
                </a:solidFill>
                <a:effectLst/>
                <a:latin typeface="Times New Roman" panose="02020603050405020304" pitchFamily="18" charset="0"/>
                <a:cs typeface="Times New Roman" panose="02020603050405020304" pitchFamily="18" charset="0"/>
              </a:rPr>
              <a:t>, </a:t>
            </a:r>
            <a:r>
              <a:rPr lang="tr-TR" sz="3200" b="0" i="0" u="none" strike="noStrike" dirty="0">
                <a:solidFill>
                  <a:srgbClr val="000000"/>
                </a:solidFill>
                <a:effectLst/>
                <a:highlight>
                  <a:srgbClr val="00FF00"/>
                </a:highlight>
                <a:latin typeface="Times New Roman" panose="02020603050405020304" pitchFamily="18" charset="0"/>
                <a:cs typeface="Times New Roman" panose="02020603050405020304" pitchFamily="18" charset="0"/>
              </a:rPr>
              <a:t>öğretim</a:t>
            </a:r>
            <a:r>
              <a:rPr lang="tr-TR" sz="3200" b="0" i="0" u="none" strike="noStrike" dirty="0">
                <a:solidFill>
                  <a:srgbClr val="000000"/>
                </a:solidFill>
                <a:effectLst/>
                <a:latin typeface="Times New Roman" panose="02020603050405020304" pitchFamily="18" charset="0"/>
                <a:cs typeface="Times New Roman" panose="02020603050405020304" pitchFamily="18" charset="0"/>
              </a:rPr>
              <a:t> ve </a:t>
            </a:r>
            <a:r>
              <a:rPr lang="tr-TR" sz="3200" b="0" i="0" u="none" strike="noStrike" dirty="0">
                <a:solidFill>
                  <a:srgbClr val="000000"/>
                </a:solidFill>
                <a:effectLst/>
                <a:highlight>
                  <a:srgbClr val="00FF00"/>
                </a:highlight>
                <a:latin typeface="Times New Roman" panose="02020603050405020304" pitchFamily="18" charset="0"/>
                <a:cs typeface="Times New Roman" panose="02020603050405020304" pitchFamily="18" charset="0"/>
              </a:rPr>
              <a:t>kendi yaşantılarımızdır.</a:t>
            </a:r>
            <a:r>
              <a:rPr lang="tr-TR" sz="3200" b="0" i="0" u="none" strike="noStrike" dirty="0">
                <a:solidFill>
                  <a:srgbClr val="000000"/>
                </a:solidFill>
                <a:effectLst/>
                <a:latin typeface="Times New Roman" panose="02020603050405020304" pitchFamily="18" charset="0"/>
                <a:cs typeface="Times New Roman" panose="02020603050405020304" pitchFamily="18" charset="0"/>
              </a:rPr>
              <a:t> Öğrendiklerimiz kendi yaşantılarımıza ve başkalarının geçmiş deneyimlerine dayanır.</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42578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BE2DD9-99B5-4249-A526-1DA335EDCB00}"/>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361C566A-BC38-4FCB-AE85-E4EC0D9F8F58}"/>
              </a:ext>
            </a:extLst>
          </p:cNvPr>
          <p:cNvSpPr>
            <a:spLocks noGrp="1"/>
          </p:cNvSpPr>
          <p:nvPr>
            <p:ph idx="1"/>
          </p:nvPr>
        </p:nvSpPr>
        <p:spPr/>
        <p:txBody>
          <a:bodyPr>
            <a:normAutofit/>
          </a:bodyPr>
          <a:lstStyle/>
          <a:p>
            <a:pPr marL="0" lvl="0" indent="0" algn="just" eaLnBrk="0" fontAlgn="base" hangingPunct="0">
              <a:lnSpc>
                <a:spcPct val="100000"/>
              </a:lnSpc>
              <a:spcBef>
                <a:spcPct val="0"/>
              </a:spcBef>
              <a:spcAft>
                <a:spcPct val="0"/>
              </a:spcAft>
              <a:buClrTx/>
              <a:buNone/>
            </a:pPr>
            <a:r>
              <a:rPr lang="tr-TR" altLang="tr-TR" sz="3600" cap="none" dirty="0">
                <a:solidFill>
                  <a:srgbClr val="222222"/>
                </a:solidFill>
                <a:highlight>
                  <a:srgbClr val="FFFF00"/>
                </a:highlight>
                <a:latin typeface="Times New Roman" panose="02020603050405020304" pitchFamily="18" charset="0"/>
                <a:cs typeface="Times New Roman" panose="02020603050405020304" pitchFamily="18" charset="0"/>
              </a:rPr>
              <a:t>Eğitimin okullarda planlı programlı yapılan kısmına öğretim denir. </a:t>
            </a:r>
            <a:endParaRPr lang="tr-TR" dirty="0"/>
          </a:p>
        </p:txBody>
      </p:sp>
      <p:sp>
        <p:nvSpPr>
          <p:cNvPr id="4" name="Metin Yer Tutucusu 3">
            <a:extLst>
              <a:ext uri="{FF2B5EF4-FFF2-40B4-BE49-F238E27FC236}">
                <a16:creationId xmlns:a16="http://schemas.microsoft.com/office/drawing/2014/main" id="{4C000328-8BD8-4BAE-B683-D82FA930C1DB}"/>
              </a:ext>
            </a:extLst>
          </p:cNvPr>
          <p:cNvSpPr>
            <a:spLocks noGrp="1"/>
          </p:cNvSpPr>
          <p:nvPr>
            <p:ph type="body" sz="half" idx="2"/>
          </p:nvPr>
        </p:nvSpPr>
        <p:spPr>
          <a:xfrm>
            <a:off x="1293811" y="3080388"/>
            <a:ext cx="3718455" cy="2438404"/>
          </a:xfrm>
        </p:spPr>
        <p:txBody>
          <a:bodyPr/>
          <a:lstStyle/>
          <a:p>
            <a:r>
              <a:rPr lang="tr-TR" altLang="tr-TR" sz="4400" b="1" cap="none" dirty="0">
                <a:solidFill>
                  <a:srgbClr val="111111"/>
                </a:solidFill>
                <a:latin typeface="Times New Roman" panose="02020603050405020304" pitchFamily="18" charset="0"/>
                <a:cs typeface="Times New Roman" panose="02020603050405020304" pitchFamily="18" charset="0"/>
              </a:rPr>
              <a:t>Öğretim Nedir?</a:t>
            </a:r>
            <a:endParaRPr lang="tr-TR" altLang="tr-TR" sz="4400" cap="none" dirty="0">
              <a:solidFill>
                <a:srgbClr val="111111"/>
              </a:solidFill>
              <a:latin typeface="Times New Roman" panose="02020603050405020304" pitchFamily="18" charset="0"/>
              <a:cs typeface="Times New Roman" panose="02020603050405020304" pitchFamily="18" charset="0"/>
            </a:endParaRPr>
          </a:p>
          <a:p>
            <a:endParaRPr lang="tr-TR" dirty="0"/>
          </a:p>
        </p:txBody>
      </p:sp>
      <p:pic>
        <p:nvPicPr>
          <p:cNvPr id="7" name="Resim 6" descr="eğitim ve öğretim">
            <a:extLst>
              <a:ext uri="{FF2B5EF4-FFF2-40B4-BE49-F238E27FC236}">
                <a16:creationId xmlns:a16="http://schemas.microsoft.com/office/drawing/2014/main" id="{3EEEE14D-BEC9-4DB2-A588-1EA6FF105E3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01432" y="982131"/>
            <a:ext cx="3503212" cy="1801302"/>
          </a:xfrm>
          <a:prstGeom prst="rect">
            <a:avLst/>
          </a:prstGeom>
          <a:noFill/>
          <a:ln>
            <a:noFill/>
          </a:ln>
        </p:spPr>
      </p:pic>
    </p:spTree>
    <p:extLst>
      <p:ext uri="{BB962C8B-B14F-4D97-AF65-F5344CB8AC3E}">
        <p14:creationId xmlns:p14="http://schemas.microsoft.com/office/powerpoint/2010/main" val="3257312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4308F7-3B80-4B1F-9029-DE2D3A7507DD}"/>
              </a:ext>
            </a:extLst>
          </p:cNvPr>
          <p:cNvSpPr>
            <a:spLocks noGrp="1"/>
          </p:cNvSpPr>
          <p:nvPr>
            <p:ph type="title"/>
          </p:nvPr>
        </p:nvSpPr>
        <p:spPr/>
        <p:txBody>
          <a:bodyPr>
            <a:normAutofit/>
          </a:bodyPr>
          <a:lstStyle/>
          <a:p>
            <a:r>
              <a:rPr lang="tr-TR" sz="2800" dirty="0">
                <a:latin typeface="Times New Roman" panose="02020603050405020304" pitchFamily="18" charset="0"/>
                <a:cs typeface="Times New Roman" panose="02020603050405020304" pitchFamily="18" charset="0"/>
              </a:rPr>
              <a:t>ÖRNEK SORU</a:t>
            </a:r>
          </a:p>
        </p:txBody>
      </p:sp>
      <p:sp>
        <p:nvSpPr>
          <p:cNvPr id="3" name="İçerik Yer Tutucusu 2">
            <a:extLst>
              <a:ext uri="{FF2B5EF4-FFF2-40B4-BE49-F238E27FC236}">
                <a16:creationId xmlns:a16="http://schemas.microsoft.com/office/drawing/2014/main" id="{53A47B25-A2AF-4559-9E78-3C6EC7A8839D}"/>
              </a:ext>
            </a:extLst>
          </p:cNvPr>
          <p:cNvSpPr>
            <a:spLocks noGrp="1"/>
          </p:cNvSpPr>
          <p:nvPr>
            <p:ph idx="1"/>
          </p:nvPr>
        </p:nvSpPr>
        <p:spPr/>
        <p:txBody>
          <a:bodyPr/>
          <a:lstStyle/>
          <a:p>
            <a:r>
              <a:rPr lang="tr-TR" dirty="0"/>
              <a:t>A. Eğitim,</a:t>
            </a:r>
          </a:p>
          <a:p>
            <a:r>
              <a:rPr lang="tr-TR" dirty="0"/>
              <a:t>B. Öğretim,</a:t>
            </a:r>
          </a:p>
          <a:p>
            <a:r>
              <a:rPr lang="tr-TR" dirty="0"/>
              <a:t>C. Kendi yaşantılarımız,</a:t>
            </a:r>
          </a:p>
          <a:p>
            <a:r>
              <a:rPr lang="tr-TR" dirty="0"/>
              <a:t>D. Reflekslerimiz, </a:t>
            </a:r>
          </a:p>
        </p:txBody>
      </p:sp>
      <p:sp>
        <p:nvSpPr>
          <p:cNvPr id="4" name="Metin Yer Tutucusu 3">
            <a:extLst>
              <a:ext uri="{FF2B5EF4-FFF2-40B4-BE49-F238E27FC236}">
                <a16:creationId xmlns:a16="http://schemas.microsoft.com/office/drawing/2014/main" id="{591E04A0-F0FE-438C-8D7C-B849052A8EDD}"/>
              </a:ext>
            </a:extLst>
          </p:cNvPr>
          <p:cNvSpPr>
            <a:spLocks noGrp="1"/>
          </p:cNvSpPr>
          <p:nvPr>
            <p:ph type="body" sz="half" idx="2"/>
          </p:nvPr>
        </p:nvSpPr>
        <p:spPr/>
        <p:txBody>
          <a:bodyPr>
            <a:normAutofit/>
          </a:bodyPr>
          <a:lstStyle/>
          <a:p>
            <a:r>
              <a:rPr lang="tr-TR" sz="2400" dirty="0">
                <a:latin typeface="Times New Roman" panose="02020603050405020304" pitchFamily="18" charset="0"/>
                <a:cs typeface="Times New Roman" panose="02020603050405020304" pitchFamily="18" charset="0"/>
              </a:rPr>
              <a:t>Aşağıdakilerden hangisi öğrenmenin kaynağı sayılmaz?</a:t>
            </a:r>
          </a:p>
        </p:txBody>
      </p:sp>
    </p:spTree>
    <p:extLst>
      <p:ext uri="{BB962C8B-B14F-4D97-AF65-F5344CB8AC3E}">
        <p14:creationId xmlns:p14="http://schemas.microsoft.com/office/powerpoint/2010/main" val="26603698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858D9A99-F5D8-471C-A475-30CD3C2D8F85}"/>
              </a:ext>
            </a:extLst>
          </p:cNvPr>
          <p:cNvSpPr>
            <a:spLocks noGrp="1"/>
          </p:cNvSpPr>
          <p:nvPr>
            <p:ph type="title"/>
          </p:nvPr>
        </p:nvSpPr>
        <p:spPr>
          <a:xfrm>
            <a:off x="1295402" y="982132"/>
            <a:ext cx="9601196" cy="1204477"/>
          </a:xfrm>
        </p:spPr>
        <p:txBody>
          <a:bodyPr>
            <a:normAutofit fontScale="90000"/>
          </a:bodyPr>
          <a:lstStyle/>
          <a:p>
            <a:r>
              <a:rPr lang="tr-TR" sz="3200" b="1" dirty="0">
                <a:effectLst/>
                <a:latin typeface="Times New Roman" panose="02020603050405020304" pitchFamily="18" charset="0"/>
                <a:ea typeface="Calibri" panose="020F0502020204030204" pitchFamily="34" charset="0"/>
                <a:cs typeface="Times New Roman" panose="02020603050405020304" pitchFamily="18" charset="0"/>
              </a:rPr>
              <a:t>ÖĞRENMEYİ ETKİLEYEN FAKTÖRLER</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6" name="İçerik Yer Tutucusu 5">
            <a:extLst>
              <a:ext uri="{FF2B5EF4-FFF2-40B4-BE49-F238E27FC236}">
                <a16:creationId xmlns:a16="http://schemas.microsoft.com/office/drawing/2014/main" id="{C16E3BAC-CD95-418D-A8E3-7656A1C10743}"/>
              </a:ext>
            </a:extLst>
          </p:cNvPr>
          <p:cNvSpPr>
            <a:spLocks noGrp="1"/>
          </p:cNvSpPr>
          <p:nvPr>
            <p:ph idx="1"/>
          </p:nvPr>
        </p:nvSpPr>
        <p:spPr/>
        <p:txBody>
          <a:bodyPr/>
          <a:lstStyle/>
          <a:p>
            <a:pPr>
              <a:lnSpc>
                <a:spcPct val="107000"/>
              </a:lnSpc>
              <a:spcAft>
                <a:spcPts val="800"/>
              </a:spcAft>
            </a:pPr>
            <a:r>
              <a:rPr lang="tr-TR" sz="20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a. Türe özgü hazır oluş </a:t>
            </a:r>
            <a:endParaRPr lang="tr-TR" sz="20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tr-TR"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tr-TR" sz="2000" b="1" dirty="0">
                <a:latin typeface="Times New Roman" panose="02020603050405020304" pitchFamily="18" charset="0"/>
                <a:ea typeface="Calibri" panose="020F0502020204030204" pitchFamily="34" charset="0"/>
                <a:cs typeface="Times New Roman" panose="02020603050405020304" pitchFamily="18" charset="0"/>
              </a:rPr>
              <a:t>      </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b="1" dirty="0">
                <a:effectLst/>
                <a:latin typeface="Times New Roman" panose="02020603050405020304" pitchFamily="18" charset="0"/>
                <a:ea typeface="Calibri" panose="020F0502020204030204" pitchFamily="34" charset="0"/>
                <a:cs typeface="Times New Roman" panose="02020603050405020304" pitchFamily="18" charset="0"/>
              </a:rPr>
              <a:t>Türe özgü hazır oluş, öğrenecek olan organizmanın, istenilen davranışı göstermek için gerekli biyolojik donanıma sahip olması gerekir. Yani, öğrenenin tür olarak öğrenebilecek durumda olması gerekir. Papağana konuşmayı öğretebiliriz, ama serçeye öğretemeyiz. Türe özgü hazır oluş budur.</a:t>
            </a:r>
            <a:endParaRPr lang="tr-TR"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1126799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AC0CEBC3-6E8B-426B-8C4D-DDDA97D42265}"/>
              </a:ext>
            </a:extLst>
          </p:cNvPr>
          <p:cNvSpPr txBox="1"/>
          <p:nvPr/>
        </p:nvSpPr>
        <p:spPr>
          <a:xfrm>
            <a:off x="1139687" y="1531420"/>
            <a:ext cx="9687339" cy="2831544"/>
          </a:xfrm>
          <a:prstGeom prst="rect">
            <a:avLst/>
          </a:prstGeom>
          <a:noFill/>
        </p:spPr>
        <p:txBody>
          <a:bodyPr wrap="square">
            <a:spAutoFit/>
          </a:bodyPr>
          <a:lstStyle/>
          <a:p>
            <a:pPr algn="just"/>
            <a:r>
              <a:rPr lang="tr-TR" sz="20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 Olgunlaşma:</a:t>
            </a:r>
          </a:p>
          <a:p>
            <a:pPr algn="just"/>
            <a:endParaRPr lang="tr-TR"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Organizma türe özgü hazır oluş durumunda olabilir, ama eğer gerekli olgunluğa ulaşmamış ise, gene öğrenemeyecektir. Davranışların öğrenilmesi için, organizmanın belli bir olgunluğa, gelişmişlik düzeyine ulaşmış olması gerekir. Olgunlaşma yaş açısından ve zeka açısından ele alınabilir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07501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E259BB6-C4A5-42DD-96B7-25185BA38082}"/>
              </a:ext>
            </a:extLst>
          </p:cNvPr>
          <p:cNvSpPr txBox="1"/>
          <p:nvPr/>
        </p:nvSpPr>
        <p:spPr>
          <a:xfrm>
            <a:off x="1232451" y="1412135"/>
            <a:ext cx="9462053" cy="3662798"/>
          </a:xfrm>
          <a:prstGeom prst="rect">
            <a:avLst/>
          </a:prstGeom>
          <a:noFill/>
        </p:spPr>
        <p:txBody>
          <a:bodyPr wrap="square">
            <a:spAutoFit/>
          </a:bodyPr>
          <a:lstStyle/>
          <a:p>
            <a:pPr>
              <a:lnSpc>
                <a:spcPct val="107000"/>
              </a:lnSpc>
              <a:spcAft>
                <a:spcPts val="800"/>
              </a:spcAft>
            </a:pPr>
            <a:r>
              <a:rPr lang="tr-TR" sz="20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c. Genel </a:t>
            </a:r>
            <a:r>
              <a:rPr lang="tr-TR" sz="2000" b="1" dirty="0" err="1">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Uyarılmışlık</a:t>
            </a:r>
            <a:r>
              <a:rPr lang="tr-TR" sz="20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Hali</a:t>
            </a:r>
            <a:r>
              <a:rPr lang="tr-TR" sz="1800" b="1"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Uyarılmışlığın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düzeyi bireyin dışarıdan gelen uyarıcıları alma derecesi olarak anlaşılabilir. Kişi dışarıdan çok az uyarıcı alıyorsa, genel olarak uyarıcılara karşı kapalı ise,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uyarılmışlık</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düzeyinin düşük,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örn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uyku), çok fazla uyarıcı almışsa, yüksek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örn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panik)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uyarılmışlık</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düzeyinde demektir.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Uyarılmışlığın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azı da çoğu da öğrenmeyi zorlaştırır. İyi bir öğrenmenin meydana gelebilmesi için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uyarılmışlık</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düzeyinin orta düzeyde olması gerekir.</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64670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1F1B6833-D12F-42BE-BAC2-90E9A5907C21}"/>
              </a:ext>
            </a:extLst>
          </p:cNvPr>
          <p:cNvSpPr txBox="1"/>
          <p:nvPr/>
        </p:nvSpPr>
        <p:spPr>
          <a:xfrm>
            <a:off x="1166191" y="1383536"/>
            <a:ext cx="10164418" cy="4090928"/>
          </a:xfrm>
          <a:prstGeom prst="rect">
            <a:avLst/>
          </a:prstGeom>
          <a:noFill/>
        </p:spPr>
        <p:txBody>
          <a:bodyPr wrap="square">
            <a:spAutoFit/>
          </a:bodyPr>
          <a:lstStyle/>
          <a:p>
            <a:pPr>
              <a:lnSpc>
                <a:spcPct val="107000"/>
              </a:lnSpc>
              <a:spcAft>
                <a:spcPts val="800"/>
              </a:spcAft>
            </a:pPr>
            <a:r>
              <a:rPr lang="tr-TR" sz="20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d. Güdü (Motivasyon):</a:t>
            </a:r>
          </a:p>
          <a:p>
            <a:pPr>
              <a:lnSpc>
                <a:spcPct val="107000"/>
              </a:lnSpc>
              <a:spcAft>
                <a:spcPts val="800"/>
              </a:spcAft>
            </a:pPr>
            <a:endParaRPr lang="tr-TR" sz="20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Organizmayı harekete geçiren güç olarak tanımlanan güdü, öğrenmede önemli bir etkendir. Güdü, organizmanın davranışta bulunmadan önceki süreçleri (ilgi duyma, önem ve öncelik verme, ihtiyacı karşılama, ne işine yarayacağını anlama, istekli olma, harekete geçme) kapsar. Güdüler, organizma içindeki ihtiyaçlardan doğar ve bu ihtiyaçların giderilmesi için organizmayı harekete geçirir. Bireye zorla bir şeyler öğretemeyiz. Öğrenme malzemesi öğrenenin hayatında geçerli olan ve ihtiyaçlarını karşılayabilen içerikte sunulmalıdır. Öğrenme konuları da bireyi öğrenme için istekli kılacak ve harekete geçirecek bir şekilde sunulmalıdır</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74025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50209F9-7560-4490-AEAF-BE52CD65840D}"/>
              </a:ext>
            </a:extLst>
          </p:cNvPr>
          <p:cNvSpPr txBox="1"/>
          <p:nvPr/>
        </p:nvSpPr>
        <p:spPr>
          <a:xfrm>
            <a:off x="1119808" y="1400015"/>
            <a:ext cx="9952383" cy="4057970"/>
          </a:xfrm>
          <a:prstGeom prst="rect">
            <a:avLst/>
          </a:prstGeom>
          <a:noFill/>
        </p:spPr>
        <p:txBody>
          <a:bodyPr wrap="square">
            <a:spAutoFit/>
          </a:bodyPr>
          <a:lstStyle/>
          <a:p>
            <a:pPr>
              <a:lnSpc>
                <a:spcPct val="107000"/>
              </a:lnSpc>
              <a:spcAft>
                <a:spcPts val="800"/>
              </a:spcAft>
            </a:pPr>
            <a:r>
              <a:rPr lang="tr-TR"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e. Eski Yaşantılar (Olumlu- Olumsuz Transfer – Aktarım):</a:t>
            </a:r>
          </a:p>
          <a:p>
            <a:pPr>
              <a:lnSpc>
                <a:spcPct val="107000"/>
              </a:lnSpc>
              <a:spcAft>
                <a:spcPts val="800"/>
              </a:spcAft>
            </a:pPr>
            <a:endParaRPr lang="tr-TR" sz="20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Öğrencinin daha önceden sahip olduğu bilgiler yeni öğreneceklerini kolaylaştırabilir (olumlu transfer-iki parmakla daktilo yazan birisinin on parmakla daktilo yazmayı kolay öğrenmesi) ya da zorlaştırabilir (olumlu transfer, traktör kullanan birisinin otomobil kullanırken zorlanması). Öğrencinin yeni bilgileri öğrenmesinde önceki bilgileri ve onlarla ilişki kurabilmesi öğrenmenin etkisini artırır. Olumlu aktarma, bir alanda öğrenilmiş bilgi ve becerilerin bir başka alandaki bilgi ve becerilerin öğrenilmesini kolaylaştırmaktadır</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52689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988F48F-05D4-459C-853E-48FA59BF7EEF}"/>
              </a:ext>
            </a:extLst>
          </p:cNvPr>
          <p:cNvSpPr txBox="1"/>
          <p:nvPr/>
        </p:nvSpPr>
        <p:spPr>
          <a:xfrm>
            <a:off x="1411356" y="1663927"/>
            <a:ext cx="9369287" cy="3300584"/>
          </a:xfrm>
          <a:prstGeom prst="rect">
            <a:avLst/>
          </a:prstGeom>
          <a:noFill/>
        </p:spPr>
        <p:txBody>
          <a:bodyPr wrap="square">
            <a:spAutoFit/>
          </a:bodyPr>
          <a:lstStyle/>
          <a:p>
            <a:pPr>
              <a:lnSpc>
                <a:spcPct val="107000"/>
              </a:lnSpc>
              <a:spcAft>
                <a:spcPts val="800"/>
              </a:spcAft>
            </a:pPr>
            <a:r>
              <a:rPr lang="tr-TR" sz="20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 Dikkat:</a:t>
            </a:r>
          </a:p>
          <a:p>
            <a:pPr>
              <a:lnSpc>
                <a:spcPct val="107000"/>
              </a:lnSpc>
              <a:spcAft>
                <a:spcPts val="800"/>
              </a:spcAft>
            </a:pPr>
            <a:endParaRPr lang="tr-TR" sz="20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Bilincin belli bir noktada toplanmasıdır. Öğrenmenin iyi olması için öğrencinin derse karşı dikkatli olması gerekir. Bu da pekiştirme ve kaygılandırma yoluyla güdülenerek sağlanabilir. Öğretmenlerin kullandıkları güdüleme ve araçlarının en önemlisi nottur. Ayrıca konunun önemi anlatılarak da güdülenme sağlanabilir ve böylece dikkat artırılabilir. Dikkatin öğrenmedeki yeri bilişsel öğrenme konusunda ele alınmaktadır</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65747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AD308C2-9547-41F4-A004-F505836FF5C8}"/>
              </a:ext>
            </a:extLst>
          </p:cNvPr>
          <p:cNvSpPr>
            <a:spLocks noGrp="1"/>
          </p:cNvSpPr>
          <p:nvPr>
            <p:ph sz="quarter" idx="13"/>
          </p:nvPr>
        </p:nvSpPr>
        <p:spPr>
          <a:xfrm>
            <a:off x="913774" y="1563758"/>
            <a:ext cx="10363826" cy="4227442"/>
          </a:xfrm>
        </p:spPr>
        <p:txBody>
          <a:bodyPr>
            <a:normAutofit/>
          </a:bodyPr>
          <a:lstStyle/>
          <a:p>
            <a:pPr algn="ctr"/>
            <a:r>
              <a:rPr lang="tr-TR"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TEŞEKKÜRLER</a:t>
            </a:r>
          </a:p>
          <a:p>
            <a:pPr algn="ctr"/>
            <a:r>
              <a:rPr lang="tr-TR"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ADIYAMAN MESLEKİ EĞİTİM MERKEZİ</a:t>
            </a:r>
          </a:p>
          <a:p>
            <a:pPr algn="ctr"/>
            <a:r>
              <a:rPr lang="tr-TR" sz="4000" b="1"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Öncel KARAKUŞ</a:t>
            </a:r>
          </a:p>
          <a:p>
            <a:pPr algn="ctr"/>
            <a:endParaRPr lang="tr-TR"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r-TR"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2833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F35E1-9B7E-442E-A4EB-58135719CA9D}"/>
              </a:ext>
            </a:extLst>
          </p:cNvPr>
          <p:cNvSpPr>
            <a:spLocks noGrp="1"/>
          </p:cNvSpPr>
          <p:nvPr>
            <p:ph type="title"/>
          </p:nvPr>
        </p:nvSpPr>
        <p:spPr/>
        <p:txBody>
          <a:bodyPr>
            <a:noAutofit/>
          </a:bodyPr>
          <a:lstStyle/>
          <a:p>
            <a:br>
              <a:rPr lang="tr-TR" altLang="tr-TR" sz="3200" b="1" dirty="0">
                <a:solidFill>
                  <a:srgbClr val="111111"/>
                </a:solidFill>
                <a:latin typeface="Times New Roman" panose="02020603050405020304" pitchFamily="18" charset="0"/>
                <a:cs typeface="Times New Roman" panose="02020603050405020304" pitchFamily="18" charset="0"/>
              </a:rPr>
            </a:br>
            <a:endParaRPr lang="tr-TR" sz="32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253BD52F-9967-4066-ADC2-81E2566E720A}"/>
              </a:ext>
            </a:extLst>
          </p:cNvPr>
          <p:cNvSpPr>
            <a:spLocks noGrp="1"/>
          </p:cNvSpPr>
          <p:nvPr>
            <p:ph idx="1"/>
          </p:nvPr>
        </p:nvSpPr>
        <p:spPr/>
        <p:txBody>
          <a:bodyPr>
            <a:normAutofit fontScale="92500"/>
          </a:bodyPr>
          <a:lstStyle/>
          <a:p>
            <a:pPr marL="0" lvl="0" indent="0" eaLnBrk="0" fontAlgn="base" hangingPunct="0">
              <a:lnSpc>
                <a:spcPct val="100000"/>
              </a:lnSpc>
              <a:spcBef>
                <a:spcPct val="0"/>
              </a:spcBef>
              <a:spcAft>
                <a:spcPct val="0"/>
              </a:spcAft>
              <a:buClrTx/>
              <a:buNone/>
            </a:pPr>
            <a:endParaRPr lang="tr-TR" altLang="tr-TR" sz="4000" cap="none" dirty="0">
              <a:solidFill>
                <a:srgbClr val="111111"/>
              </a:solidFill>
              <a:latin typeface="Verdana" panose="020B0604030504040204" pitchFamily="34" charset="0"/>
            </a:endParaRPr>
          </a:p>
          <a:p>
            <a:pPr marL="0" lvl="0" indent="0" eaLnBrk="0" fontAlgn="base" hangingPunct="0">
              <a:lnSpc>
                <a:spcPct val="100000"/>
              </a:lnSpc>
              <a:spcBef>
                <a:spcPct val="0"/>
              </a:spcBef>
              <a:spcAft>
                <a:spcPct val="0"/>
              </a:spcAft>
              <a:buClrTx/>
              <a:buFontTx/>
              <a:buAutoNum type="arabicPeriod"/>
            </a:pPr>
            <a:r>
              <a:rPr lang="tr-TR" altLang="tr-TR" sz="2400" cap="none" dirty="0">
                <a:solidFill>
                  <a:srgbClr val="222222"/>
                </a:solidFill>
                <a:highlight>
                  <a:srgbClr val="FFFF00"/>
                </a:highlight>
                <a:latin typeface="Verdana" panose="020B0604030504040204" pitchFamily="34" charset="0"/>
              </a:rPr>
              <a:t>Eğitim, öğretime göre daha kapsamlıdır.</a:t>
            </a:r>
            <a:r>
              <a:rPr lang="tr-TR" altLang="tr-TR" sz="2400" cap="none" dirty="0">
                <a:solidFill>
                  <a:srgbClr val="222222"/>
                </a:solidFill>
                <a:latin typeface="Verdana" panose="020B0604030504040204" pitchFamily="34" charset="0"/>
              </a:rPr>
              <a:t> Çünkü eğitim, </a:t>
            </a:r>
            <a:r>
              <a:rPr lang="tr-TR" altLang="tr-TR" sz="2400" cap="none" dirty="0" err="1">
                <a:solidFill>
                  <a:srgbClr val="222222"/>
                </a:solidFill>
                <a:latin typeface="Verdana" panose="020B0604030504040204" pitchFamily="34" charset="0"/>
              </a:rPr>
              <a:t>formal</a:t>
            </a:r>
            <a:r>
              <a:rPr lang="tr-TR" altLang="tr-TR" sz="2400" cap="none" dirty="0">
                <a:solidFill>
                  <a:srgbClr val="222222"/>
                </a:solidFill>
                <a:latin typeface="Verdana" panose="020B0604030504040204" pitchFamily="34" charset="0"/>
              </a:rPr>
              <a:t> ve </a:t>
            </a:r>
            <a:r>
              <a:rPr lang="tr-TR" altLang="tr-TR" sz="2400" cap="none" dirty="0" err="1">
                <a:solidFill>
                  <a:srgbClr val="222222"/>
                </a:solidFill>
                <a:latin typeface="Verdana" panose="020B0604030504040204" pitchFamily="34" charset="0"/>
              </a:rPr>
              <a:t>informal</a:t>
            </a:r>
            <a:r>
              <a:rPr lang="tr-TR" altLang="tr-TR" sz="2400" cap="none" dirty="0">
                <a:solidFill>
                  <a:srgbClr val="222222"/>
                </a:solidFill>
                <a:latin typeface="Verdana" panose="020B0604030504040204" pitchFamily="34" charset="0"/>
              </a:rPr>
              <a:t> boyutu; </a:t>
            </a:r>
            <a:r>
              <a:rPr lang="tr-TR" altLang="tr-TR" sz="2400" cap="none" dirty="0">
                <a:highlight>
                  <a:srgbClr val="FF0000"/>
                </a:highlight>
                <a:latin typeface="Verdana" panose="020B0604030504040204" pitchFamily="34" charset="0"/>
              </a:rPr>
              <a:t>öğretim ise </a:t>
            </a:r>
            <a:r>
              <a:rPr lang="tr-TR" altLang="tr-TR" sz="2400" cap="none" dirty="0" err="1">
                <a:highlight>
                  <a:srgbClr val="FF0000"/>
                </a:highlight>
                <a:latin typeface="Verdana" panose="020B0604030504040204" pitchFamily="34" charset="0"/>
              </a:rPr>
              <a:t>formal</a:t>
            </a:r>
            <a:r>
              <a:rPr lang="tr-TR" altLang="tr-TR" sz="2400" cap="none" dirty="0">
                <a:highlight>
                  <a:srgbClr val="FF0000"/>
                </a:highlight>
                <a:latin typeface="Verdana" panose="020B0604030504040204" pitchFamily="34" charset="0"/>
              </a:rPr>
              <a:t> boyutu kapsar. </a:t>
            </a:r>
          </a:p>
          <a:p>
            <a:pPr marL="0" lvl="0" indent="0" eaLnBrk="0" fontAlgn="base" hangingPunct="0">
              <a:lnSpc>
                <a:spcPct val="100000"/>
              </a:lnSpc>
              <a:spcBef>
                <a:spcPct val="0"/>
              </a:spcBef>
              <a:spcAft>
                <a:spcPct val="0"/>
              </a:spcAft>
              <a:buClrTx/>
              <a:buNone/>
            </a:pPr>
            <a:endParaRPr lang="tr-TR" altLang="tr-TR" sz="2400" cap="none" dirty="0">
              <a:highlight>
                <a:srgbClr val="FF0000"/>
              </a:highlight>
              <a:latin typeface="Verdana" panose="020B0604030504040204" pitchFamily="34" charset="0"/>
            </a:endParaRPr>
          </a:p>
          <a:p>
            <a:pPr marL="0" lvl="0" indent="0" eaLnBrk="0" fontAlgn="base" hangingPunct="0">
              <a:lnSpc>
                <a:spcPct val="100000"/>
              </a:lnSpc>
              <a:spcBef>
                <a:spcPct val="0"/>
              </a:spcBef>
              <a:spcAft>
                <a:spcPct val="0"/>
              </a:spcAft>
              <a:buClrTx/>
              <a:buNone/>
            </a:pPr>
            <a:endParaRPr lang="tr-TR" altLang="tr-TR" sz="2400" cap="none" dirty="0">
              <a:highlight>
                <a:srgbClr val="FF0000"/>
              </a:highlight>
              <a:latin typeface="Verdana" panose="020B0604030504040204" pitchFamily="34" charset="0"/>
            </a:endParaRPr>
          </a:p>
          <a:p>
            <a:pPr marL="0" lvl="0" indent="0" eaLnBrk="0" fontAlgn="base" hangingPunct="0">
              <a:lnSpc>
                <a:spcPct val="100000"/>
              </a:lnSpc>
              <a:spcBef>
                <a:spcPct val="0"/>
              </a:spcBef>
              <a:spcAft>
                <a:spcPct val="0"/>
              </a:spcAft>
              <a:buClrTx/>
              <a:buNone/>
            </a:pPr>
            <a:endParaRPr lang="tr-TR" altLang="tr-TR" sz="2400" cap="none" dirty="0">
              <a:highlight>
                <a:srgbClr val="FF0000"/>
              </a:highlight>
              <a:latin typeface="Verdana" panose="020B0604030504040204" pitchFamily="34" charset="0"/>
            </a:endParaRPr>
          </a:p>
          <a:p>
            <a:pPr marL="0" lvl="0" indent="0" eaLnBrk="0" fontAlgn="base" hangingPunct="0">
              <a:lnSpc>
                <a:spcPct val="100000"/>
              </a:lnSpc>
              <a:spcBef>
                <a:spcPct val="0"/>
              </a:spcBef>
              <a:spcAft>
                <a:spcPct val="0"/>
              </a:spcAft>
              <a:buClrTx/>
              <a:buFontTx/>
              <a:buAutoNum type="arabicPeriod" startAt="2"/>
            </a:pPr>
            <a:r>
              <a:rPr lang="tr-TR" altLang="tr-TR" sz="2400" cap="none" dirty="0">
                <a:solidFill>
                  <a:srgbClr val="222222"/>
                </a:solidFill>
                <a:highlight>
                  <a:srgbClr val="FFFF00"/>
                </a:highlight>
                <a:latin typeface="Verdana" panose="020B0604030504040204" pitchFamily="34" charset="0"/>
              </a:rPr>
              <a:t>Eğitim, her türlü bilgi ve deneyimi kapsarken</a:t>
            </a:r>
            <a:r>
              <a:rPr lang="tr-TR" altLang="tr-TR" sz="2400" cap="none" dirty="0">
                <a:solidFill>
                  <a:srgbClr val="222222"/>
                </a:solidFill>
                <a:latin typeface="Verdana" panose="020B0604030504040204" pitchFamily="34" charset="0"/>
              </a:rPr>
              <a:t>; </a:t>
            </a:r>
            <a:r>
              <a:rPr lang="tr-TR" altLang="tr-TR" sz="2400" cap="none" dirty="0">
                <a:solidFill>
                  <a:srgbClr val="222222"/>
                </a:solidFill>
                <a:highlight>
                  <a:srgbClr val="FF0000"/>
                </a:highlight>
                <a:latin typeface="Verdana" panose="020B0604030504040204" pitchFamily="34" charset="0"/>
              </a:rPr>
              <a:t>öğretim, önceden belirlenmiş hedeflere ulaşmak için düzenlenmiş etkinlikleri kapsar</a:t>
            </a:r>
            <a:r>
              <a:rPr lang="tr-TR" altLang="tr-TR" sz="2400" cap="none" dirty="0">
                <a:solidFill>
                  <a:srgbClr val="222222"/>
                </a:solidFill>
                <a:latin typeface="Verdana" panose="020B0604030504040204" pitchFamily="34" charset="0"/>
              </a:rPr>
              <a:t>. </a:t>
            </a:r>
            <a:r>
              <a:rPr lang="tr-TR" altLang="tr-TR" sz="2400" b="1" i="1" u="sng" cap="none" dirty="0">
                <a:solidFill>
                  <a:srgbClr val="2222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Yani öğretim, eğitimin bir parçasıdır.</a:t>
            </a:r>
            <a:r>
              <a:rPr lang="tr-TR" altLang="tr-TR" sz="2400" cap="none" dirty="0">
                <a:solidFill>
                  <a:srgbClr val="222222"/>
                </a:solidFill>
                <a:latin typeface="Verdana" panose="020B0604030504040204" pitchFamily="34" charset="0"/>
              </a:rPr>
              <a:t> </a:t>
            </a:r>
          </a:p>
          <a:p>
            <a:pPr marL="0" lvl="0" indent="0" eaLnBrk="0" fontAlgn="base" hangingPunct="0">
              <a:lnSpc>
                <a:spcPct val="100000"/>
              </a:lnSpc>
              <a:spcBef>
                <a:spcPct val="0"/>
              </a:spcBef>
              <a:spcAft>
                <a:spcPct val="0"/>
              </a:spcAft>
              <a:buClrTx/>
              <a:buNone/>
            </a:pPr>
            <a:endParaRPr lang="tr-TR" altLang="tr-TR" sz="2400" cap="none" dirty="0">
              <a:solidFill>
                <a:srgbClr val="222222"/>
              </a:solidFill>
              <a:latin typeface="Verdana" panose="020B0604030504040204" pitchFamily="34" charset="0"/>
            </a:endParaRPr>
          </a:p>
        </p:txBody>
      </p:sp>
      <p:sp>
        <p:nvSpPr>
          <p:cNvPr id="4" name="Metin Yer Tutucusu 3">
            <a:extLst>
              <a:ext uri="{FF2B5EF4-FFF2-40B4-BE49-F238E27FC236}">
                <a16:creationId xmlns:a16="http://schemas.microsoft.com/office/drawing/2014/main" id="{23762EF9-9993-4265-94A9-166F40B3784B}"/>
              </a:ext>
            </a:extLst>
          </p:cNvPr>
          <p:cNvSpPr>
            <a:spLocks noGrp="1"/>
          </p:cNvSpPr>
          <p:nvPr>
            <p:ph type="body" sz="half" idx="2"/>
          </p:nvPr>
        </p:nvSpPr>
        <p:spPr/>
        <p:txBody>
          <a:bodyPr/>
          <a:lstStyle/>
          <a:p>
            <a:r>
              <a:rPr lang="tr-TR" altLang="tr-TR" b="1" dirty="0">
                <a:solidFill>
                  <a:srgbClr val="111111"/>
                </a:solidFill>
                <a:latin typeface="Times New Roman" panose="02020603050405020304" pitchFamily="18" charset="0"/>
                <a:cs typeface="Times New Roman" panose="02020603050405020304" pitchFamily="18" charset="0"/>
              </a:rPr>
              <a:t> </a:t>
            </a:r>
            <a:r>
              <a:rPr lang="tr-TR" altLang="tr-TR" sz="2800" b="1" dirty="0">
                <a:solidFill>
                  <a:srgbClr val="111111"/>
                </a:solidFill>
                <a:latin typeface="Times New Roman" panose="02020603050405020304" pitchFamily="18" charset="0"/>
                <a:cs typeface="Times New Roman" panose="02020603050405020304" pitchFamily="18" charset="0"/>
              </a:rPr>
              <a:t>Şimdi eğitim ve öğretim kavramları arasındaki farkları inceleyelim;</a:t>
            </a:r>
            <a:br>
              <a:rPr lang="tr-TR" altLang="tr-TR" sz="2800" b="1" dirty="0">
                <a:solidFill>
                  <a:srgbClr val="111111"/>
                </a:solidFill>
                <a:latin typeface="Times New Roman" panose="02020603050405020304" pitchFamily="18" charset="0"/>
                <a:cs typeface="Times New Roman" panose="02020603050405020304" pitchFamily="18" charset="0"/>
              </a:rPr>
            </a:br>
            <a:endParaRPr lang="tr-TR" sz="2800" dirty="0"/>
          </a:p>
        </p:txBody>
      </p:sp>
    </p:spTree>
    <p:extLst>
      <p:ext uri="{BB962C8B-B14F-4D97-AF65-F5344CB8AC3E}">
        <p14:creationId xmlns:p14="http://schemas.microsoft.com/office/powerpoint/2010/main" val="17314475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269CB4A-4B13-4CA0-A1AC-6C0CA403A1A1}"/>
              </a:ext>
            </a:extLst>
          </p:cNvPr>
          <p:cNvSpPr>
            <a:spLocks noGrp="1"/>
          </p:cNvSpPr>
          <p:nvPr>
            <p:ph sz="quarter" idx="13"/>
          </p:nvPr>
        </p:nvSpPr>
        <p:spPr>
          <a:xfrm>
            <a:off x="913774" y="1086678"/>
            <a:ext cx="10363826" cy="4704521"/>
          </a:xfrm>
        </p:spPr>
        <p:txBody>
          <a:bodyPr/>
          <a:lstStyle/>
          <a:p>
            <a:pPr marL="0" lvl="0" indent="0" algn="just" eaLnBrk="0" fontAlgn="base" hangingPunct="0">
              <a:lnSpc>
                <a:spcPct val="100000"/>
              </a:lnSpc>
              <a:spcBef>
                <a:spcPct val="0"/>
              </a:spcBef>
              <a:spcAft>
                <a:spcPct val="0"/>
              </a:spcAft>
              <a:buClrTx/>
              <a:buFontTx/>
              <a:buAutoNum type="arabicPeriod" startAt="3"/>
            </a:pPr>
            <a:r>
              <a:rPr lang="tr-TR" altLang="tr-TR" sz="2400" cap="none" dirty="0">
                <a:solidFill>
                  <a:srgbClr val="222222"/>
                </a:solidFill>
                <a:highlight>
                  <a:srgbClr val="FFFF00"/>
                </a:highlight>
                <a:latin typeface="Verdana" panose="020B0604030504040204" pitchFamily="34" charset="0"/>
              </a:rPr>
              <a:t>Eğitim, plansız ve programsız da olabilir.</a:t>
            </a:r>
            <a:r>
              <a:rPr lang="tr-TR" altLang="tr-TR" sz="2400" cap="none" dirty="0">
                <a:solidFill>
                  <a:srgbClr val="222222"/>
                </a:solidFill>
                <a:latin typeface="Verdana" panose="020B0604030504040204" pitchFamily="34" charset="0"/>
              </a:rPr>
              <a:t> Fakat </a:t>
            </a:r>
            <a:r>
              <a:rPr lang="tr-TR" altLang="tr-TR" sz="2400" cap="none" dirty="0">
                <a:solidFill>
                  <a:srgbClr val="222222"/>
                </a:solidFill>
                <a:highlight>
                  <a:srgbClr val="FF0000"/>
                </a:highlight>
                <a:latin typeface="Verdana" panose="020B0604030504040204" pitchFamily="34" charset="0"/>
              </a:rPr>
              <a:t>öğretim, planlı programlıdır</a:t>
            </a:r>
            <a:r>
              <a:rPr lang="tr-TR" altLang="tr-TR" sz="2400" cap="none" dirty="0">
                <a:solidFill>
                  <a:srgbClr val="222222"/>
                </a:solidFill>
                <a:latin typeface="Verdana" panose="020B0604030504040204" pitchFamily="34" charset="0"/>
              </a:rPr>
              <a:t>. </a:t>
            </a:r>
          </a:p>
          <a:p>
            <a:pPr marL="0" lvl="0" indent="0" algn="just" eaLnBrk="0" fontAlgn="base" hangingPunct="0">
              <a:lnSpc>
                <a:spcPct val="100000"/>
              </a:lnSpc>
              <a:spcBef>
                <a:spcPct val="0"/>
              </a:spcBef>
              <a:spcAft>
                <a:spcPct val="0"/>
              </a:spcAft>
              <a:buClrTx/>
              <a:buFontTx/>
              <a:buAutoNum type="arabicPeriod" startAt="3"/>
            </a:pPr>
            <a:endParaRPr lang="tr-TR" altLang="tr-TR" sz="2400" cap="none" dirty="0">
              <a:solidFill>
                <a:srgbClr val="222222"/>
              </a:solidFill>
              <a:latin typeface="Verdana" panose="020B0604030504040204" pitchFamily="34" charset="0"/>
            </a:endParaRPr>
          </a:p>
          <a:p>
            <a:pPr marL="0" lvl="0" indent="0" algn="just" eaLnBrk="0" fontAlgn="base" hangingPunct="0">
              <a:lnSpc>
                <a:spcPct val="100000"/>
              </a:lnSpc>
              <a:spcBef>
                <a:spcPct val="0"/>
              </a:spcBef>
              <a:spcAft>
                <a:spcPct val="0"/>
              </a:spcAft>
              <a:buClrTx/>
              <a:buNone/>
            </a:pPr>
            <a:endParaRPr lang="tr-TR" altLang="tr-TR" sz="2400" cap="none" dirty="0">
              <a:solidFill>
                <a:srgbClr val="222222"/>
              </a:solidFill>
              <a:latin typeface="Verdana" panose="020B0604030504040204" pitchFamily="34" charset="0"/>
            </a:endParaRPr>
          </a:p>
          <a:p>
            <a:pPr marL="0" lvl="0" indent="0" algn="just" eaLnBrk="0" fontAlgn="base" hangingPunct="0">
              <a:lnSpc>
                <a:spcPct val="100000"/>
              </a:lnSpc>
              <a:spcBef>
                <a:spcPct val="0"/>
              </a:spcBef>
              <a:spcAft>
                <a:spcPct val="0"/>
              </a:spcAft>
              <a:buClrTx/>
              <a:buFontTx/>
              <a:buAutoNum type="arabicPeriod" startAt="4"/>
            </a:pPr>
            <a:r>
              <a:rPr lang="tr-TR" altLang="tr-TR" sz="2400" cap="none" dirty="0">
                <a:solidFill>
                  <a:srgbClr val="222222"/>
                </a:solidFill>
                <a:highlight>
                  <a:srgbClr val="FFFF00"/>
                </a:highlight>
                <a:latin typeface="Verdana" panose="020B0604030504040204" pitchFamily="34" charset="0"/>
              </a:rPr>
              <a:t>Eğitim, yaşamın tümünü kapsayan bir süreçken</a:t>
            </a:r>
            <a:r>
              <a:rPr lang="tr-TR" altLang="tr-TR" sz="2400" cap="none" dirty="0">
                <a:solidFill>
                  <a:srgbClr val="222222"/>
                </a:solidFill>
                <a:latin typeface="Verdana" panose="020B0604030504040204" pitchFamily="34" charset="0"/>
              </a:rPr>
              <a:t>; </a:t>
            </a:r>
            <a:r>
              <a:rPr lang="tr-TR" altLang="tr-TR" sz="2400" cap="none" dirty="0">
                <a:solidFill>
                  <a:srgbClr val="222222"/>
                </a:solidFill>
                <a:highlight>
                  <a:srgbClr val="FF0000"/>
                </a:highlight>
                <a:latin typeface="Verdana" panose="020B0604030504040204" pitchFamily="34" charset="0"/>
              </a:rPr>
              <a:t>öğretim, belirli bir dönemde yapılır. </a:t>
            </a:r>
          </a:p>
          <a:p>
            <a:pPr marL="0" lvl="0" indent="0" algn="just" eaLnBrk="0" fontAlgn="base" hangingPunct="0">
              <a:lnSpc>
                <a:spcPct val="100000"/>
              </a:lnSpc>
              <a:spcBef>
                <a:spcPct val="0"/>
              </a:spcBef>
              <a:spcAft>
                <a:spcPct val="0"/>
              </a:spcAft>
              <a:buClrTx/>
              <a:buFontTx/>
              <a:buAutoNum type="arabicPeriod" startAt="4"/>
            </a:pPr>
            <a:endParaRPr lang="tr-TR" altLang="tr-TR" sz="2400" cap="none" dirty="0">
              <a:solidFill>
                <a:srgbClr val="222222"/>
              </a:solidFill>
              <a:highlight>
                <a:srgbClr val="FF0000"/>
              </a:highlight>
              <a:latin typeface="Verdana" panose="020B0604030504040204" pitchFamily="34" charset="0"/>
            </a:endParaRPr>
          </a:p>
          <a:p>
            <a:pPr marL="0" lvl="0" indent="0" algn="just" eaLnBrk="0" fontAlgn="base" hangingPunct="0">
              <a:lnSpc>
                <a:spcPct val="100000"/>
              </a:lnSpc>
              <a:spcBef>
                <a:spcPct val="0"/>
              </a:spcBef>
              <a:spcAft>
                <a:spcPct val="0"/>
              </a:spcAft>
              <a:buClrTx/>
              <a:buFontTx/>
              <a:buAutoNum type="arabicPeriod" startAt="4"/>
            </a:pPr>
            <a:r>
              <a:rPr lang="tr-TR" altLang="tr-TR" sz="2400" cap="none" dirty="0">
                <a:solidFill>
                  <a:srgbClr val="222222"/>
                </a:solidFill>
                <a:highlight>
                  <a:srgbClr val="FFFF00"/>
                </a:highlight>
                <a:latin typeface="Verdana" panose="020B0604030504040204" pitchFamily="34" charset="0"/>
              </a:rPr>
              <a:t>Eğitim her yerde olabilir. Zaman ve mekân sınırı yoktur. </a:t>
            </a:r>
            <a:r>
              <a:rPr lang="tr-TR" altLang="tr-TR" sz="2400" cap="none" dirty="0">
                <a:solidFill>
                  <a:srgbClr val="222222"/>
                </a:solidFill>
                <a:highlight>
                  <a:srgbClr val="FF0000"/>
                </a:highlight>
                <a:latin typeface="Verdana" panose="020B0604030504040204" pitchFamily="34" charset="0"/>
              </a:rPr>
              <a:t>Oysaki öğretim belirli ortamlarda (öğretim kurumlarında) gerçekleşir. Zaman yönünden de kesitli ve kısıtlıdır. </a:t>
            </a:r>
          </a:p>
          <a:p>
            <a:endParaRPr lang="tr-TR" dirty="0"/>
          </a:p>
        </p:txBody>
      </p:sp>
    </p:spTree>
    <p:extLst>
      <p:ext uri="{BB962C8B-B14F-4D97-AF65-F5344CB8AC3E}">
        <p14:creationId xmlns:p14="http://schemas.microsoft.com/office/powerpoint/2010/main" val="4584185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1B52B81-FEC8-4542-895A-32C5A416C9D7}"/>
              </a:ext>
            </a:extLst>
          </p:cNvPr>
          <p:cNvSpPr>
            <a:spLocks noGrp="1"/>
          </p:cNvSpPr>
          <p:nvPr>
            <p:ph sz="quarter" idx="13"/>
          </p:nvPr>
        </p:nvSpPr>
        <p:spPr>
          <a:xfrm>
            <a:off x="913774" y="1033670"/>
            <a:ext cx="10363826" cy="4757529"/>
          </a:xfrm>
        </p:spPr>
        <p:txBody>
          <a:bodyPr/>
          <a:lstStyle/>
          <a:p>
            <a:pPr marL="0" lvl="0" indent="0" eaLnBrk="0" fontAlgn="base" hangingPunct="0">
              <a:lnSpc>
                <a:spcPct val="100000"/>
              </a:lnSpc>
              <a:spcBef>
                <a:spcPct val="0"/>
              </a:spcBef>
              <a:spcAft>
                <a:spcPct val="0"/>
              </a:spcAft>
              <a:buClrTx/>
              <a:buFontTx/>
              <a:buAutoNum type="arabicPeriod" startAt="5"/>
            </a:pPr>
            <a:r>
              <a:rPr lang="tr-TR" altLang="tr-TR" sz="2800" cap="none" dirty="0">
                <a:solidFill>
                  <a:srgbClr val="222222"/>
                </a:solidFill>
                <a:highlight>
                  <a:srgbClr val="FFFF00"/>
                </a:highlight>
                <a:latin typeface="Verdana" panose="020B0604030504040204" pitchFamily="34" charset="0"/>
              </a:rPr>
              <a:t>Her eğitim, öğretim değildir</a:t>
            </a:r>
            <a:r>
              <a:rPr lang="tr-TR" altLang="tr-TR" sz="2800" cap="none" dirty="0">
                <a:solidFill>
                  <a:srgbClr val="222222"/>
                </a:solidFill>
                <a:latin typeface="Verdana" panose="020B0604030504040204" pitchFamily="34" charset="0"/>
              </a:rPr>
              <a:t>. </a:t>
            </a:r>
            <a:r>
              <a:rPr lang="tr-TR" altLang="tr-TR" sz="2800" cap="none" dirty="0">
                <a:solidFill>
                  <a:srgbClr val="222222"/>
                </a:solidFill>
                <a:highlight>
                  <a:srgbClr val="FF0000"/>
                </a:highlight>
                <a:latin typeface="Verdana" panose="020B0604030504040204" pitchFamily="34" charset="0"/>
              </a:rPr>
              <a:t>Fakat her öğretim, eğitimdir.</a:t>
            </a:r>
          </a:p>
          <a:p>
            <a:pPr marL="0" lvl="0" indent="0" eaLnBrk="0" fontAlgn="base" hangingPunct="0">
              <a:lnSpc>
                <a:spcPct val="100000"/>
              </a:lnSpc>
              <a:spcBef>
                <a:spcPct val="0"/>
              </a:spcBef>
              <a:spcAft>
                <a:spcPct val="0"/>
              </a:spcAft>
              <a:buClrTx/>
              <a:buNone/>
            </a:pPr>
            <a:endParaRPr lang="tr-TR" altLang="tr-TR" sz="2800" cap="none" dirty="0">
              <a:solidFill>
                <a:srgbClr val="222222"/>
              </a:solidFill>
              <a:highlight>
                <a:srgbClr val="FF0000"/>
              </a:highlight>
              <a:latin typeface="Verdana" panose="020B0604030504040204" pitchFamily="34" charset="0"/>
            </a:endParaRPr>
          </a:p>
          <a:p>
            <a:pPr marL="0" lvl="0" indent="0" eaLnBrk="0" fontAlgn="base" hangingPunct="0">
              <a:lnSpc>
                <a:spcPct val="100000"/>
              </a:lnSpc>
              <a:spcBef>
                <a:spcPct val="0"/>
              </a:spcBef>
              <a:spcAft>
                <a:spcPct val="0"/>
              </a:spcAft>
              <a:buClrTx/>
              <a:buNone/>
            </a:pPr>
            <a:endParaRPr lang="tr-TR" altLang="tr-TR" sz="2800" cap="none" dirty="0">
              <a:solidFill>
                <a:srgbClr val="222222"/>
              </a:solidFill>
              <a:highlight>
                <a:srgbClr val="FF0000"/>
              </a:highlight>
              <a:latin typeface="Verdana" panose="020B0604030504040204" pitchFamily="34" charset="0"/>
            </a:endParaRPr>
          </a:p>
          <a:p>
            <a:pPr marL="0" lvl="0" indent="0" eaLnBrk="0" fontAlgn="base" hangingPunct="0">
              <a:lnSpc>
                <a:spcPct val="100000"/>
              </a:lnSpc>
              <a:spcBef>
                <a:spcPct val="0"/>
              </a:spcBef>
              <a:spcAft>
                <a:spcPct val="0"/>
              </a:spcAft>
              <a:buClrTx/>
              <a:buFontTx/>
              <a:buAutoNum type="arabicPeriod" startAt="6"/>
            </a:pPr>
            <a:r>
              <a:rPr lang="tr-TR" altLang="tr-TR" sz="2800" cap="none" dirty="0">
                <a:solidFill>
                  <a:srgbClr val="222222"/>
                </a:solidFill>
                <a:highlight>
                  <a:srgbClr val="FFFF00"/>
                </a:highlight>
                <a:latin typeface="Verdana" panose="020B0604030504040204" pitchFamily="34" charset="0"/>
              </a:rPr>
              <a:t>Eğitim sonunda istenmedik davranışlar da ortaya çıkabilir</a:t>
            </a:r>
            <a:r>
              <a:rPr lang="tr-TR" altLang="tr-TR" sz="2800" cap="none" dirty="0">
                <a:solidFill>
                  <a:srgbClr val="222222"/>
                </a:solidFill>
                <a:latin typeface="Verdana" panose="020B0604030504040204" pitchFamily="34" charset="0"/>
              </a:rPr>
              <a:t>. </a:t>
            </a:r>
            <a:r>
              <a:rPr lang="tr-TR" altLang="tr-TR" sz="2800" cap="none" dirty="0">
                <a:solidFill>
                  <a:srgbClr val="222222"/>
                </a:solidFill>
                <a:highlight>
                  <a:srgbClr val="FF0000"/>
                </a:highlight>
                <a:latin typeface="Verdana" panose="020B0604030504040204" pitchFamily="34" charset="0"/>
              </a:rPr>
              <a:t>Öğretimde ise istendik davranışlar kazandırmak esastır.</a:t>
            </a:r>
            <a:endParaRPr lang="tr-TR" sz="2800" dirty="0">
              <a:highlight>
                <a:srgbClr val="FF0000"/>
              </a:highlight>
            </a:endParaRPr>
          </a:p>
          <a:p>
            <a:pPr algn="just"/>
            <a:endParaRPr lang="tr-TR" dirty="0"/>
          </a:p>
        </p:txBody>
      </p:sp>
    </p:spTree>
    <p:extLst>
      <p:ext uri="{BB962C8B-B14F-4D97-AF65-F5344CB8AC3E}">
        <p14:creationId xmlns:p14="http://schemas.microsoft.com/office/powerpoint/2010/main" val="13338297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FB7B3C-08E3-46A0-AFF9-849AF1B240A4}"/>
              </a:ext>
            </a:extLst>
          </p:cNvPr>
          <p:cNvSpPr>
            <a:spLocks noGrp="1"/>
          </p:cNvSpPr>
          <p:nvPr>
            <p:ph type="title"/>
          </p:nvPr>
        </p:nvSpPr>
        <p:spPr>
          <a:xfrm>
            <a:off x="913775" y="618517"/>
            <a:ext cx="10364451" cy="295883"/>
          </a:xfrm>
        </p:spPr>
        <p:txBody>
          <a:bodyPr>
            <a:normAutofit fontScale="90000"/>
          </a:bodyPr>
          <a:lstStyle/>
          <a:p>
            <a:r>
              <a:rPr lang="tr-TR" dirty="0"/>
              <a:t>.</a:t>
            </a:r>
          </a:p>
        </p:txBody>
      </p:sp>
      <p:sp>
        <p:nvSpPr>
          <p:cNvPr id="3" name="İçerik Yer Tutucusu 2">
            <a:extLst>
              <a:ext uri="{FF2B5EF4-FFF2-40B4-BE49-F238E27FC236}">
                <a16:creationId xmlns:a16="http://schemas.microsoft.com/office/drawing/2014/main" id="{8181516B-8FB6-4B4A-8D27-E858CB6647AA}"/>
              </a:ext>
            </a:extLst>
          </p:cNvPr>
          <p:cNvSpPr>
            <a:spLocks noGrp="1"/>
          </p:cNvSpPr>
          <p:nvPr>
            <p:ph sz="quarter" idx="13"/>
          </p:nvPr>
        </p:nvSpPr>
        <p:spPr>
          <a:xfrm>
            <a:off x="913774" y="914400"/>
            <a:ext cx="10363826" cy="4876799"/>
          </a:xfrm>
        </p:spPr>
        <p:txBody>
          <a:bodyPr/>
          <a:lstStyle/>
          <a:p>
            <a:pPr algn="just"/>
            <a:r>
              <a:rPr lang="tr-TR" altLang="tr-TR" sz="2800" b="1" cap="none" dirty="0">
                <a:solidFill>
                  <a:srgbClr val="222222"/>
                </a:solidFill>
                <a:latin typeface="Times New Roman" panose="02020603050405020304" pitchFamily="18" charset="0"/>
                <a:cs typeface="Times New Roman" panose="02020603050405020304" pitchFamily="18" charset="0"/>
              </a:rPr>
              <a:t>Öğretim</a:t>
            </a:r>
            <a:r>
              <a:rPr lang="tr-TR" altLang="tr-TR" sz="2800" cap="none" dirty="0">
                <a:solidFill>
                  <a:srgbClr val="222222"/>
                </a:solidFill>
                <a:latin typeface="Times New Roman" panose="02020603050405020304" pitchFamily="18" charset="0"/>
                <a:cs typeface="Times New Roman" panose="02020603050405020304" pitchFamily="18" charset="0"/>
              </a:rPr>
              <a:t> sadece öğretim kurumlarında belirli bir plan dâhilinde ve belirlenen sürelerde gerçekleşirken, </a:t>
            </a:r>
            <a:r>
              <a:rPr lang="tr-TR" altLang="tr-TR" sz="2800" b="1" cap="none" dirty="0">
                <a:solidFill>
                  <a:srgbClr val="222222"/>
                </a:solidFill>
                <a:latin typeface="Times New Roman" panose="02020603050405020304" pitchFamily="18" charset="0"/>
                <a:cs typeface="Times New Roman" panose="02020603050405020304" pitchFamily="18" charset="0"/>
              </a:rPr>
              <a:t>eğitim</a:t>
            </a:r>
            <a:r>
              <a:rPr lang="tr-TR" altLang="tr-TR" sz="2800" cap="none" dirty="0">
                <a:solidFill>
                  <a:srgbClr val="222222"/>
                </a:solidFill>
                <a:latin typeface="Times New Roman" panose="02020603050405020304" pitchFamily="18" charset="0"/>
                <a:cs typeface="Times New Roman" panose="02020603050405020304" pitchFamily="18" charset="0"/>
              </a:rPr>
              <a:t> hayatın her anında ve her alanında insan ile beraberliğini sürdürmektedir. Bu yönüyle eğitim, insan hayatında öğretime göre daha çok önem arz etmektedir. Zaten ülkemizde de eğitim öğretimi sürdüren bakanlığın ismi milli öğretim değil, </a:t>
            </a:r>
            <a:r>
              <a:rPr lang="tr-TR" altLang="tr-TR" sz="2800" b="1" cap="none" dirty="0">
                <a:solidFill>
                  <a:srgbClr val="222222"/>
                </a:solidFill>
                <a:latin typeface="Times New Roman" panose="02020603050405020304" pitchFamily="18" charset="0"/>
                <a:cs typeface="Times New Roman" panose="02020603050405020304" pitchFamily="18" charset="0"/>
              </a:rPr>
              <a:t>Milli Eğitim Bakanlığı</a:t>
            </a:r>
            <a:r>
              <a:rPr lang="tr-TR" altLang="tr-TR" sz="2800" cap="none" dirty="0">
                <a:solidFill>
                  <a:srgbClr val="222222"/>
                </a:solidFill>
                <a:latin typeface="Times New Roman" panose="02020603050405020304" pitchFamily="18" charset="0"/>
                <a:cs typeface="Times New Roman" panose="02020603050405020304" pitchFamily="18" charset="0"/>
              </a:rPr>
              <a:t>’dır. Bizler de bu düşünceyle hareket ederek çocuklarımızın geleceği için salt öğretime değil eğitime de hak ettiği önemi göstermeliyiz.</a:t>
            </a:r>
            <a:endParaRPr lang="tr-TR" altLang="tr-TR" sz="2800" cap="none"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7446109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DAD330-38D6-4A01-A0D0-F056A458A4BC}"/>
              </a:ext>
            </a:extLst>
          </p:cNvPr>
          <p:cNvSpPr>
            <a:spLocks noGrp="1"/>
          </p:cNvSpPr>
          <p:nvPr>
            <p:ph type="title"/>
          </p:nvPr>
        </p:nvSpPr>
        <p:spPr/>
        <p:txBody>
          <a:bodyPr>
            <a:normAutofit/>
          </a:bodyPr>
          <a:lstStyle/>
          <a:p>
            <a:r>
              <a:rPr lang="tr-TR" sz="2800" dirty="0">
                <a:latin typeface="Times New Roman" panose="02020603050405020304" pitchFamily="18" charset="0"/>
                <a:cs typeface="Times New Roman" panose="02020603050405020304" pitchFamily="18" charset="0"/>
              </a:rPr>
              <a:t>ÖRNEK SORU</a:t>
            </a:r>
          </a:p>
        </p:txBody>
      </p:sp>
      <p:sp>
        <p:nvSpPr>
          <p:cNvPr id="3" name="İçerik Yer Tutucusu 2">
            <a:extLst>
              <a:ext uri="{FF2B5EF4-FFF2-40B4-BE49-F238E27FC236}">
                <a16:creationId xmlns:a16="http://schemas.microsoft.com/office/drawing/2014/main" id="{D56865D7-5B05-49ED-A1B7-F55A7CADFA2F}"/>
              </a:ext>
            </a:extLst>
          </p:cNvPr>
          <p:cNvSpPr>
            <a:spLocks noGrp="1"/>
          </p:cNvSpPr>
          <p:nvPr>
            <p:ph idx="1"/>
          </p:nvPr>
        </p:nvSpPr>
        <p:spPr/>
        <p:txBody>
          <a:bodyPr/>
          <a:lstStyle/>
          <a:p>
            <a:r>
              <a:rPr lang="tr-TR" dirty="0"/>
              <a:t>A. Eğitim,</a:t>
            </a:r>
          </a:p>
          <a:p>
            <a:r>
              <a:rPr lang="tr-TR" dirty="0"/>
              <a:t>B. Psikoloji,</a:t>
            </a:r>
          </a:p>
          <a:p>
            <a:r>
              <a:rPr lang="tr-TR" dirty="0"/>
              <a:t>C. Öğretim,</a:t>
            </a:r>
          </a:p>
          <a:p>
            <a:r>
              <a:rPr lang="tr-TR" dirty="0"/>
              <a:t>E. Sosyoloji,</a:t>
            </a:r>
          </a:p>
          <a:p>
            <a:endParaRPr lang="tr-TR" dirty="0"/>
          </a:p>
        </p:txBody>
      </p:sp>
      <p:sp>
        <p:nvSpPr>
          <p:cNvPr id="4" name="Metin Yer Tutucusu 3">
            <a:extLst>
              <a:ext uri="{FF2B5EF4-FFF2-40B4-BE49-F238E27FC236}">
                <a16:creationId xmlns:a16="http://schemas.microsoft.com/office/drawing/2014/main" id="{A102AA1B-D9B6-44CC-8606-6108EAC1D6D0}"/>
              </a:ext>
            </a:extLst>
          </p:cNvPr>
          <p:cNvSpPr>
            <a:spLocks noGrp="1"/>
          </p:cNvSpPr>
          <p:nvPr>
            <p:ph type="body" sz="half" idx="2"/>
          </p:nvPr>
        </p:nvSpPr>
        <p:spPr/>
        <p:txBody>
          <a:bodyPr/>
          <a:lstStyle/>
          <a:p>
            <a:r>
              <a:rPr lang="tr-TR" altLang="tr-TR" b="1" dirty="0">
                <a:solidFill>
                  <a:srgbClr val="222222"/>
                </a:solidFill>
                <a:latin typeface="Times New Roman" panose="02020603050405020304" pitchFamily="18" charset="0"/>
                <a:cs typeface="Times New Roman" panose="02020603050405020304" pitchFamily="18" charset="0"/>
              </a:rPr>
              <a:t>‘’</a:t>
            </a:r>
            <a:r>
              <a:rPr lang="tr-TR" altLang="tr-TR" sz="1600" b="1" cap="none" dirty="0">
                <a:solidFill>
                  <a:srgbClr val="222222"/>
                </a:solidFill>
                <a:latin typeface="Times New Roman" panose="02020603050405020304" pitchFamily="18" charset="0"/>
                <a:cs typeface="Times New Roman" panose="02020603050405020304" pitchFamily="18" charset="0"/>
              </a:rPr>
              <a:t>Eğitimin okullarda planlı programlı yapılan kısmına denir. ‘’</a:t>
            </a:r>
          </a:p>
          <a:p>
            <a:r>
              <a:rPr lang="tr-TR" sz="1800" dirty="0">
                <a:solidFill>
                  <a:srgbClr val="222222"/>
                </a:solidFill>
                <a:latin typeface="Times New Roman" panose="02020603050405020304" pitchFamily="18" charset="0"/>
                <a:cs typeface="Times New Roman" panose="02020603050405020304" pitchFamily="18" charset="0"/>
              </a:rPr>
              <a:t>Yukarıdaki tanımı verilen kavram aşağıdakilerden hangisidir?</a:t>
            </a:r>
            <a:endParaRPr lang="tr-TR" sz="1800" dirty="0">
              <a:latin typeface="Times New Roman" panose="02020603050405020304" pitchFamily="18" charset="0"/>
              <a:cs typeface="Times New Roman" panose="02020603050405020304" pitchFamily="18" charset="0"/>
            </a:endParaRPr>
          </a:p>
          <a:p>
            <a:endParaRPr lang="tr-TR" dirty="0"/>
          </a:p>
        </p:txBody>
      </p:sp>
      <p:pic>
        <p:nvPicPr>
          <p:cNvPr id="5" name="Resim 4">
            <a:extLst>
              <a:ext uri="{FF2B5EF4-FFF2-40B4-BE49-F238E27FC236}">
                <a16:creationId xmlns:a16="http://schemas.microsoft.com/office/drawing/2014/main" id="{CB8CD06F-43FD-40A9-8702-87444EF6A577}"/>
              </a:ext>
            </a:extLst>
          </p:cNvPr>
          <p:cNvPicPr>
            <a:picLocks noChangeAspect="1"/>
          </p:cNvPicPr>
          <p:nvPr/>
        </p:nvPicPr>
        <p:blipFill>
          <a:blip r:embed="rId2"/>
          <a:stretch>
            <a:fillRect/>
          </a:stretch>
        </p:blipFill>
        <p:spPr>
          <a:xfrm>
            <a:off x="7633253" y="2371723"/>
            <a:ext cx="3661283" cy="2114550"/>
          </a:xfrm>
          <a:prstGeom prst="rect">
            <a:avLst/>
          </a:prstGeom>
        </p:spPr>
      </p:pic>
    </p:spTree>
    <p:extLst>
      <p:ext uri="{BB962C8B-B14F-4D97-AF65-F5344CB8AC3E}">
        <p14:creationId xmlns:p14="http://schemas.microsoft.com/office/powerpoint/2010/main" val="20706556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167</TotalTime>
  <Words>1731</Words>
  <Application>Microsoft Office PowerPoint</Application>
  <PresentationFormat>Geniş ekran</PresentationFormat>
  <Paragraphs>116</Paragraphs>
  <Slides>47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47</vt:i4>
      </vt:variant>
    </vt:vector>
  </HeadingPairs>
  <TitlesOfParts>
    <vt:vector size="53" baseType="lpstr">
      <vt:lpstr>Arial</vt:lpstr>
      <vt:lpstr>Calibri</vt:lpstr>
      <vt:lpstr>Garamond</vt:lpstr>
      <vt:lpstr>Times New Roman</vt:lpstr>
      <vt:lpstr>Verdana</vt:lpstr>
      <vt:lpstr>Organik</vt:lpstr>
      <vt:lpstr>EĞİTİM  PSİKOLOJİSİ</vt:lpstr>
      <vt:lpstr> Eğitim ve Öğretim Nedir? Aralarındaki Farklar Nelerdir </vt:lpstr>
      <vt:lpstr>.</vt:lpstr>
      <vt:lpstr>PowerPoint Sunusu</vt:lpstr>
      <vt:lpstr> </vt:lpstr>
      <vt:lpstr>PowerPoint Sunusu</vt:lpstr>
      <vt:lpstr>PowerPoint Sunusu</vt:lpstr>
      <vt:lpstr>.</vt:lpstr>
      <vt:lpstr>ÖRNEK SORU</vt:lpstr>
      <vt:lpstr>PSİKOLOJİ                                                                                                         VE EĞİTİM İLİŞKİSİ</vt:lpstr>
      <vt:lpstr>.</vt:lpstr>
      <vt:lpstr>PowerPoint Sunusu</vt:lpstr>
      <vt:lpstr>PowerPoint Sunusu</vt:lpstr>
      <vt:lpstr>ÖRNEK SORU</vt:lpstr>
      <vt:lpstr>GELİŞİM PSİKOLOJİSİ</vt:lpstr>
      <vt:lpstr>Gelişim Psikolojisi Nedir?</vt:lpstr>
      <vt:lpstr>ÖRNEK SORU</vt:lpstr>
      <vt:lpstr>PowerPoint Sunusu</vt:lpstr>
      <vt:lpstr>ÖRNEK SORU</vt:lpstr>
      <vt:lpstr>PowerPoint Sunusu</vt:lpstr>
      <vt:lpstr>BEBEKLİK DÖNEMİ</vt:lpstr>
      <vt:lpstr>ÇOCUKLUK DÖNEMİ</vt:lpstr>
      <vt:lpstr>ERGENLİK DÖNEMİ</vt:lpstr>
      <vt:lpstr>PowerPoint Sunusu</vt:lpstr>
      <vt:lpstr>PowerPoint Sunusu</vt:lpstr>
      <vt:lpstr>PowerPoint Sunusu</vt:lpstr>
      <vt:lpstr>YETİŞKİNLİK DÖNEMİ</vt:lpstr>
      <vt:lpstr>PowerPoint Sunusu</vt:lpstr>
      <vt:lpstr>PowerPoint Sunusu</vt:lpstr>
      <vt:lpstr>YAŞLILIK DÖNEMİ</vt:lpstr>
      <vt:lpstr>PowerPoint Sunusu</vt:lpstr>
      <vt:lpstr>PowerPoint Sunusu</vt:lpstr>
      <vt:lpstr>ÖĞRENME PSİKOLOJİSİ</vt:lpstr>
      <vt:lpstr>ÖĞRENME NEDİR?</vt:lpstr>
      <vt:lpstr>PowerPoint Sunusu</vt:lpstr>
      <vt:lpstr>PowerPoint Sunusu</vt:lpstr>
      <vt:lpstr>PowerPoint Sunusu</vt:lpstr>
      <vt:lpstr>PowerPoint Sunusu</vt:lpstr>
      <vt:lpstr>PowerPoint Sunusu</vt:lpstr>
      <vt:lpstr>ÖRNEK SORU</vt:lpstr>
      <vt:lpstr>ÖĞRENMEYİ ETKİLEYEN FAKTÖRLER </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EĞİTİM VE PSİKOLOJİ İLİŞKİSİ</dc:title>
  <dc:creator>öncel karakuş</dc:creator>
  <cp:lastModifiedBy>öncel karakuş</cp:lastModifiedBy>
  <cp:revision>25</cp:revision>
  <dcterms:created xsi:type="dcterms:W3CDTF">2020-07-10T14:47:26Z</dcterms:created>
  <dcterms:modified xsi:type="dcterms:W3CDTF">2020-09-06T12:58:52Z</dcterms:modified>
</cp:coreProperties>
</file>