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7EF3E0-F6D1-4330-8B11-17A090068A1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73F9A631-6C92-444D-BAE2-D7778CD77755}">
      <dgm:prSet/>
      <dgm:spPr/>
      <dgm:t>
        <a:bodyPr/>
        <a:lstStyle/>
        <a:p>
          <a:r>
            <a:rPr lang="tr-TR" b="0"/>
            <a:t>Öncel KARAKUŞ</a:t>
          </a:r>
          <a:br>
            <a:rPr lang="tr-TR" b="0"/>
          </a:br>
          <a:r>
            <a:rPr lang="tr-TR" b="0"/>
            <a:t>Rehberlik Öğretmeni</a:t>
          </a:r>
          <a:endParaRPr lang="tr-TR"/>
        </a:p>
      </dgm:t>
    </dgm:pt>
    <dgm:pt modelId="{0FBEFD00-1F27-4F59-9561-81C95726E9A0}" type="parTrans" cxnId="{F72A3F07-B106-48AB-8207-76756159E6FA}">
      <dgm:prSet/>
      <dgm:spPr/>
      <dgm:t>
        <a:bodyPr/>
        <a:lstStyle/>
        <a:p>
          <a:endParaRPr lang="tr-TR"/>
        </a:p>
      </dgm:t>
    </dgm:pt>
    <dgm:pt modelId="{5307F3CC-7020-4C9C-AA0E-87E638237835}" type="sibTrans" cxnId="{F72A3F07-B106-48AB-8207-76756159E6FA}">
      <dgm:prSet/>
      <dgm:spPr/>
      <dgm:t>
        <a:bodyPr/>
        <a:lstStyle/>
        <a:p>
          <a:endParaRPr lang="tr-TR"/>
        </a:p>
      </dgm:t>
    </dgm:pt>
    <dgm:pt modelId="{B0802E7D-59FB-4B79-BBF3-CC787F1898A5}" type="pres">
      <dgm:prSet presAssocID="{917EF3E0-F6D1-4330-8B11-17A090068A1C}" presName="linear" presStyleCnt="0">
        <dgm:presLayoutVars>
          <dgm:animLvl val="lvl"/>
          <dgm:resizeHandles val="exact"/>
        </dgm:presLayoutVars>
      </dgm:prSet>
      <dgm:spPr/>
    </dgm:pt>
    <dgm:pt modelId="{C97FFB50-6A9D-4B0F-B71C-FAC33221F4AD}" type="pres">
      <dgm:prSet presAssocID="{73F9A631-6C92-444D-BAE2-D7778CD77755}" presName="parentText" presStyleLbl="node1" presStyleIdx="0" presStyleCnt="1">
        <dgm:presLayoutVars>
          <dgm:chMax val="0"/>
          <dgm:bulletEnabled val="1"/>
        </dgm:presLayoutVars>
      </dgm:prSet>
      <dgm:spPr/>
    </dgm:pt>
  </dgm:ptLst>
  <dgm:cxnLst>
    <dgm:cxn modelId="{F72A3F07-B106-48AB-8207-76756159E6FA}" srcId="{917EF3E0-F6D1-4330-8B11-17A090068A1C}" destId="{73F9A631-6C92-444D-BAE2-D7778CD77755}" srcOrd="0" destOrd="0" parTransId="{0FBEFD00-1F27-4F59-9561-81C95726E9A0}" sibTransId="{5307F3CC-7020-4C9C-AA0E-87E638237835}"/>
    <dgm:cxn modelId="{DCF52AA6-20BF-4445-BD60-472ACACD1B46}" type="presOf" srcId="{917EF3E0-F6D1-4330-8B11-17A090068A1C}" destId="{B0802E7D-59FB-4B79-BBF3-CC787F1898A5}" srcOrd="0" destOrd="0" presId="urn:microsoft.com/office/officeart/2005/8/layout/vList2"/>
    <dgm:cxn modelId="{27876DA8-53B1-4788-B10A-9400BB83875C}" type="presOf" srcId="{73F9A631-6C92-444D-BAE2-D7778CD77755}" destId="{C97FFB50-6A9D-4B0F-B71C-FAC33221F4AD}" srcOrd="0" destOrd="0" presId="urn:microsoft.com/office/officeart/2005/8/layout/vList2"/>
    <dgm:cxn modelId="{53220072-A5AC-4885-A4BF-33A677998BB9}" type="presParOf" srcId="{B0802E7D-59FB-4B79-BBF3-CC787F1898A5}" destId="{C97FFB50-6A9D-4B0F-B71C-FAC33221F4A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DFF694-EA08-48F9-AC1E-5085C08B176A}"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tr-TR"/>
        </a:p>
      </dgm:t>
    </dgm:pt>
    <dgm:pt modelId="{0A330AC3-19D4-4952-A7D0-2A7553D83729}">
      <dgm:prSet/>
      <dgm:spPr/>
      <dgm:t>
        <a:bodyPr/>
        <a:lstStyle/>
        <a:p>
          <a:r>
            <a:rPr lang="tr-TR"/>
            <a:t>TEŞEKKÜR EDERİZ</a:t>
          </a:r>
        </a:p>
      </dgm:t>
    </dgm:pt>
    <dgm:pt modelId="{7D63F113-7317-4012-83BB-64A34E9FB668}" type="parTrans" cxnId="{5274434E-9232-4B6A-A6FD-6D0B447F2872}">
      <dgm:prSet/>
      <dgm:spPr/>
      <dgm:t>
        <a:bodyPr/>
        <a:lstStyle/>
        <a:p>
          <a:endParaRPr lang="tr-TR"/>
        </a:p>
      </dgm:t>
    </dgm:pt>
    <dgm:pt modelId="{E2833100-CE7B-478C-B9E1-FD749D20A51D}" type="sibTrans" cxnId="{5274434E-9232-4B6A-A6FD-6D0B447F2872}">
      <dgm:prSet/>
      <dgm:spPr/>
      <dgm:t>
        <a:bodyPr/>
        <a:lstStyle/>
        <a:p>
          <a:endParaRPr lang="tr-TR"/>
        </a:p>
      </dgm:t>
    </dgm:pt>
    <dgm:pt modelId="{6AACA35A-8A1B-4894-A4A2-B5A1682BC83F}" type="pres">
      <dgm:prSet presAssocID="{09DFF694-EA08-48F9-AC1E-5085C08B176A}" presName="compositeShape" presStyleCnt="0">
        <dgm:presLayoutVars>
          <dgm:dir/>
          <dgm:resizeHandles/>
        </dgm:presLayoutVars>
      </dgm:prSet>
      <dgm:spPr/>
    </dgm:pt>
    <dgm:pt modelId="{636C5BC3-8A4B-4440-A3BD-3F932902097B}" type="pres">
      <dgm:prSet presAssocID="{09DFF694-EA08-48F9-AC1E-5085C08B176A}" presName="pyramid" presStyleLbl="node1" presStyleIdx="0" presStyleCnt="1"/>
      <dgm:spPr/>
    </dgm:pt>
    <dgm:pt modelId="{BD1D46CB-C543-46DC-BE79-8D283BF6B0CD}" type="pres">
      <dgm:prSet presAssocID="{09DFF694-EA08-48F9-AC1E-5085C08B176A}" presName="theList" presStyleCnt="0"/>
      <dgm:spPr/>
    </dgm:pt>
    <dgm:pt modelId="{570DFB1A-6683-4F18-806C-954603F56AFD}" type="pres">
      <dgm:prSet presAssocID="{0A330AC3-19D4-4952-A7D0-2A7553D83729}" presName="aNode" presStyleLbl="fgAcc1" presStyleIdx="0" presStyleCnt="1">
        <dgm:presLayoutVars>
          <dgm:bulletEnabled val="1"/>
        </dgm:presLayoutVars>
      </dgm:prSet>
      <dgm:spPr/>
    </dgm:pt>
    <dgm:pt modelId="{533687FE-3701-416C-BC79-1F6E73149BC5}" type="pres">
      <dgm:prSet presAssocID="{0A330AC3-19D4-4952-A7D0-2A7553D83729}" presName="aSpace" presStyleCnt="0"/>
      <dgm:spPr/>
    </dgm:pt>
  </dgm:ptLst>
  <dgm:cxnLst>
    <dgm:cxn modelId="{965A9115-53AE-4053-A6CB-6E51A03E29C9}" type="presOf" srcId="{0A330AC3-19D4-4952-A7D0-2A7553D83729}" destId="{570DFB1A-6683-4F18-806C-954603F56AFD}" srcOrd="0" destOrd="0" presId="urn:microsoft.com/office/officeart/2005/8/layout/pyramid2"/>
    <dgm:cxn modelId="{5274434E-9232-4B6A-A6FD-6D0B447F2872}" srcId="{09DFF694-EA08-48F9-AC1E-5085C08B176A}" destId="{0A330AC3-19D4-4952-A7D0-2A7553D83729}" srcOrd="0" destOrd="0" parTransId="{7D63F113-7317-4012-83BB-64A34E9FB668}" sibTransId="{E2833100-CE7B-478C-B9E1-FD749D20A51D}"/>
    <dgm:cxn modelId="{E4ACCC73-8580-4BF9-96D4-C4D0E3D79EF2}" type="presOf" srcId="{09DFF694-EA08-48F9-AC1E-5085C08B176A}" destId="{6AACA35A-8A1B-4894-A4A2-B5A1682BC83F}" srcOrd="0" destOrd="0" presId="urn:microsoft.com/office/officeart/2005/8/layout/pyramid2"/>
    <dgm:cxn modelId="{0C4DEBC2-93CB-4F69-B817-4C1D5ED07EB5}" type="presParOf" srcId="{6AACA35A-8A1B-4894-A4A2-B5A1682BC83F}" destId="{636C5BC3-8A4B-4440-A3BD-3F932902097B}" srcOrd="0" destOrd="0" presId="urn:microsoft.com/office/officeart/2005/8/layout/pyramid2"/>
    <dgm:cxn modelId="{EEC0D95F-78DF-4B36-8854-AE260435EDCB}" type="presParOf" srcId="{6AACA35A-8A1B-4894-A4A2-B5A1682BC83F}" destId="{BD1D46CB-C543-46DC-BE79-8D283BF6B0CD}" srcOrd="1" destOrd="0" presId="urn:microsoft.com/office/officeart/2005/8/layout/pyramid2"/>
    <dgm:cxn modelId="{7C2B5F9A-92AA-4D27-8957-BFD3471AC64E}" type="presParOf" srcId="{BD1D46CB-C543-46DC-BE79-8D283BF6B0CD}" destId="{570DFB1A-6683-4F18-806C-954603F56AFD}" srcOrd="0" destOrd="0" presId="urn:microsoft.com/office/officeart/2005/8/layout/pyramid2"/>
    <dgm:cxn modelId="{2AB22832-1A13-41CC-8408-2A386697B5D3}" type="presParOf" srcId="{BD1D46CB-C543-46DC-BE79-8D283BF6B0CD}" destId="{533687FE-3701-416C-BC79-1F6E73149BC5}" srcOrd="1"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EFA40B-A51D-4730-B57B-7C963CC87BF7}" type="doc">
      <dgm:prSet loTypeId="urn:microsoft.com/office/officeart/2005/8/layout/venn1" loCatId="relationship" qsTypeId="urn:microsoft.com/office/officeart/2005/8/quickstyle/simple1" qsCatId="simple" csTypeId="urn:microsoft.com/office/officeart/2005/8/colors/accent1_2" csCatId="accent1"/>
      <dgm:spPr/>
      <dgm:t>
        <a:bodyPr/>
        <a:lstStyle/>
        <a:p>
          <a:endParaRPr lang="tr-TR"/>
        </a:p>
      </dgm:t>
    </dgm:pt>
    <dgm:pt modelId="{1CC840A8-B8FC-426F-A5D1-0A6C2272F325}">
      <dgm:prSet/>
      <dgm:spPr/>
      <dgm:t>
        <a:bodyPr/>
        <a:lstStyle/>
        <a:p>
          <a:r>
            <a:rPr lang="tr-TR"/>
            <a:t>Adıyaman Mesleki Eğitim Merkezi</a:t>
          </a:r>
        </a:p>
      </dgm:t>
    </dgm:pt>
    <dgm:pt modelId="{6C9EF05E-39F7-4E71-B41D-3FEA0CA30541}" type="parTrans" cxnId="{10AFBE31-A54A-46D4-B79C-759134AF0A73}">
      <dgm:prSet/>
      <dgm:spPr/>
      <dgm:t>
        <a:bodyPr/>
        <a:lstStyle/>
        <a:p>
          <a:endParaRPr lang="tr-TR"/>
        </a:p>
      </dgm:t>
    </dgm:pt>
    <dgm:pt modelId="{EDEE8929-76B9-4FA2-A4B9-88E5F87F32AC}" type="sibTrans" cxnId="{10AFBE31-A54A-46D4-B79C-759134AF0A73}">
      <dgm:prSet/>
      <dgm:spPr/>
      <dgm:t>
        <a:bodyPr/>
        <a:lstStyle/>
        <a:p>
          <a:endParaRPr lang="tr-TR"/>
        </a:p>
      </dgm:t>
    </dgm:pt>
    <dgm:pt modelId="{BBC8A921-D4AE-4D2E-B1E4-C389CED759A9}" type="pres">
      <dgm:prSet presAssocID="{26EFA40B-A51D-4730-B57B-7C963CC87BF7}" presName="compositeShape" presStyleCnt="0">
        <dgm:presLayoutVars>
          <dgm:chMax val="7"/>
          <dgm:dir/>
          <dgm:resizeHandles val="exact"/>
        </dgm:presLayoutVars>
      </dgm:prSet>
      <dgm:spPr/>
    </dgm:pt>
    <dgm:pt modelId="{AC86705B-DBFF-4798-9E97-DEC71791FABD}" type="pres">
      <dgm:prSet presAssocID="{1CC840A8-B8FC-426F-A5D1-0A6C2272F325}" presName="circ1TxSh" presStyleLbl="vennNode1" presStyleIdx="0" presStyleCnt="1"/>
      <dgm:spPr/>
    </dgm:pt>
  </dgm:ptLst>
  <dgm:cxnLst>
    <dgm:cxn modelId="{10AFBE31-A54A-46D4-B79C-759134AF0A73}" srcId="{26EFA40B-A51D-4730-B57B-7C963CC87BF7}" destId="{1CC840A8-B8FC-426F-A5D1-0A6C2272F325}" srcOrd="0" destOrd="0" parTransId="{6C9EF05E-39F7-4E71-B41D-3FEA0CA30541}" sibTransId="{EDEE8929-76B9-4FA2-A4B9-88E5F87F32AC}"/>
    <dgm:cxn modelId="{A7A09C70-5098-4A26-AF06-477A1C5E5A19}" type="presOf" srcId="{1CC840A8-B8FC-426F-A5D1-0A6C2272F325}" destId="{AC86705B-DBFF-4798-9E97-DEC71791FABD}" srcOrd="0" destOrd="0" presId="urn:microsoft.com/office/officeart/2005/8/layout/venn1"/>
    <dgm:cxn modelId="{612F43E5-3918-4E7E-9199-380128B651D7}" type="presOf" srcId="{26EFA40B-A51D-4730-B57B-7C963CC87BF7}" destId="{BBC8A921-D4AE-4D2E-B1E4-C389CED759A9}" srcOrd="0" destOrd="0" presId="urn:microsoft.com/office/officeart/2005/8/layout/venn1"/>
    <dgm:cxn modelId="{5FC4FACC-E511-46C6-955C-7D5100636FE2}" type="presParOf" srcId="{BBC8A921-D4AE-4D2E-B1E4-C389CED759A9}" destId="{AC86705B-DBFF-4798-9E97-DEC71791FABD}" srcOrd="0"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FFB50-6A9D-4B0F-B71C-FAC33221F4AD}">
      <dsp:nvSpPr>
        <dsp:cNvPr id="0" name=""/>
        <dsp:cNvSpPr/>
      </dsp:nvSpPr>
      <dsp:spPr>
        <a:xfrm>
          <a:off x="0" y="86760"/>
          <a:ext cx="3718455" cy="11980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r-TR" sz="3200" b="0" kern="1200"/>
            <a:t>Öncel KARAKUŞ</a:t>
          </a:r>
          <a:br>
            <a:rPr lang="tr-TR" sz="3200" b="0" kern="1200"/>
          </a:br>
          <a:r>
            <a:rPr lang="tr-TR" sz="3200" b="0" kern="1200"/>
            <a:t>Rehberlik Öğretmeni</a:t>
          </a:r>
          <a:endParaRPr lang="tr-TR" sz="3200" kern="1200"/>
        </a:p>
      </dsp:txBody>
      <dsp:txXfrm>
        <a:off x="58485" y="145245"/>
        <a:ext cx="3601485" cy="10811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C5BC3-8A4B-4440-A3BD-3F932902097B}">
      <dsp:nvSpPr>
        <dsp:cNvPr id="0" name=""/>
        <dsp:cNvSpPr/>
      </dsp:nvSpPr>
      <dsp:spPr>
        <a:xfrm>
          <a:off x="0" y="0"/>
          <a:ext cx="4756057" cy="4893735"/>
        </a:xfrm>
        <a:prstGeom prst="triangl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0DFB1A-6683-4F18-806C-954603F56AFD}">
      <dsp:nvSpPr>
        <dsp:cNvPr id="0" name=""/>
        <dsp:cNvSpPr/>
      </dsp:nvSpPr>
      <dsp:spPr>
        <a:xfrm>
          <a:off x="2378028" y="489851"/>
          <a:ext cx="3091437" cy="3479139"/>
        </a:xfrm>
        <a:prstGeom prst="round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tr-TR" sz="3700" kern="1200"/>
            <a:t>TEŞEKKÜR EDERİZ</a:t>
          </a:r>
        </a:p>
      </dsp:txBody>
      <dsp:txXfrm>
        <a:off x="2528940" y="640763"/>
        <a:ext cx="2789613" cy="3177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86705B-DBFF-4798-9E97-DEC71791FABD}">
      <dsp:nvSpPr>
        <dsp:cNvPr id="0" name=""/>
        <dsp:cNvSpPr/>
      </dsp:nvSpPr>
      <dsp:spPr>
        <a:xfrm>
          <a:off x="640025" y="0"/>
          <a:ext cx="2438404" cy="2438404"/>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tr-TR" sz="3300" kern="1200"/>
            <a:t>Adıyaman Mesleki Eğitim Merkezi</a:t>
          </a:r>
        </a:p>
      </dsp:txBody>
      <dsp:txXfrm>
        <a:off x="997121" y="357096"/>
        <a:ext cx="1724212" cy="17242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a:t>Asıl başlık stilini düzenlemek için tıklayın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a:t>Asıl başlık stilini düzenlemek için tıklayın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a:t>Asıl başlık stilini düzenlemek için tıklayın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61BEF0D-F0BB-DE4B-95CE-6DB70DBA9567}" type="datetimeFigureOut">
              <a:rPr lang="en-US" dirty="0"/>
              <a:pPr/>
              <a:t>9/6/2020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9/6/2020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en.wikipedia.org/wiki/Quality_management_system"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NULL"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C29378F-DE39-47E5-8ED6-AC99D29DF475}"/>
              </a:ext>
            </a:extLst>
          </p:cNvPr>
          <p:cNvSpPr>
            <a:spLocks noGrp="1"/>
          </p:cNvSpPr>
          <p:nvPr>
            <p:ph type="ctrTitle"/>
          </p:nvPr>
        </p:nvSpPr>
        <p:spPr/>
        <p:txBody>
          <a:bodyPr/>
          <a:lstStyle/>
          <a:p>
            <a:r>
              <a:rPr lang="tr-TR" sz="4400" b="1" dirty="0">
                <a:latin typeface="Times New Roman" panose="02020603050405020304" pitchFamily="18" charset="0"/>
                <a:cs typeface="Times New Roman" panose="02020603050405020304" pitchFamily="18" charset="0"/>
              </a:rPr>
              <a:t>KALİTE VE VERİMLİLİK</a:t>
            </a:r>
          </a:p>
        </p:txBody>
      </p:sp>
      <p:sp>
        <p:nvSpPr>
          <p:cNvPr id="3" name="Alt Başlık 2">
            <a:extLst>
              <a:ext uri="{FF2B5EF4-FFF2-40B4-BE49-F238E27FC236}">
                <a16:creationId xmlns:a16="http://schemas.microsoft.com/office/drawing/2014/main" id="{D7310F2D-9CBE-4889-92E9-151666EBE731}"/>
              </a:ext>
            </a:extLst>
          </p:cNvPr>
          <p:cNvSpPr>
            <a:spLocks noGrp="1"/>
          </p:cNvSpPr>
          <p:nvPr>
            <p:ph type="subTitle" idx="1"/>
          </p:nvPr>
        </p:nvSpPr>
        <p:spPr/>
        <p:txBody>
          <a:bodyPr/>
          <a:lstStyle/>
          <a:p>
            <a:endParaRPr lang="tr-TR" dirty="0"/>
          </a:p>
          <a:p>
            <a:r>
              <a:rPr lang="tr-TR" dirty="0">
                <a:latin typeface="Times New Roman" panose="02020603050405020304" pitchFamily="18" charset="0"/>
                <a:cs typeface="Times New Roman" panose="02020603050405020304" pitchFamily="18" charset="0"/>
              </a:rPr>
              <a:t>-2- DERS SAATİ</a:t>
            </a:r>
          </a:p>
        </p:txBody>
      </p:sp>
    </p:spTree>
    <p:extLst>
      <p:ext uri="{BB962C8B-B14F-4D97-AF65-F5344CB8AC3E}">
        <p14:creationId xmlns:p14="http://schemas.microsoft.com/office/powerpoint/2010/main" val="2028308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D3586169-852E-487B-8713-6F5930559024}"/>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KALİTE YÖNETİM SİSTEMLERİ</a:t>
            </a:r>
          </a:p>
        </p:txBody>
      </p:sp>
    </p:spTree>
    <p:extLst>
      <p:ext uri="{BB962C8B-B14F-4D97-AF65-F5344CB8AC3E}">
        <p14:creationId xmlns:p14="http://schemas.microsoft.com/office/powerpoint/2010/main" val="29104547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2E8100E6-8D08-4C79-9CC4-75EF4B273EFD}"/>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KALİTE YÖNETİM SİSTEMİ (KYS)</a:t>
            </a:r>
          </a:p>
        </p:txBody>
      </p:sp>
      <p:sp>
        <p:nvSpPr>
          <p:cNvPr id="4" name="İçerik Yer Tutucusu 3">
            <a:extLst>
              <a:ext uri="{FF2B5EF4-FFF2-40B4-BE49-F238E27FC236}">
                <a16:creationId xmlns:a16="http://schemas.microsoft.com/office/drawing/2014/main" id="{B09BF4BF-4180-48D6-BB75-025E7D047573}"/>
              </a:ext>
            </a:extLst>
          </p:cNvPr>
          <p:cNvSpPr>
            <a:spLocks noGrp="1"/>
          </p:cNvSpPr>
          <p:nvPr>
            <p:ph idx="1"/>
          </p:nvPr>
        </p:nvSpPr>
        <p:spPr/>
        <p:txBody>
          <a:bodyPr/>
          <a:lstStyle/>
          <a:p>
            <a:pPr marL="0" indent="0">
              <a:buNone/>
            </a:pPr>
            <a:r>
              <a:rPr lang="tr-TR" dirty="0">
                <a:solidFill>
                  <a:srgbClr val="000000"/>
                </a:solidFill>
                <a:latin typeface="Times New Roman" panose="02020603050405020304" pitchFamily="18" charset="0"/>
                <a:cs typeface="Times New Roman" panose="02020603050405020304" pitchFamily="18" charset="0"/>
              </a:rPr>
              <a:t>      </a:t>
            </a:r>
            <a:r>
              <a:rPr lang="tr-TR" sz="2800" i="1" dirty="0">
                <a:solidFill>
                  <a:srgbClr val="000000"/>
                </a:solidFill>
                <a:latin typeface="Times New Roman" panose="02020603050405020304" pitchFamily="18" charset="0"/>
                <a:cs typeface="Times New Roman" panose="02020603050405020304" pitchFamily="18" charset="0"/>
              </a:rPr>
              <a:t>B</a:t>
            </a:r>
            <a:r>
              <a:rPr lang="tr-TR" sz="2800" b="0" i="1" dirty="0">
                <a:solidFill>
                  <a:srgbClr val="000000"/>
                </a:solidFill>
                <a:latin typeface="Times New Roman" panose="02020603050405020304" pitchFamily="18" charset="0"/>
                <a:cs typeface="Times New Roman" panose="02020603050405020304" pitchFamily="18" charset="0"/>
              </a:rPr>
              <a:t>ir organizasyonun hedeflerine ulaşmak için uyguladığı planlı ve sistematik faaliyetlerdir</a:t>
            </a:r>
            <a:r>
              <a:rPr lang="tr-TR" sz="2800" b="0" i="0" u="none" strike="noStrike" dirty="0">
                <a:solidFill>
                  <a:srgbClr val="000000"/>
                </a:solidFill>
                <a:effectLst/>
                <a:latin typeface="Times New Roman" panose="02020603050405020304" pitchFamily="18" charset="0"/>
                <a:cs typeface="Times New Roman" panose="02020603050405020304" pitchFamily="18" charset="0"/>
              </a:rPr>
              <a:t>.</a:t>
            </a:r>
            <a:endParaRPr lang="tr-TR" b="0" i="0" u="none" strike="noStrike" dirty="0">
              <a:solidFill>
                <a:srgbClr val="000000"/>
              </a:solidFill>
              <a:effectLst/>
              <a:latin typeface="Times New Roman" panose="02020603050405020304" pitchFamily="18" charset="0"/>
              <a:cs typeface="Times New Roman" panose="02020603050405020304" pitchFamily="18" charset="0"/>
            </a:endParaRPr>
          </a:p>
          <a:p>
            <a:pPr marL="0" indent="0">
              <a:buNone/>
            </a:pPr>
            <a:r>
              <a:rPr lang="tr-TR" b="1" i="0" u="none" strike="noStrike" dirty="0">
                <a:solidFill>
                  <a:schemeClr val="tx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Kalite Yönetim Sistemi</a:t>
            </a:r>
            <a:r>
              <a:rPr lang="tr-TR" b="0" i="0" u="none" strike="noStrike" dirty="0">
                <a:solidFill>
                  <a:schemeClr val="tx1"/>
                </a:solidFill>
                <a:effectLst/>
                <a:latin typeface="Times New Roman" panose="02020603050405020304" pitchFamily="18" charset="0"/>
                <a:cs typeface="Times New Roman" panose="02020603050405020304" pitchFamily="18" charset="0"/>
              </a:rPr>
              <a:t> </a:t>
            </a:r>
            <a:r>
              <a:rPr lang="tr-TR" b="0" i="0" u="none" strike="noStrike" dirty="0">
                <a:solidFill>
                  <a:srgbClr val="000000"/>
                </a:solidFill>
                <a:effectLst/>
                <a:latin typeface="Times New Roman" panose="02020603050405020304" pitchFamily="18" charset="0"/>
                <a:cs typeface="Times New Roman" panose="02020603050405020304" pitchFamily="18" charset="0"/>
              </a:rPr>
              <a:t>anlayışının temeli müşteri memnuniyetine dayanmaktadır. Temel amaç, müşterilerin beklentilerini ve </a:t>
            </a:r>
            <a:r>
              <a:rPr lang="tr-TR" b="0" i="0" u="none" strike="noStrike" dirty="0" err="1">
                <a:solidFill>
                  <a:srgbClr val="000000"/>
                </a:solidFill>
                <a:effectLst/>
                <a:latin typeface="Times New Roman" panose="02020603050405020304" pitchFamily="18" charset="0"/>
                <a:cs typeface="Times New Roman" panose="02020603050405020304" pitchFamily="18" charset="0"/>
              </a:rPr>
              <a:t>sektörel</a:t>
            </a:r>
            <a:r>
              <a:rPr lang="tr-TR" b="0" i="0" u="none" strike="noStrike" dirty="0">
                <a:solidFill>
                  <a:srgbClr val="000000"/>
                </a:solidFill>
                <a:effectLst/>
                <a:latin typeface="Times New Roman" panose="02020603050405020304" pitchFamily="18" charset="0"/>
                <a:cs typeface="Times New Roman" panose="02020603050405020304" pitchFamily="18" charset="0"/>
              </a:rPr>
              <a:t> ihtiyaçları karşılamaktır.</a:t>
            </a:r>
            <a:endParaRPr lang="tr-TR" dirty="0">
              <a:latin typeface="Times New Roman" panose="02020603050405020304" pitchFamily="18" charset="0"/>
              <a:cs typeface="Times New Roman" panose="02020603050405020304" pitchFamily="18" charset="0"/>
            </a:endParaRPr>
          </a:p>
        </p:txBody>
      </p:sp>
      <p:sp>
        <p:nvSpPr>
          <p:cNvPr id="5" name="Metin Yer Tutucusu 4">
            <a:extLst>
              <a:ext uri="{FF2B5EF4-FFF2-40B4-BE49-F238E27FC236}">
                <a16:creationId xmlns:a16="http://schemas.microsoft.com/office/drawing/2014/main" id="{78758939-9B19-464A-8717-4EE4BB303B3E}"/>
              </a:ext>
            </a:extLst>
          </p:cNvPr>
          <p:cNvSpPr>
            <a:spLocks noGrp="1"/>
          </p:cNvSpPr>
          <p:nvPr>
            <p:ph type="body" sz="half" idx="2"/>
          </p:nvPr>
        </p:nvSpPr>
        <p:spPr/>
        <p:txBody>
          <a:bodyPr>
            <a:normAutofit/>
          </a:bodyPr>
          <a:lstStyle/>
          <a:p>
            <a:endParaRPr lang="tr-TR" sz="2400" b="1"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Kalite Yönetim Sistemi nedir?</a:t>
            </a:r>
          </a:p>
        </p:txBody>
      </p:sp>
    </p:spTree>
    <p:extLst>
      <p:ext uri="{BB962C8B-B14F-4D97-AF65-F5344CB8AC3E}">
        <p14:creationId xmlns:p14="http://schemas.microsoft.com/office/powerpoint/2010/main" val="1164203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B0D0771-AE46-47DF-934E-07665D8AD20F}"/>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KYS</a:t>
            </a:r>
            <a:br>
              <a:rPr lang="tr-TR" b="1"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KALİTE YÖNETİM SİSTEMİ</a:t>
            </a:r>
          </a:p>
        </p:txBody>
      </p:sp>
      <p:sp>
        <p:nvSpPr>
          <p:cNvPr id="3" name="İçerik Yer Tutucusu 2">
            <a:extLst>
              <a:ext uri="{FF2B5EF4-FFF2-40B4-BE49-F238E27FC236}">
                <a16:creationId xmlns:a16="http://schemas.microsoft.com/office/drawing/2014/main" id="{30F3AB18-0922-4283-8F33-06579EF8D71F}"/>
              </a:ext>
            </a:extLst>
          </p:cNvPr>
          <p:cNvSpPr>
            <a:spLocks noGrp="1"/>
          </p:cNvSpPr>
          <p:nvPr>
            <p:ph idx="1"/>
          </p:nvPr>
        </p:nvSpPr>
        <p:spPr/>
        <p:txBody>
          <a:bodyPr/>
          <a:lstStyle/>
          <a:p>
            <a:pPr marL="0" indent="0" algn="l">
              <a:buNone/>
            </a:pPr>
            <a:r>
              <a:rPr lang="tr-TR" b="1" i="0" u="none" strike="noStrike" dirty="0">
                <a:solidFill>
                  <a:srgbClr val="000000"/>
                </a:solidFill>
                <a:effectLst/>
                <a:latin typeface="Times New Roman" panose="02020603050405020304" pitchFamily="18" charset="0"/>
                <a:cs typeface="Times New Roman" panose="02020603050405020304" pitchFamily="18" charset="0"/>
              </a:rPr>
              <a:t>Kalite Yönetim Sistemi,</a:t>
            </a:r>
            <a:r>
              <a:rPr lang="tr-TR" b="0" i="0" u="none" strike="noStrike" dirty="0">
                <a:solidFill>
                  <a:srgbClr val="000000"/>
                </a:solidFill>
                <a:effectLst/>
                <a:latin typeface="Times New Roman" panose="02020603050405020304" pitchFamily="18" charset="0"/>
                <a:cs typeface="Times New Roman" panose="02020603050405020304" pitchFamily="18" charset="0"/>
              </a:rPr>
              <a:t> </a:t>
            </a:r>
            <a:r>
              <a:rPr lang="tr-TR" b="0" i="0" u="none" strike="noStrike" dirty="0" err="1">
                <a:solidFill>
                  <a:srgbClr val="000000"/>
                </a:solidFill>
                <a:effectLst/>
                <a:latin typeface="Times New Roman" panose="02020603050405020304" pitchFamily="18" charset="0"/>
                <a:cs typeface="Times New Roman" panose="02020603050405020304" pitchFamily="18" charset="0"/>
              </a:rPr>
              <a:t>organizasyonal</a:t>
            </a:r>
            <a:r>
              <a:rPr lang="tr-TR" b="0" i="0" u="none" strike="noStrike" dirty="0">
                <a:solidFill>
                  <a:srgbClr val="000000"/>
                </a:solidFill>
                <a:effectLst/>
                <a:latin typeface="Times New Roman" panose="02020603050405020304" pitchFamily="18" charset="0"/>
                <a:cs typeface="Times New Roman" panose="02020603050405020304" pitchFamily="18" charset="0"/>
              </a:rPr>
              <a:t> yönetimi bütünsel bir bakış ile inceleme biçimidir. Bu yaklaşım; organizasyonların</a:t>
            </a:r>
          </a:p>
          <a:p>
            <a:pPr algn="l">
              <a:buFont typeface="Arial" panose="020B0604020202020204" pitchFamily="34" charset="0"/>
              <a:buChar char="•"/>
            </a:pPr>
            <a:r>
              <a:rPr lang="tr-TR" b="0" i="0" u="none" strike="noStrike" dirty="0">
                <a:solidFill>
                  <a:srgbClr val="000000"/>
                </a:solidFill>
                <a:effectLst/>
                <a:latin typeface="Times New Roman" panose="02020603050405020304" pitchFamily="18" charset="0"/>
                <a:cs typeface="Times New Roman" panose="02020603050405020304" pitchFamily="18" charset="0"/>
              </a:rPr>
              <a:t>Yönetim sistemini iyileştirmek</a:t>
            </a:r>
          </a:p>
          <a:p>
            <a:pPr algn="l">
              <a:buFont typeface="Arial" panose="020B0604020202020204" pitchFamily="34" charset="0"/>
              <a:buChar char="•"/>
            </a:pPr>
            <a:r>
              <a:rPr lang="tr-TR" b="0" i="0" u="none" strike="noStrike" dirty="0">
                <a:solidFill>
                  <a:srgbClr val="000000"/>
                </a:solidFill>
                <a:effectLst/>
                <a:latin typeface="Times New Roman" panose="02020603050405020304" pitchFamily="18" charset="0"/>
                <a:cs typeface="Times New Roman" panose="02020603050405020304" pitchFamily="18" charset="0"/>
              </a:rPr>
              <a:t>Ürün ve hizmet kalitesini arttırmak</a:t>
            </a:r>
          </a:p>
          <a:p>
            <a:pPr marL="0" indent="0" algn="l">
              <a:buNone/>
            </a:pPr>
            <a:r>
              <a:rPr lang="tr-TR" b="0" i="0" u="none" strike="noStrike" dirty="0">
                <a:solidFill>
                  <a:srgbClr val="000000"/>
                </a:solidFill>
                <a:effectLst/>
                <a:latin typeface="Times New Roman" panose="02020603050405020304" pitchFamily="18" charset="0"/>
                <a:cs typeface="Times New Roman" panose="02020603050405020304" pitchFamily="18" charset="0"/>
              </a:rPr>
              <a:t>gibi hedeflere ulaşmalarını sağlamaktadır</a:t>
            </a:r>
            <a:r>
              <a:rPr lang="tr-TR" b="0" i="0" u="none" strike="noStrike" dirty="0">
                <a:solidFill>
                  <a:srgbClr val="000000"/>
                </a:solidFill>
                <a:effectLst/>
                <a:latin typeface="&amp;quot"/>
              </a:rPr>
              <a:t>.</a:t>
            </a:r>
          </a:p>
          <a:p>
            <a:r>
              <a:rPr lang="tr-TR" b="0" i="0" u="none" strike="noStrike" dirty="0">
                <a:solidFill>
                  <a:srgbClr val="000000"/>
                </a:solidFill>
                <a:effectLst/>
                <a:latin typeface="Times New Roman" panose="02020603050405020304" pitchFamily="18" charset="0"/>
                <a:cs typeface="Times New Roman" panose="02020603050405020304" pitchFamily="18" charset="0"/>
              </a:rPr>
              <a:t>Kalite Yönetim Sistemi, genel olarak rekabet gücünü arttırır ve organizasyonların sektörde söz sahibi olmalarına yardımcı olur.</a:t>
            </a:r>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id="{FAF19BE0-A32D-4E5D-89DD-0A5DC329B2E0}"/>
              </a:ext>
            </a:extLst>
          </p:cNvPr>
          <p:cNvSpPr>
            <a:spLocks noGrp="1"/>
          </p:cNvSpPr>
          <p:nvPr>
            <p:ph type="body" sz="half" idx="2"/>
          </p:nvPr>
        </p:nvSpPr>
        <p:spPr/>
        <p:txBody>
          <a:bodyPr>
            <a:normAutofit/>
          </a:bodyPr>
          <a:lstStyle/>
          <a:p>
            <a:endParaRPr lang="tr-TR" sz="2400" b="1" i="0" u="none" strike="noStrike" dirty="0">
              <a:solidFill>
                <a:srgbClr val="000000"/>
              </a:solidFill>
              <a:effectLst/>
              <a:latin typeface="Times New Roman" panose="02020603050405020304" pitchFamily="18" charset="0"/>
              <a:cs typeface="Times New Roman" panose="02020603050405020304" pitchFamily="18" charset="0"/>
            </a:endParaRPr>
          </a:p>
          <a:p>
            <a:r>
              <a:rPr lang="tr-TR" sz="2400" b="1" i="0" u="none" strike="noStrike" dirty="0">
                <a:solidFill>
                  <a:srgbClr val="000000"/>
                </a:solidFill>
                <a:effectLst/>
                <a:latin typeface="Times New Roman" panose="02020603050405020304" pitchFamily="18" charset="0"/>
                <a:cs typeface="Times New Roman" panose="02020603050405020304" pitchFamily="18" charset="0"/>
              </a:rPr>
              <a:t>Kalite Yönetim Sisteminin Amacı Ve Faydaları Nelerdir?</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3302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9149258-2519-487E-96E8-194DAA132C3C}"/>
              </a:ext>
            </a:extLst>
          </p:cNvPr>
          <p:cNvSpPr>
            <a:spLocks noGrp="1"/>
          </p:cNvSpPr>
          <p:nvPr>
            <p:ph type="title"/>
          </p:nvPr>
        </p:nvSpPr>
        <p:spPr/>
        <p:txBody>
          <a:bodyPr/>
          <a:lstStyle/>
          <a:p>
            <a:r>
              <a:rPr lang="tr-TR" b="1" i="0" u="none" strike="noStrike" cap="all" dirty="0">
                <a:solidFill>
                  <a:srgbClr val="000000"/>
                </a:solidFill>
                <a:effectLst/>
                <a:latin typeface="Times New Roman" panose="02020603050405020304" pitchFamily="18" charset="0"/>
                <a:cs typeface="Times New Roman" panose="02020603050405020304" pitchFamily="18" charset="0"/>
              </a:rPr>
              <a:t>KYS Belgesi Nasıl Alınır</a:t>
            </a:r>
            <a:endParaRPr lang="tr-TR"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3D3EF39B-2FF3-4E82-88AA-07B17B874018}"/>
              </a:ext>
            </a:extLst>
          </p:cNvPr>
          <p:cNvSpPr>
            <a:spLocks noGrp="1"/>
          </p:cNvSpPr>
          <p:nvPr>
            <p:ph idx="1"/>
          </p:nvPr>
        </p:nvSpPr>
        <p:spPr/>
        <p:txBody>
          <a:bodyPr>
            <a:normAutofit/>
          </a:bodyPr>
          <a:lstStyle/>
          <a:p>
            <a:pPr algn="l">
              <a:buFont typeface="+mj-lt"/>
              <a:buAutoNum type="arabicPeriod"/>
            </a:pPr>
            <a:r>
              <a:rPr lang="tr-TR" sz="2000" b="1" i="0" u="sng" strike="noStrike" dirty="0">
                <a:solidFill>
                  <a:srgbClr val="000000"/>
                </a:solidFill>
                <a:effectLst/>
                <a:latin typeface="Times New Roman" panose="02020603050405020304" pitchFamily="18" charset="0"/>
                <a:cs typeface="Times New Roman" panose="02020603050405020304" pitchFamily="18" charset="0"/>
              </a:rPr>
              <a:t>Ölçme ve Değerlendirme</a:t>
            </a:r>
            <a:r>
              <a:rPr lang="tr-TR" sz="2000" b="0" i="0" u="none" strike="noStrike" dirty="0">
                <a:solidFill>
                  <a:srgbClr val="000000"/>
                </a:solidFill>
                <a:effectLst/>
                <a:latin typeface="Times New Roman" panose="02020603050405020304" pitchFamily="18" charset="0"/>
                <a:cs typeface="Times New Roman" panose="02020603050405020304" pitchFamily="18" charset="0"/>
              </a:rPr>
              <a:t>: Belge başvurusu yapan işletmenin standartlara uygun olup olmadığı denetlenir.</a:t>
            </a:r>
          </a:p>
          <a:p>
            <a:pPr algn="l">
              <a:buFont typeface="+mj-lt"/>
              <a:buAutoNum type="arabicPeriod"/>
            </a:pPr>
            <a:r>
              <a:rPr lang="tr-TR" sz="2000" b="1" i="0" u="sng" strike="noStrike" dirty="0">
                <a:solidFill>
                  <a:schemeClr val="tx1"/>
                </a:solidFill>
                <a:effectLst/>
                <a:latin typeface="Times New Roman" panose="02020603050405020304" pitchFamily="18" charset="0"/>
                <a:cs typeface="Times New Roman" panose="02020603050405020304" pitchFamily="18" charset="0"/>
                <a:hlinkClick r:id="rId2" invalidUrl="http:///">
                  <a:extLst>
                    <a:ext uri="{A12FA001-AC4F-418D-AE19-62706E023703}">
                      <ahyp:hlinkClr xmlns:ahyp="http://schemas.microsoft.com/office/drawing/2018/hyperlinkcolor" val="tx"/>
                    </a:ext>
                  </a:extLst>
                </a:hlinkClick>
              </a:rPr>
              <a:t>Prosedürlere Uygunluk</a:t>
            </a:r>
            <a:r>
              <a:rPr lang="tr-TR" sz="2000" b="0" i="0" u="sng" strike="noStrike" dirty="0">
                <a:solidFill>
                  <a:schemeClr val="tx1"/>
                </a:solidFill>
                <a:effectLst/>
                <a:latin typeface="Times New Roman" panose="02020603050405020304" pitchFamily="18" charset="0"/>
                <a:cs typeface="Times New Roman" panose="02020603050405020304" pitchFamily="18" charset="0"/>
              </a:rPr>
              <a:t> </a:t>
            </a:r>
            <a:r>
              <a:rPr lang="tr-TR" sz="2000" b="0" i="0" u="none" strike="noStrike" dirty="0">
                <a:solidFill>
                  <a:srgbClr val="000000"/>
                </a:solidFill>
                <a:effectLst/>
                <a:latin typeface="Times New Roman" panose="02020603050405020304" pitchFamily="18" charset="0"/>
                <a:cs typeface="Times New Roman" panose="02020603050405020304" pitchFamily="18" charset="0"/>
              </a:rPr>
              <a:t>ve Teftiş: İlgili mevzuat ve ilkelere göz önüne alınarak işletmenin yönetim anlayışa denetleme ve incelemeden geçirilir. İşletme hazır değilse eksikliklerini tamamlaması için ek süre verilir.</a:t>
            </a:r>
          </a:p>
          <a:p>
            <a:pPr algn="l">
              <a:buFont typeface="+mj-lt"/>
              <a:buAutoNum type="arabicPeriod"/>
            </a:pPr>
            <a:r>
              <a:rPr lang="tr-TR" sz="2000" b="1" i="0" u="sng" strike="noStrike" dirty="0">
                <a:solidFill>
                  <a:srgbClr val="000000"/>
                </a:solidFill>
                <a:effectLst/>
                <a:latin typeface="Times New Roman" panose="02020603050405020304" pitchFamily="18" charset="0"/>
                <a:cs typeface="Times New Roman" panose="02020603050405020304" pitchFamily="18" charset="0"/>
              </a:rPr>
              <a:t>Belge Alımı</a:t>
            </a:r>
            <a:r>
              <a:rPr lang="tr-TR" sz="2000" b="0" i="0" u="none" strike="noStrike" dirty="0">
                <a:solidFill>
                  <a:srgbClr val="000000"/>
                </a:solidFill>
                <a:effectLst/>
                <a:latin typeface="Times New Roman" panose="02020603050405020304" pitchFamily="18" charset="0"/>
                <a:cs typeface="Times New Roman" panose="02020603050405020304" pitchFamily="18" charset="0"/>
              </a:rPr>
              <a:t>: Ölçme ve uygunluk aşamalarını başarıyla tamamlayan işletme, kriterlere uyum sağlıyorsa Kalite Yönetim Sistemi belgesi almaya hak kazanır.</a:t>
            </a:r>
          </a:p>
          <a:p>
            <a:endParaRPr lang="tr-TR" dirty="0"/>
          </a:p>
        </p:txBody>
      </p:sp>
      <p:sp>
        <p:nvSpPr>
          <p:cNvPr id="4" name="Metin Yer Tutucusu 3">
            <a:extLst>
              <a:ext uri="{FF2B5EF4-FFF2-40B4-BE49-F238E27FC236}">
                <a16:creationId xmlns:a16="http://schemas.microsoft.com/office/drawing/2014/main" id="{F91DB8AE-BF11-4ABA-B1A5-E8BD7AEC535B}"/>
              </a:ext>
            </a:extLst>
          </p:cNvPr>
          <p:cNvSpPr>
            <a:spLocks noGrp="1"/>
          </p:cNvSpPr>
          <p:nvPr>
            <p:ph type="body" sz="half" idx="2"/>
          </p:nvPr>
        </p:nvSpPr>
        <p:spPr>
          <a:xfrm>
            <a:off x="1497012" y="3031062"/>
            <a:ext cx="3718455" cy="2438404"/>
          </a:xfrm>
        </p:spPr>
        <p:txBody>
          <a:bodyPr>
            <a:normAutofit fontScale="92500" lnSpcReduction="20000"/>
          </a:bodyPr>
          <a:lstStyle/>
          <a:p>
            <a:pPr algn="l"/>
            <a:endParaRPr lang="tr-TR" sz="2400" b="1" i="0" u="none" strike="noStrike" dirty="0">
              <a:solidFill>
                <a:srgbClr val="000000"/>
              </a:solidFill>
              <a:effectLst/>
              <a:latin typeface="Times New Roman" panose="02020603050405020304" pitchFamily="18" charset="0"/>
              <a:cs typeface="Times New Roman" panose="02020603050405020304" pitchFamily="18" charset="0"/>
            </a:endParaRPr>
          </a:p>
          <a:p>
            <a:pPr algn="l"/>
            <a:r>
              <a:rPr lang="tr-TR" sz="2400" b="1" i="0" u="none" strike="noStrike" dirty="0">
                <a:solidFill>
                  <a:srgbClr val="000000"/>
                </a:solidFill>
                <a:effectLst/>
                <a:latin typeface="Times New Roman" panose="02020603050405020304" pitchFamily="18" charset="0"/>
                <a:cs typeface="Times New Roman" panose="02020603050405020304" pitchFamily="18" charset="0"/>
              </a:rPr>
              <a:t>Kalite belgesi almak isteyen bir organizasyonun</a:t>
            </a:r>
            <a:r>
              <a:rPr lang="tr-TR" sz="2400" b="0" i="0" u="none" strike="noStrike" dirty="0">
                <a:solidFill>
                  <a:srgbClr val="000000"/>
                </a:solidFill>
                <a:effectLst/>
                <a:latin typeface="Times New Roman" panose="02020603050405020304" pitchFamily="18" charset="0"/>
                <a:cs typeface="Times New Roman" panose="02020603050405020304" pitchFamily="18" charset="0"/>
              </a:rPr>
              <a:t> yapması gereken ilk aşama, hizmet verdiği alanı belirlemektir</a:t>
            </a:r>
            <a:r>
              <a:rPr lang="tr-TR" b="0" i="0" u="none" strike="noStrike" dirty="0">
                <a:solidFill>
                  <a:srgbClr val="000000"/>
                </a:solidFill>
                <a:effectLst/>
                <a:latin typeface="Montserrat"/>
              </a:rPr>
              <a:t>.</a:t>
            </a:r>
          </a:p>
          <a:p>
            <a:pPr algn="l"/>
            <a:r>
              <a:rPr lang="tr-TR" sz="19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Sonra hazırlıklar tamamlanır ve TSE yada belge veren özel kuruluşlara başvurulur</a:t>
            </a:r>
            <a:r>
              <a:rPr lang="tr-TR" dirty="0"/>
              <a:t>.</a:t>
            </a:r>
          </a:p>
        </p:txBody>
      </p:sp>
    </p:spTree>
    <p:extLst>
      <p:ext uri="{BB962C8B-B14F-4D97-AF65-F5344CB8AC3E}">
        <p14:creationId xmlns:p14="http://schemas.microsoft.com/office/powerpoint/2010/main" val="2419423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4C3716C-79DD-4CD7-A14C-2C0B7D23C56C}"/>
              </a:ext>
            </a:extLst>
          </p:cNvPr>
          <p:cNvSpPr>
            <a:spLocks noGrp="1"/>
          </p:cNvSpPr>
          <p:nvPr>
            <p:ph type="title"/>
          </p:nvPr>
        </p:nvSpPr>
        <p:spPr/>
        <p:txBody>
          <a:bodyPr>
            <a:normAutofit fontScale="90000"/>
          </a:bodyPr>
          <a:lstStyle/>
          <a:p>
            <a:r>
              <a:rPr lang="tr-TR" b="1" i="0" u="none" strike="noStrike" dirty="0">
                <a:effectLst/>
                <a:latin typeface="Times New Roman" panose="02020603050405020304" pitchFamily="18" charset="0"/>
                <a:cs typeface="Times New Roman" panose="02020603050405020304" pitchFamily="18" charset="0"/>
              </a:rPr>
              <a:t>ULUSLARARASI VE ULUSAL STANDARTLAR (IEC, ISO, DIN, …)</a:t>
            </a:r>
            <a:endParaRPr lang="tr-TR" b="1"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E458988B-8D82-4AB3-A04C-744CE86850F4}"/>
              </a:ext>
            </a:extLst>
          </p:cNvPr>
          <p:cNvSpPr>
            <a:spLocks noGrp="1"/>
          </p:cNvSpPr>
          <p:nvPr>
            <p:ph idx="1"/>
          </p:nvPr>
        </p:nvSpPr>
        <p:spPr/>
        <p:txBody>
          <a:bodyPr>
            <a:normAutofit/>
          </a:bodyPr>
          <a:lstStyle/>
          <a:p>
            <a:r>
              <a:rPr lang="tr-TR" sz="2800" b="0" i="0" u="none" strike="noStrike" dirty="0">
                <a:solidFill>
                  <a:srgbClr val="000000"/>
                </a:solidFill>
                <a:effectLst/>
                <a:latin typeface="Times New Roman" panose="02020603050405020304" pitchFamily="18" charset="0"/>
                <a:cs typeface="Times New Roman" panose="02020603050405020304" pitchFamily="18" charset="0"/>
              </a:rPr>
              <a:t>Standartlar, ürünleri hizmetler ve üreticiler için kriterler belirleyen belgelenmiş ve genellikle gönüllü anlaşmalardır. </a:t>
            </a:r>
          </a:p>
          <a:p>
            <a:r>
              <a:rPr lang="tr-TR" sz="2800" b="0" i="0" u="none" strike="noStrike" dirty="0">
                <a:solidFill>
                  <a:srgbClr val="000000"/>
                </a:solidFill>
                <a:effectLst/>
                <a:latin typeface="Times New Roman" panose="02020603050405020304" pitchFamily="18" charset="0"/>
                <a:cs typeface="Times New Roman" panose="02020603050405020304" pitchFamily="18" charset="0"/>
              </a:rPr>
              <a:t>Standartlar, ürünlerin ve hizmetlerin amacına uygunluğunu, </a:t>
            </a:r>
            <a:r>
              <a:rPr lang="tr-TR" sz="2800" b="0" i="0" u="none" strike="noStrike" dirty="0" err="1">
                <a:solidFill>
                  <a:srgbClr val="000000"/>
                </a:solidFill>
                <a:effectLst/>
                <a:latin typeface="Times New Roman" panose="02020603050405020304" pitchFamily="18" charset="0"/>
                <a:cs typeface="Times New Roman" panose="02020603050405020304" pitchFamily="18" charset="0"/>
              </a:rPr>
              <a:t>kıyaslanabilirliğini</a:t>
            </a:r>
            <a:r>
              <a:rPr lang="tr-TR" sz="2800" b="0" i="0" u="none" strike="noStrike" dirty="0">
                <a:solidFill>
                  <a:srgbClr val="000000"/>
                </a:solidFill>
                <a:effectLst/>
                <a:latin typeface="Times New Roman" panose="02020603050405020304" pitchFamily="18" charset="0"/>
                <a:cs typeface="Times New Roman" panose="02020603050405020304" pitchFamily="18" charset="0"/>
              </a:rPr>
              <a:t> ve rekabet edebilirliğini sağlar.</a:t>
            </a:r>
            <a:endParaRPr lang="tr-TR" sz="2800"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id="{74C43B17-8631-48DA-862E-1D7075A31219}"/>
              </a:ext>
            </a:extLst>
          </p:cNvPr>
          <p:cNvSpPr>
            <a:spLocks noGrp="1"/>
          </p:cNvSpPr>
          <p:nvPr>
            <p:ph type="body" sz="half" idx="2"/>
          </p:nvPr>
        </p:nvSpPr>
        <p:spPr/>
        <p:txBody>
          <a:bodyPr>
            <a:normAutofit/>
          </a:bodyPr>
          <a:lstStyle/>
          <a:p>
            <a:endParaRPr lang="tr-TR" sz="2800" b="0" i="0" u="none" strike="noStrike" dirty="0">
              <a:effectLst/>
              <a:latin typeface="Times New Roman" panose="02020603050405020304" pitchFamily="18" charset="0"/>
              <a:cs typeface="Times New Roman" panose="02020603050405020304" pitchFamily="18" charset="0"/>
            </a:endParaRPr>
          </a:p>
          <a:p>
            <a:r>
              <a:rPr lang="tr-TR" sz="2800" b="0" i="0" u="none" strike="noStrike" dirty="0">
                <a:effectLst/>
                <a:latin typeface="Times New Roman" panose="02020603050405020304" pitchFamily="18" charset="0"/>
                <a:cs typeface="Times New Roman" panose="02020603050405020304" pitchFamily="18" charset="0"/>
              </a:rPr>
              <a:t>Standartlar nedir?</a:t>
            </a:r>
            <a:endParaRPr lang="tr-T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5772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72431941-9177-481C-BC73-20185E08974B}"/>
              </a:ext>
            </a:extLst>
          </p:cNvPr>
          <p:cNvSpPr>
            <a:spLocks noGrp="1"/>
          </p:cNvSpPr>
          <p:nvPr>
            <p:ph type="title"/>
          </p:nvPr>
        </p:nvSpPr>
        <p:spPr>
          <a:xfrm>
            <a:off x="1323562" y="809853"/>
            <a:ext cx="9544876" cy="1787572"/>
          </a:xfrm>
        </p:spPr>
        <p:txBody>
          <a:bodyPr>
            <a:noAutofit/>
          </a:bodyPr>
          <a:lstStyle/>
          <a:p>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MARKA, PATENT, FAYDALI ÜRÜN, </a:t>
            </a:r>
            <a:b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COĞRAFİ İŞARET </a:t>
            </a:r>
            <a:b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KAVRAMLARI</a:t>
            </a:r>
          </a:p>
        </p:txBody>
      </p:sp>
    </p:spTree>
    <p:extLst>
      <p:ext uri="{BB962C8B-B14F-4D97-AF65-F5344CB8AC3E}">
        <p14:creationId xmlns:p14="http://schemas.microsoft.com/office/powerpoint/2010/main" val="99203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id="{91B8CBD0-5FD5-4F5A-B642-679F72A7CFED}"/>
              </a:ext>
            </a:extLst>
          </p:cNvPr>
          <p:cNvSpPr>
            <a:spLocks noGrp="1"/>
          </p:cNvSpPr>
          <p:nvPr>
            <p:ph type="title"/>
          </p:nvPr>
        </p:nvSpPr>
        <p:spPr/>
        <p:txBody>
          <a:bodyPr>
            <a:normAutofit/>
          </a:bodyPr>
          <a:lstStyle/>
          <a:p>
            <a:r>
              <a:rPr lang="tr-TR" sz="2800" dirty="0">
                <a:latin typeface="Times New Roman" panose="02020603050405020304" pitchFamily="18" charset="0"/>
                <a:cs typeface="Times New Roman" panose="02020603050405020304" pitchFamily="18" charset="0"/>
              </a:rPr>
              <a:t>MARKA</a:t>
            </a:r>
          </a:p>
        </p:txBody>
      </p:sp>
      <p:pic>
        <p:nvPicPr>
          <p:cNvPr id="7" name="İçerik Yer Tutucusu 6">
            <a:extLst>
              <a:ext uri="{FF2B5EF4-FFF2-40B4-BE49-F238E27FC236}">
                <a16:creationId xmlns:a16="http://schemas.microsoft.com/office/drawing/2014/main" id="{FC52D678-B355-44D7-B8B0-1F4E959039AD}"/>
              </a:ext>
            </a:extLst>
          </p:cNvPr>
          <p:cNvPicPr>
            <a:picLocks noGrp="1" noChangeAspect="1"/>
          </p:cNvPicPr>
          <p:nvPr>
            <p:ph idx="1"/>
          </p:nvPr>
        </p:nvPicPr>
        <p:blipFill>
          <a:blip r:embed="rId2"/>
          <a:stretch>
            <a:fillRect/>
          </a:stretch>
        </p:blipFill>
        <p:spPr>
          <a:xfrm>
            <a:off x="5698435" y="1794948"/>
            <a:ext cx="5190228" cy="3268105"/>
          </a:xfrm>
        </p:spPr>
      </p:pic>
      <p:sp>
        <p:nvSpPr>
          <p:cNvPr id="5" name="Metin Yer Tutucusu 4">
            <a:extLst>
              <a:ext uri="{FF2B5EF4-FFF2-40B4-BE49-F238E27FC236}">
                <a16:creationId xmlns:a16="http://schemas.microsoft.com/office/drawing/2014/main" id="{DFDBC877-8E0F-4EA5-A901-7BFFC2A4B300}"/>
              </a:ext>
            </a:extLst>
          </p:cNvPr>
          <p:cNvSpPr>
            <a:spLocks noGrp="1"/>
          </p:cNvSpPr>
          <p:nvPr>
            <p:ph type="body" sz="half" idx="2"/>
          </p:nvPr>
        </p:nvSpPr>
        <p:spPr/>
        <p:txBody>
          <a:bodyPr>
            <a:normAutofit/>
          </a:bodyPr>
          <a:lstStyle/>
          <a:p>
            <a:pPr algn="l"/>
            <a:endParaRPr lang="tr-TR" sz="2400" dirty="0">
              <a:solidFill>
                <a:srgbClr val="222222"/>
              </a:solidFill>
              <a:latin typeface="Times New Roman" panose="02020603050405020304" pitchFamily="18" charset="0"/>
              <a:cs typeface="Times New Roman" panose="02020603050405020304" pitchFamily="18" charset="0"/>
            </a:endParaRPr>
          </a:p>
          <a:p>
            <a:pPr algn="l"/>
            <a:r>
              <a:rPr lang="tr-TR" sz="2400" dirty="0">
                <a:solidFill>
                  <a:srgbClr val="222222"/>
                </a:solidFill>
                <a:latin typeface="Times New Roman" panose="02020603050405020304" pitchFamily="18" charset="0"/>
                <a:cs typeface="Times New Roman" panose="02020603050405020304" pitchFamily="18" charset="0"/>
              </a:rPr>
              <a:t>B</a:t>
            </a:r>
            <a:r>
              <a:rPr lang="tr-TR" sz="2400" b="0" i="0" u="none" strike="noStrike" dirty="0">
                <a:solidFill>
                  <a:srgbClr val="222222"/>
                </a:solidFill>
                <a:effectLst/>
                <a:latin typeface="Times New Roman" panose="02020603050405020304" pitchFamily="18" charset="0"/>
                <a:cs typeface="Times New Roman" panose="02020603050405020304" pitchFamily="18" charset="0"/>
              </a:rPr>
              <a:t>ir ticaret malını tanıtmaya, benzerlerinden ayırmaya yarayan, o malın simgesi olan, resim ya da harften oluşan özel im.</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196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1890C3-267C-4E34-AF29-E95147A0203B}"/>
              </a:ext>
            </a:extLst>
          </p:cNvPr>
          <p:cNvSpPr>
            <a:spLocks noGrp="1"/>
          </p:cNvSpPr>
          <p:nvPr>
            <p:ph type="title"/>
          </p:nvPr>
        </p:nvSpPr>
        <p:spPr/>
        <p:txBody>
          <a:bodyPr>
            <a:normAutofit/>
          </a:bodyPr>
          <a:lstStyle/>
          <a:p>
            <a:r>
              <a:rPr lang="tr-TR" sz="3200" b="1" dirty="0">
                <a:latin typeface="Times New Roman" panose="02020603050405020304" pitchFamily="18" charset="0"/>
                <a:cs typeface="Times New Roman" panose="02020603050405020304" pitchFamily="18" charset="0"/>
              </a:rPr>
              <a:t>PATENT</a:t>
            </a:r>
          </a:p>
        </p:txBody>
      </p:sp>
      <p:pic>
        <p:nvPicPr>
          <p:cNvPr id="6" name="İçerik Yer Tutucusu 5">
            <a:extLst>
              <a:ext uri="{FF2B5EF4-FFF2-40B4-BE49-F238E27FC236}">
                <a16:creationId xmlns:a16="http://schemas.microsoft.com/office/drawing/2014/main" id="{A3609345-7973-4E15-966C-B236D3BC5516}"/>
              </a:ext>
            </a:extLst>
          </p:cNvPr>
          <p:cNvPicPr>
            <a:picLocks noGrp="1" noChangeAspect="1"/>
          </p:cNvPicPr>
          <p:nvPr>
            <p:ph idx="1"/>
          </p:nvPr>
        </p:nvPicPr>
        <p:blipFill>
          <a:blip r:embed="rId2"/>
          <a:stretch>
            <a:fillRect/>
          </a:stretch>
        </p:blipFill>
        <p:spPr>
          <a:xfrm>
            <a:off x="5613195" y="1388535"/>
            <a:ext cx="5470525" cy="3673796"/>
          </a:xfrm>
        </p:spPr>
      </p:pic>
      <p:sp>
        <p:nvSpPr>
          <p:cNvPr id="4" name="Metin Yer Tutucusu 3">
            <a:extLst>
              <a:ext uri="{FF2B5EF4-FFF2-40B4-BE49-F238E27FC236}">
                <a16:creationId xmlns:a16="http://schemas.microsoft.com/office/drawing/2014/main" id="{64791A0A-DDFC-42E9-B029-683F7EB25F9E}"/>
              </a:ext>
            </a:extLst>
          </p:cNvPr>
          <p:cNvSpPr>
            <a:spLocks noGrp="1"/>
          </p:cNvSpPr>
          <p:nvPr>
            <p:ph type="body" sz="half" idx="2"/>
          </p:nvPr>
        </p:nvSpPr>
        <p:spPr/>
        <p:txBody>
          <a:bodyPr>
            <a:normAutofit fontScale="92500"/>
          </a:bodyPr>
          <a:lstStyle/>
          <a:p>
            <a:endParaRPr lang="tr-TR" sz="2000" dirty="0">
              <a:solidFill>
                <a:srgbClr val="222222"/>
              </a:solidFill>
              <a:latin typeface="Times New Roman" panose="02020603050405020304" pitchFamily="18" charset="0"/>
              <a:cs typeface="Times New Roman" panose="02020603050405020304" pitchFamily="18" charset="0"/>
            </a:endParaRPr>
          </a:p>
          <a:p>
            <a:pPr algn="l"/>
            <a:r>
              <a:rPr lang="tr-TR" sz="2400" dirty="0">
                <a:solidFill>
                  <a:srgbClr val="222222"/>
                </a:solidFill>
                <a:latin typeface="Times New Roman" panose="02020603050405020304" pitchFamily="18" charset="0"/>
                <a:cs typeface="Times New Roman" panose="02020603050405020304" pitchFamily="18" charset="0"/>
              </a:rPr>
              <a:t>B</a:t>
            </a:r>
            <a:r>
              <a:rPr lang="tr-TR" sz="2400" b="0" i="0" u="none" strike="noStrike" dirty="0">
                <a:solidFill>
                  <a:srgbClr val="222222"/>
                </a:solidFill>
                <a:effectLst/>
                <a:latin typeface="Times New Roman" panose="02020603050405020304" pitchFamily="18" charset="0"/>
                <a:cs typeface="Times New Roman" panose="02020603050405020304" pitchFamily="18" charset="0"/>
              </a:rPr>
              <a:t>ilimsel ve teknik bir buluşun ya da böyle bir buluşu uygulama alanında kullanma hakkının kime ait olduğunu gösteren resmi belge</a:t>
            </a:r>
            <a:r>
              <a:rPr lang="tr-TR" b="0" i="0" u="none" strike="noStrike" dirty="0">
                <a:solidFill>
                  <a:srgbClr val="222222"/>
                </a:solidFill>
                <a:effectLst/>
                <a:latin typeface="arial" panose="020B0604020202020204" pitchFamily="34" charset="0"/>
              </a:rPr>
              <a:t>.</a:t>
            </a:r>
            <a:endParaRPr lang="tr-TR" dirty="0"/>
          </a:p>
        </p:txBody>
      </p:sp>
    </p:spTree>
    <p:extLst>
      <p:ext uri="{BB962C8B-B14F-4D97-AF65-F5344CB8AC3E}">
        <p14:creationId xmlns:p14="http://schemas.microsoft.com/office/powerpoint/2010/main" val="20095798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05AA7A7-4C09-47BD-8BDF-F9871EED8F72}"/>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FAYDALI ÜRÜN</a:t>
            </a:r>
          </a:p>
        </p:txBody>
      </p:sp>
      <p:sp>
        <p:nvSpPr>
          <p:cNvPr id="3" name="İçerik Yer Tutucusu 2">
            <a:extLst>
              <a:ext uri="{FF2B5EF4-FFF2-40B4-BE49-F238E27FC236}">
                <a16:creationId xmlns:a16="http://schemas.microsoft.com/office/drawing/2014/main" id="{E38B3A70-731D-48E3-B71A-AD77915C1878}"/>
              </a:ext>
            </a:extLst>
          </p:cNvPr>
          <p:cNvSpPr>
            <a:spLocks noGrp="1"/>
          </p:cNvSpPr>
          <p:nvPr>
            <p:ph idx="1"/>
          </p:nvPr>
        </p:nvSpPr>
        <p:spPr/>
        <p:txBody>
          <a:bodyPr>
            <a:normAutofit/>
          </a:bodyPr>
          <a:lstStyle/>
          <a:p>
            <a:pPr algn="just"/>
            <a:endParaRPr lang="tr-TR" sz="1800" b="0" i="0" u="none" strike="noStrike" dirty="0">
              <a:solidFill>
                <a:srgbClr val="333333"/>
              </a:solidFill>
              <a:effectLst/>
              <a:latin typeface="Times New Roman" panose="02020603050405020304" pitchFamily="18" charset="0"/>
              <a:cs typeface="Times New Roman" panose="02020603050405020304" pitchFamily="18" charset="0"/>
            </a:endParaRPr>
          </a:p>
          <a:p>
            <a:pPr algn="just"/>
            <a:endParaRPr lang="tr-TR" sz="1800" dirty="0">
              <a:solidFill>
                <a:srgbClr val="333333"/>
              </a:solidFill>
              <a:latin typeface="Times New Roman" panose="02020603050405020304" pitchFamily="18" charset="0"/>
              <a:cs typeface="Times New Roman" panose="02020603050405020304" pitchFamily="18" charset="0"/>
            </a:endParaRPr>
          </a:p>
          <a:p>
            <a:pPr algn="just"/>
            <a:endParaRPr lang="tr-TR" sz="1800" b="0" i="0" u="none" strike="noStrike" dirty="0">
              <a:solidFill>
                <a:srgbClr val="333333"/>
              </a:solidFill>
              <a:effectLst/>
              <a:latin typeface="Times New Roman" panose="02020603050405020304" pitchFamily="18" charset="0"/>
              <a:cs typeface="Times New Roman" panose="02020603050405020304" pitchFamily="18" charset="0"/>
            </a:endParaRPr>
          </a:p>
          <a:p>
            <a:pPr algn="just"/>
            <a:endParaRPr lang="tr-TR" sz="1800" dirty="0">
              <a:solidFill>
                <a:srgbClr val="333333"/>
              </a:solidFill>
              <a:latin typeface="Times New Roman" panose="02020603050405020304" pitchFamily="18" charset="0"/>
              <a:cs typeface="Times New Roman" panose="02020603050405020304" pitchFamily="18" charset="0"/>
            </a:endParaRPr>
          </a:p>
          <a:p>
            <a:pPr algn="just"/>
            <a:endParaRPr lang="tr-TR" sz="1800" b="0" i="0" u="none" strike="noStrike" dirty="0">
              <a:solidFill>
                <a:srgbClr val="333333"/>
              </a:solidFill>
              <a:effectLst/>
              <a:latin typeface="Times New Roman" panose="02020603050405020304" pitchFamily="18" charset="0"/>
              <a:cs typeface="Times New Roman" panose="02020603050405020304" pitchFamily="18" charset="0"/>
            </a:endParaRPr>
          </a:p>
          <a:p>
            <a:pPr algn="just"/>
            <a:r>
              <a:rPr lang="tr-TR" sz="1800" b="0" i="0" u="none" strike="noStrike" dirty="0">
                <a:solidFill>
                  <a:srgbClr val="333333"/>
                </a:solidFill>
                <a:effectLst/>
                <a:latin typeface="Times New Roman" panose="02020603050405020304" pitchFamily="18" charset="0"/>
                <a:cs typeface="Times New Roman" panose="02020603050405020304" pitchFamily="18" charset="0"/>
              </a:rPr>
              <a:t>         Faydalı model belgesi verilmesi işlemleri, patent verilmesine oranla, hem zaman hem de masraf açısından daha elverişlidir. Faydalı model koruması elde etme işlemlerinin basit ve ucuz olmasının, özellikle küçük ve orta ölçekli sanayicilerimizin ve araştırma kuruluşlarımızın buluş yapmalarını ve bunları sanayiye uygulamalarını özendireceği düşünülmüştür.</a:t>
            </a:r>
          </a:p>
          <a:p>
            <a:pPr marL="0" indent="0" algn="just">
              <a:buNone/>
            </a:pPr>
            <a:endParaRPr lang="tr-TR" sz="1800"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id="{53720FA5-8891-481A-AB29-74CFEEDB3682}"/>
              </a:ext>
            </a:extLst>
          </p:cNvPr>
          <p:cNvSpPr>
            <a:spLocks noGrp="1"/>
          </p:cNvSpPr>
          <p:nvPr>
            <p:ph type="body" sz="half" idx="2"/>
          </p:nvPr>
        </p:nvSpPr>
        <p:spPr/>
        <p:txBody>
          <a:bodyPr>
            <a:normAutofit lnSpcReduction="10000"/>
          </a:bodyPr>
          <a:lstStyle/>
          <a:p>
            <a:pPr algn="l"/>
            <a:r>
              <a:rPr lang="tr-TR" sz="2400" b="0" i="0" u="none" strike="noStrike" dirty="0">
                <a:solidFill>
                  <a:srgbClr val="333333"/>
                </a:solidFill>
                <a:effectLst/>
                <a:latin typeface="Times New Roman" panose="02020603050405020304" pitchFamily="18" charset="0"/>
                <a:cs typeface="Times New Roman" panose="02020603050405020304" pitchFamily="18" charset="0"/>
              </a:rPr>
              <a:t>   Türkiye'de ve dünyada yeni olan ve sanayiye uygulanabilen buluşların sahiplerine belirli bir süre (10 yıl), bu buluş konusu ürünü üretme ve pazarlama hakkının tanınmasıdır.</a:t>
            </a:r>
            <a:endParaRPr lang="tr-TR" sz="2400" dirty="0">
              <a:latin typeface="Times New Roman" panose="02020603050405020304" pitchFamily="18" charset="0"/>
              <a:cs typeface="Times New Roman" panose="02020603050405020304" pitchFamily="18" charset="0"/>
            </a:endParaRPr>
          </a:p>
        </p:txBody>
      </p:sp>
      <p:pic>
        <p:nvPicPr>
          <p:cNvPr id="6" name="Resim 5">
            <a:extLst>
              <a:ext uri="{FF2B5EF4-FFF2-40B4-BE49-F238E27FC236}">
                <a16:creationId xmlns:a16="http://schemas.microsoft.com/office/drawing/2014/main" id="{26D24AFE-B55E-4919-889A-CD2B4EEE6765}"/>
              </a:ext>
            </a:extLst>
          </p:cNvPr>
          <p:cNvPicPr>
            <a:picLocks noChangeAspect="1"/>
          </p:cNvPicPr>
          <p:nvPr/>
        </p:nvPicPr>
        <p:blipFill>
          <a:blip r:embed="rId2"/>
          <a:stretch>
            <a:fillRect/>
          </a:stretch>
        </p:blipFill>
        <p:spPr>
          <a:xfrm>
            <a:off x="5605669" y="1640415"/>
            <a:ext cx="4876800" cy="1390650"/>
          </a:xfrm>
          <a:prstGeom prst="rect">
            <a:avLst/>
          </a:prstGeom>
        </p:spPr>
      </p:pic>
    </p:spTree>
    <p:extLst>
      <p:ext uri="{BB962C8B-B14F-4D97-AF65-F5344CB8AC3E}">
        <p14:creationId xmlns:p14="http://schemas.microsoft.com/office/powerpoint/2010/main" val="2180196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538539-0434-4FDB-ACEB-8B6369AA4EF8}"/>
              </a:ext>
            </a:extLst>
          </p:cNvPr>
          <p:cNvSpPr>
            <a:spLocks noGrp="1"/>
          </p:cNvSpPr>
          <p:nvPr>
            <p:ph type="title"/>
          </p:nvPr>
        </p:nvSpPr>
        <p:spPr/>
        <p:txBody>
          <a:bodyPr>
            <a:normAutofit/>
          </a:bodyPr>
          <a:lstStyle/>
          <a:p>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COĞRAFİ İŞARET</a:t>
            </a:r>
          </a:p>
        </p:txBody>
      </p:sp>
      <p:sp>
        <p:nvSpPr>
          <p:cNvPr id="4" name="Metin Yer Tutucusu 3">
            <a:extLst>
              <a:ext uri="{FF2B5EF4-FFF2-40B4-BE49-F238E27FC236}">
                <a16:creationId xmlns:a16="http://schemas.microsoft.com/office/drawing/2014/main" id="{88864040-36FD-4FD8-8C40-4F0555650F81}"/>
              </a:ext>
            </a:extLst>
          </p:cNvPr>
          <p:cNvSpPr>
            <a:spLocks noGrp="1"/>
          </p:cNvSpPr>
          <p:nvPr>
            <p:ph type="body" sz="half" idx="2"/>
          </p:nvPr>
        </p:nvSpPr>
        <p:spPr/>
        <p:txBody>
          <a:bodyPr>
            <a:normAutofit/>
          </a:bodyPr>
          <a:lstStyle/>
          <a:p>
            <a:pPr algn="l"/>
            <a:r>
              <a:rPr lang="tr-TR" sz="2400" dirty="0">
                <a:solidFill>
                  <a:srgbClr val="222222"/>
                </a:solidFill>
                <a:latin typeface="Times New Roman" panose="02020603050405020304" pitchFamily="18" charset="0"/>
                <a:cs typeface="Times New Roman" panose="02020603050405020304" pitchFamily="18" charset="0"/>
              </a:rPr>
              <a:t>     B</a:t>
            </a:r>
            <a:r>
              <a:rPr lang="tr-TR" sz="2400" b="0" i="0" u="none" strike="noStrike" dirty="0">
                <a:solidFill>
                  <a:srgbClr val="222222"/>
                </a:solidFill>
                <a:effectLst/>
                <a:latin typeface="Times New Roman" panose="02020603050405020304" pitchFamily="18" charset="0"/>
                <a:cs typeface="Times New Roman" panose="02020603050405020304" pitchFamily="18" charset="0"/>
              </a:rPr>
              <a:t>elirgin bir niteliği, ünü veya diğer özellikleri bakımından kökenin bulunduğu yöre, alan, bölge veya ülke ile özdeşleşmiş bir ürünü gösteren işarettir.</a:t>
            </a:r>
            <a:endParaRPr lang="tr-TR" sz="2400" dirty="0">
              <a:latin typeface="Times New Roman" panose="02020603050405020304" pitchFamily="18" charset="0"/>
              <a:cs typeface="Times New Roman" panose="02020603050405020304" pitchFamily="18" charset="0"/>
            </a:endParaRPr>
          </a:p>
        </p:txBody>
      </p:sp>
      <p:pic>
        <p:nvPicPr>
          <p:cNvPr id="11" name="İçerik Yer Tutucusu 10">
            <a:extLst>
              <a:ext uri="{FF2B5EF4-FFF2-40B4-BE49-F238E27FC236}">
                <a16:creationId xmlns:a16="http://schemas.microsoft.com/office/drawing/2014/main" id="{48ABFD96-C9F8-41EE-A063-F8C7D99F668D}"/>
              </a:ext>
            </a:extLst>
          </p:cNvPr>
          <p:cNvPicPr>
            <a:picLocks noGrp="1" noChangeAspect="1"/>
          </p:cNvPicPr>
          <p:nvPr>
            <p:ph idx="1"/>
          </p:nvPr>
        </p:nvPicPr>
        <p:blipFill>
          <a:blip r:embed="rId2"/>
          <a:stretch>
            <a:fillRect/>
          </a:stretch>
        </p:blipFill>
        <p:spPr>
          <a:xfrm>
            <a:off x="5715000" y="1609725"/>
            <a:ext cx="4876800" cy="3638550"/>
          </a:xfrm>
        </p:spPr>
      </p:pic>
    </p:spTree>
    <p:extLst>
      <p:ext uri="{BB962C8B-B14F-4D97-AF65-F5344CB8AC3E}">
        <p14:creationId xmlns:p14="http://schemas.microsoft.com/office/powerpoint/2010/main" val="135282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DFE850D0-B2E3-40DE-BEF4-4C630A4336EB}"/>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KALİTE, VERİMLİLİK VE MALİYET KAVRAMLARI</a:t>
            </a:r>
          </a:p>
        </p:txBody>
      </p:sp>
      <p:sp>
        <p:nvSpPr>
          <p:cNvPr id="5" name="İçerik Yer Tutucusu 4">
            <a:extLst>
              <a:ext uri="{FF2B5EF4-FFF2-40B4-BE49-F238E27FC236}">
                <a16:creationId xmlns:a16="http://schemas.microsoft.com/office/drawing/2014/main" id="{5B393092-369B-4B1B-B4AB-3625046CF86B}"/>
              </a:ext>
            </a:extLst>
          </p:cNvPr>
          <p:cNvSpPr>
            <a:spLocks noGrp="1"/>
          </p:cNvSpPr>
          <p:nvPr>
            <p:ph idx="1"/>
          </p:nvPr>
        </p:nvSpPr>
        <p:spPr/>
        <p:txBody>
          <a:bodyPr>
            <a:normAutofit lnSpcReduction="10000"/>
          </a:bodyPr>
          <a:lstStyle/>
          <a:p>
            <a:pPr marL="0" indent="0">
              <a:buNone/>
            </a:pPr>
            <a:r>
              <a:rPr lang="tr-TR" b="1" i="0" dirty="0">
                <a:solidFill>
                  <a:srgbClr val="444444"/>
                </a:solidFill>
                <a:effectLst/>
                <a:latin typeface="Times New Roman" panose="02020603050405020304" pitchFamily="18" charset="0"/>
                <a:cs typeface="Times New Roman" panose="02020603050405020304" pitchFamily="18" charset="0"/>
              </a:rPr>
              <a:t>Kalite nedir?</a:t>
            </a:r>
          </a:p>
          <a:p>
            <a:pPr marL="0" indent="0">
              <a:buNone/>
            </a:pPr>
            <a:r>
              <a:rPr lang="tr-TR" b="0" i="0" dirty="0">
                <a:solidFill>
                  <a:srgbClr val="666666"/>
                </a:solidFill>
                <a:effectLst/>
                <a:latin typeface="Times New Roman" panose="02020603050405020304" pitchFamily="18" charset="0"/>
                <a:cs typeface="Times New Roman" panose="02020603050405020304" pitchFamily="18" charset="0"/>
              </a:rPr>
              <a:t> Bir şeyin iyi ya da kötü olma özelliği, nitelik</a:t>
            </a:r>
            <a:r>
              <a:rPr lang="tr-TR" b="0" i="0" dirty="0">
                <a:solidFill>
                  <a:srgbClr val="666666"/>
                </a:solidFill>
                <a:effectLst/>
                <a:latin typeface="Arial" panose="020B0604020202020204" pitchFamily="34" charset="0"/>
              </a:rPr>
              <a:t>.</a:t>
            </a:r>
          </a:p>
          <a:p>
            <a:pPr marL="0" indent="0">
              <a:buNone/>
            </a:pPr>
            <a:r>
              <a:rPr lang="tr-TR" b="1" i="0" dirty="0">
                <a:solidFill>
                  <a:srgbClr val="666666"/>
                </a:solidFill>
                <a:effectLst/>
                <a:latin typeface="Times New Roman" panose="02020603050405020304" pitchFamily="18" charset="0"/>
                <a:cs typeface="Times New Roman" panose="02020603050405020304" pitchFamily="18" charset="0"/>
              </a:rPr>
              <a:t>Kalite </a:t>
            </a:r>
            <a:r>
              <a:rPr lang="tr-TR" b="1" dirty="0">
                <a:solidFill>
                  <a:srgbClr val="666666"/>
                </a:solidFill>
                <a:latin typeface="Times New Roman" panose="02020603050405020304" pitchFamily="18" charset="0"/>
                <a:cs typeface="Times New Roman" panose="02020603050405020304" pitchFamily="18" charset="0"/>
              </a:rPr>
              <a:t>U</a:t>
            </a:r>
            <a:r>
              <a:rPr lang="tr-TR" b="1" i="0" dirty="0">
                <a:solidFill>
                  <a:srgbClr val="666666"/>
                </a:solidFill>
                <a:effectLst/>
                <a:latin typeface="Times New Roman" panose="02020603050405020304" pitchFamily="18" charset="0"/>
                <a:cs typeface="Times New Roman" panose="02020603050405020304" pitchFamily="18" charset="0"/>
              </a:rPr>
              <a:t>nsurları</a:t>
            </a:r>
            <a:r>
              <a:rPr lang="tr-TR" b="0" i="0" dirty="0">
                <a:solidFill>
                  <a:srgbClr val="666666"/>
                </a:solidFill>
                <a:effectLst/>
                <a:latin typeface="Times New Roman" panose="02020603050405020304" pitchFamily="18" charset="0"/>
                <a:cs typeface="Times New Roman" panose="02020603050405020304" pitchFamily="18" charset="0"/>
              </a:rPr>
              <a:t>,</a:t>
            </a:r>
          </a:p>
          <a:p>
            <a:pPr marL="457200" indent="-457200">
              <a:buAutoNum type="arabicPeriod"/>
            </a:pPr>
            <a:r>
              <a:rPr lang="tr-TR" dirty="0">
                <a:solidFill>
                  <a:srgbClr val="666666"/>
                </a:solidFill>
                <a:latin typeface="Times New Roman" panose="02020603050405020304" pitchFamily="18" charset="0"/>
                <a:cs typeface="Times New Roman" panose="02020603050405020304" pitchFamily="18" charset="0"/>
              </a:rPr>
              <a:t>Belirlenen standarda uygunluk,</a:t>
            </a:r>
          </a:p>
          <a:p>
            <a:pPr marL="457200" indent="-457200">
              <a:buAutoNum type="arabicPeriod"/>
            </a:pPr>
            <a:r>
              <a:rPr lang="tr-TR" b="0" i="0" dirty="0">
                <a:solidFill>
                  <a:srgbClr val="666666"/>
                </a:solidFill>
                <a:effectLst/>
                <a:latin typeface="Times New Roman" panose="02020603050405020304" pitchFamily="18" charset="0"/>
                <a:cs typeface="Times New Roman" panose="02020603050405020304" pitchFamily="18" charset="0"/>
              </a:rPr>
              <a:t>Amaca uygunluk,</a:t>
            </a:r>
          </a:p>
          <a:p>
            <a:pPr marL="0" indent="0">
              <a:buNone/>
            </a:pPr>
            <a:r>
              <a:rPr lang="tr-TR" dirty="0">
                <a:solidFill>
                  <a:srgbClr val="666666"/>
                </a:solidFill>
                <a:latin typeface="Times New Roman" panose="02020603050405020304" pitchFamily="18" charset="0"/>
                <a:cs typeface="Times New Roman" panose="02020603050405020304" pitchFamily="18" charset="0"/>
              </a:rPr>
              <a:t>YANİ: üretilen bir mal yada hizmet yerli ve uluslararası belirlenen standartlar uygunsa ve tüketicinin ihtiyaçlarını giderici özellikte ise kaliteden bahsedebiliriz.</a:t>
            </a:r>
            <a:endParaRPr lang="tr-TR" b="0" i="0" dirty="0">
              <a:solidFill>
                <a:srgbClr val="666666"/>
              </a:solidFill>
              <a:effectLst/>
              <a:latin typeface="Times New Roman" panose="02020603050405020304" pitchFamily="18" charset="0"/>
              <a:cs typeface="Times New Roman" panose="02020603050405020304" pitchFamily="18" charset="0"/>
            </a:endParaRPr>
          </a:p>
          <a:p>
            <a:pPr marL="0" indent="0">
              <a:buNone/>
            </a:pPr>
            <a:endParaRPr lang="tr-TR" dirty="0"/>
          </a:p>
        </p:txBody>
      </p:sp>
      <p:sp>
        <p:nvSpPr>
          <p:cNvPr id="6" name="Metin Yer Tutucusu 5">
            <a:extLst>
              <a:ext uri="{FF2B5EF4-FFF2-40B4-BE49-F238E27FC236}">
                <a16:creationId xmlns:a16="http://schemas.microsoft.com/office/drawing/2014/main" id="{305DFC5E-FE5C-484F-B5A8-994708DCDB84}"/>
              </a:ext>
            </a:extLst>
          </p:cNvPr>
          <p:cNvSpPr>
            <a:spLocks noGrp="1"/>
          </p:cNvSpPr>
          <p:nvPr>
            <p:ph type="body" sz="half" idx="2"/>
          </p:nvPr>
        </p:nvSpPr>
        <p:spPr/>
        <p:txBody>
          <a:bodyPr>
            <a:normAutofit/>
          </a:bodyPr>
          <a:lstStyle/>
          <a:p>
            <a:endParaRPr lang="tr-TR" sz="2800" dirty="0">
              <a:latin typeface="Times New Roman" panose="02020603050405020304" pitchFamily="18" charset="0"/>
              <a:cs typeface="Times New Roman" panose="02020603050405020304" pitchFamily="18" charset="0"/>
            </a:endParaRPr>
          </a:p>
          <a:p>
            <a:endParaRPr lang="tr-TR" sz="2800" b="1" dirty="0">
              <a:latin typeface="Times New Roman" panose="02020603050405020304" pitchFamily="18" charset="0"/>
              <a:cs typeface="Times New Roman" panose="02020603050405020304" pitchFamily="18" charset="0"/>
            </a:endParaRPr>
          </a:p>
          <a:p>
            <a:r>
              <a:rPr lang="tr-TR" sz="2800" b="1" dirty="0">
                <a:latin typeface="Times New Roman" panose="02020603050405020304" pitchFamily="18" charset="0"/>
                <a:cs typeface="Times New Roman" panose="02020603050405020304" pitchFamily="18" charset="0"/>
              </a:rPr>
              <a:t>KALİTE</a:t>
            </a:r>
          </a:p>
        </p:txBody>
      </p:sp>
    </p:spTree>
    <p:extLst>
      <p:ext uri="{BB962C8B-B14F-4D97-AF65-F5344CB8AC3E}">
        <p14:creationId xmlns:p14="http://schemas.microsoft.com/office/powerpoint/2010/main" val="4082359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a:extLst>
              <a:ext uri="{FF2B5EF4-FFF2-40B4-BE49-F238E27FC236}">
                <a16:creationId xmlns:a16="http://schemas.microsoft.com/office/drawing/2014/main" id="{AEDA8952-31FC-4BED-BDA4-5417A38E66BB}"/>
              </a:ext>
            </a:extLst>
          </p:cNvPr>
          <p:cNvGraphicFramePr/>
          <p:nvPr/>
        </p:nvGraphicFramePr>
        <p:xfrm>
          <a:off x="1293811" y="1388534"/>
          <a:ext cx="3718455" cy="137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İçerik Yer Tutucusu 7">
            <a:extLst>
              <a:ext uri="{FF2B5EF4-FFF2-40B4-BE49-F238E27FC236}">
                <a16:creationId xmlns:a16="http://schemas.microsoft.com/office/drawing/2014/main" id="{83CF90AB-545A-42F7-8C9B-C303D4868365}"/>
              </a:ext>
            </a:extLst>
          </p:cNvPr>
          <p:cNvGraphicFramePr>
            <a:graphicFrameLocks noGrp="1"/>
          </p:cNvGraphicFramePr>
          <p:nvPr>
            <p:ph idx="1"/>
            <p:extLst>
              <p:ext uri="{D42A27DB-BD31-4B8C-83A1-F6EECF244321}">
                <p14:modId xmlns:p14="http://schemas.microsoft.com/office/powerpoint/2010/main" val="921997384"/>
              </p:ext>
            </p:extLst>
          </p:nvPr>
        </p:nvGraphicFramePr>
        <p:xfrm>
          <a:off x="5418668" y="982131"/>
          <a:ext cx="5469466" cy="48937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yagram 6">
            <a:extLst>
              <a:ext uri="{FF2B5EF4-FFF2-40B4-BE49-F238E27FC236}">
                <a16:creationId xmlns:a16="http://schemas.microsoft.com/office/drawing/2014/main" id="{6F704F52-A9BD-47DD-A2C5-ABFF04815898}"/>
              </a:ext>
            </a:extLst>
          </p:cNvPr>
          <p:cNvGraphicFramePr/>
          <p:nvPr>
            <p:extLst>
              <p:ext uri="{D42A27DB-BD31-4B8C-83A1-F6EECF244321}">
                <p14:modId xmlns:p14="http://schemas.microsoft.com/office/powerpoint/2010/main" val="2736814286"/>
              </p:ext>
            </p:extLst>
          </p:nvPr>
        </p:nvGraphicFramePr>
        <p:xfrm>
          <a:off x="1293811" y="3031065"/>
          <a:ext cx="3718455" cy="243840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675557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2E34FE-8033-4550-9562-572134F830CA}"/>
              </a:ext>
            </a:extLst>
          </p:cNvPr>
          <p:cNvSpPr>
            <a:spLocks noGrp="1"/>
          </p:cNvSpPr>
          <p:nvPr>
            <p:ph type="title"/>
          </p:nvPr>
        </p:nvSpPr>
        <p:spPr/>
        <p:txBody>
          <a:bodyPr/>
          <a:lstStyle/>
          <a:p>
            <a:r>
              <a:rPr lang="tr-TR" dirty="0"/>
              <a:t>ÖRNEK SORU</a:t>
            </a:r>
          </a:p>
        </p:txBody>
      </p:sp>
      <p:sp>
        <p:nvSpPr>
          <p:cNvPr id="3" name="İçerik Yer Tutucusu 2">
            <a:extLst>
              <a:ext uri="{FF2B5EF4-FFF2-40B4-BE49-F238E27FC236}">
                <a16:creationId xmlns:a16="http://schemas.microsoft.com/office/drawing/2014/main" id="{08F6E68A-4416-4E31-8F1D-07361755D064}"/>
              </a:ext>
            </a:extLst>
          </p:cNvPr>
          <p:cNvSpPr>
            <a:spLocks noGrp="1"/>
          </p:cNvSpPr>
          <p:nvPr>
            <p:ph idx="1"/>
          </p:nvPr>
        </p:nvSpPr>
        <p:spPr>
          <a:xfrm>
            <a:off x="6546574" y="982131"/>
            <a:ext cx="4341560" cy="4893735"/>
          </a:xfrm>
        </p:spPr>
        <p:txBody>
          <a:bodyPr/>
          <a:lstStyle/>
          <a:p>
            <a:pPr marL="0" indent="0" algn="just">
              <a:buNone/>
            </a:pPr>
            <a:r>
              <a:rPr lang="tr-TR" dirty="0"/>
              <a:t>A. Kalite,</a:t>
            </a:r>
          </a:p>
          <a:p>
            <a:pPr marL="0" indent="0" algn="just">
              <a:buNone/>
            </a:pPr>
            <a:r>
              <a:rPr lang="tr-TR" dirty="0"/>
              <a:t>B. Verimlilik,</a:t>
            </a:r>
          </a:p>
          <a:p>
            <a:pPr marL="0" indent="0" algn="just">
              <a:buNone/>
            </a:pPr>
            <a:r>
              <a:rPr lang="tr-TR" dirty="0"/>
              <a:t>C. Standart,</a:t>
            </a:r>
          </a:p>
          <a:p>
            <a:pPr marL="0" indent="0" algn="just">
              <a:buNone/>
            </a:pPr>
            <a:r>
              <a:rPr lang="tr-TR" dirty="0"/>
              <a:t>D. Üretim</a:t>
            </a:r>
          </a:p>
        </p:txBody>
      </p:sp>
      <p:sp>
        <p:nvSpPr>
          <p:cNvPr id="4" name="Metin Yer Tutucusu 3">
            <a:extLst>
              <a:ext uri="{FF2B5EF4-FFF2-40B4-BE49-F238E27FC236}">
                <a16:creationId xmlns:a16="http://schemas.microsoft.com/office/drawing/2014/main" id="{FC3A9946-F52C-4929-A077-62E56D168C4C}"/>
              </a:ext>
            </a:extLst>
          </p:cNvPr>
          <p:cNvSpPr>
            <a:spLocks noGrp="1"/>
          </p:cNvSpPr>
          <p:nvPr>
            <p:ph type="body" sz="half" idx="2"/>
          </p:nvPr>
        </p:nvSpPr>
        <p:spPr/>
        <p:txBody>
          <a:bodyPr/>
          <a:lstStyle/>
          <a:p>
            <a:r>
              <a:rPr lang="tr-TR" sz="2000" dirty="0">
                <a:latin typeface="Times New Roman" panose="02020603050405020304" pitchFamily="18" charset="0"/>
                <a:cs typeface="Times New Roman" panose="02020603050405020304" pitchFamily="18" charset="0"/>
              </a:rPr>
              <a:t>‘</a:t>
            </a:r>
            <a:r>
              <a:rPr lang="tr-TR" sz="2000" b="1" dirty="0">
                <a:latin typeface="Times New Roman" panose="02020603050405020304" pitchFamily="18" charset="0"/>
                <a:cs typeface="Times New Roman" panose="02020603050405020304" pitchFamily="18" charset="0"/>
              </a:rPr>
              <a:t>’Bir şeyin iyi yada kötü olarak tabir edilen özelliğine ………….denir.’’</a:t>
            </a:r>
          </a:p>
          <a:p>
            <a:r>
              <a:rPr lang="tr-TR" sz="2000" dirty="0">
                <a:latin typeface="Times New Roman" panose="02020603050405020304" pitchFamily="18" charset="0"/>
                <a:cs typeface="Times New Roman" panose="02020603050405020304" pitchFamily="18" charset="0"/>
              </a:rPr>
              <a:t>Yukarıdaki cümlede boş bırakılan yere aşağıdakilerden hangisi gelmelidir</a:t>
            </a:r>
            <a:r>
              <a:rPr lang="tr-TR" dirty="0"/>
              <a:t>?</a:t>
            </a:r>
          </a:p>
        </p:txBody>
      </p:sp>
    </p:spTree>
    <p:extLst>
      <p:ext uri="{BB962C8B-B14F-4D97-AF65-F5344CB8AC3E}">
        <p14:creationId xmlns:p14="http://schemas.microsoft.com/office/powerpoint/2010/main" val="3716259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AA64AF-4ABB-4741-9A64-99C459E2CDC1}"/>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KALİTE, VERİMLİLİK VE MALİYET KAVRAMLARI</a:t>
            </a:r>
            <a:endParaRPr lang="tr-TR" dirty="0"/>
          </a:p>
        </p:txBody>
      </p:sp>
      <p:sp>
        <p:nvSpPr>
          <p:cNvPr id="3" name="İçerik Yer Tutucusu 2">
            <a:extLst>
              <a:ext uri="{FF2B5EF4-FFF2-40B4-BE49-F238E27FC236}">
                <a16:creationId xmlns:a16="http://schemas.microsoft.com/office/drawing/2014/main" id="{98A09046-7D99-45EB-AC13-51C66A664062}"/>
              </a:ext>
            </a:extLst>
          </p:cNvPr>
          <p:cNvSpPr>
            <a:spLocks noGrp="1"/>
          </p:cNvSpPr>
          <p:nvPr>
            <p:ph idx="1"/>
          </p:nvPr>
        </p:nvSpPr>
        <p:spPr/>
        <p:txBody>
          <a:bodyPr/>
          <a:lstStyle/>
          <a:p>
            <a:pPr marL="0" indent="0">
              <a:buNone/>
            </a:pPr>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Verimlilik Nedir?</a:t>
            </a:r>
          </a:p>
          <a:p>
            <a:pPr marL="0" indent="0">
              <a:buNone/>
            </a:pPr>
            <a:r>
              <a:rPr lang="tr-TR" dirty="0">
                <a:solidFill>
                  <a:srgbClr val="666666"/>
                </a:solidFill>
                <a:latin typeface="Times New Roman" panose="02020603050405020304" pitchFamily="18" charset="0"/>
                <a:cs typeface="Times New Roman" panose="02020603050405020304" pitchFamily="18" charset="0"/>
              </a:rPr>
              <a:t>E</a:t>
            </a:r>
            <a:r>
              <a:rPr lang="tr-TR" b="0" i="0" dirty="0">
                <a:solidFill>
                  <a:srgbClr val="666666"/>
                </a:solidFill>
                <a:effectLst/>
                <a:latin typeface="Times New Roman" panose="02020603050405020304" pitchFamily="18" charset="0"/>
                <a:cs typeface="Times New Roman" panose="02020603050405020304" pitchFamily="18" charset="0"/>
              </a:rPr>
              <a:t>n az girdiyle en fazla çıktıyı elde etmektir.</a:t>
            </a:r>
          </a:p>
          <a:p>
            <a:pPr marL="0" indent="0">
              <a:buNone/>
            </a:pPr>
            <a:r>
              <a:rPr lang="tr-TR" b="1" dirty="0">
                <a:solidFill>
                  <a:srgbClr val="66666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Verimliliği Etkileyen Faktörler;</a:t>
            </a:r>
          </a:p>
          <a:p>
            <a:pPr marL="457200" indent="-457200">
              <a:buAutoNum type="arabicPeriod"/>
            </a:pPr>
            <a:r>
              <a:rPr lang="tr-TR" dirty="0">
                <a:solidFill>
                  <a:srgbClr val="666666"/>
                </a:solidFill>
                <a:latin typeface="Times New Roman" panose="02020603050405020304" pitchFamily="18" charset="0"/>
                <a:cs typeface="Times New Roman" panose="02020603050405020304" pitchFamily="18" charset="0"/>
              </a:rPr>
              <a:t>Ekonomik Faktörler,</a:t>
            </a:r>
          </a:p>
          <a:p>
            <a:pPr marL="457200" indent="-457200">
              <a:buAutoNum type="arabicPeriod"/>
            </a:pPr>
            <a:r>
              <a:rPr lang="tr-TR" dirty="0">
                <a:solidFill>
                  <a:srgbClr val="666666"/>
                </a:solidFill>
                <a:latin typeface="Times New Roman" panose="02020603050405020304" pitchFamily="18" charset="0"/>
                <a:cs typeface="Times New Roman" panose="02020603050405020304" pitchFamily="18" charset="0"/>
              </a:rPr>
              <a:t>Fiziki Faktörler,</a:t>
            </a:r>
          </a:p>
          <a:p>
            <a:pPr marL="457200" indent="-457200">
              <a:buAutoNum type="arabicPeriod"/>
            </a:pPr>
            <a:r>
              <a:rPr lang="tr-TR" dirty="0" err="1">
                <a:solidFill>
                  <a:srgbClr val="666666"/>
                </a:solidFill>
                <a:latin typeface="Times New Roman" panose="02020603050405020304" pitchFamily="18" charset="0"/>
                <a:cs typeface="Times New Roman" panose="02020603050405020304" pitchFamily="18" charset="0"/>
              </a:rPr>
              <a:t>Psiko</a:t>
            </a:r>
            <a:r>
              <a:rPr lang="tr-TR" dirty="0">
                <a:solidFill>
                  <a:srgbClr val="666666"/>
                </a:solidFill>
                <a:latin typeface="Times New Roman" panose="02020603050405020304" pitchFamily="18" charset="0"/>
                <a:cs typeface="Times New Roman" panose="02020603050405020304" pitchFamily="18" charset="0"/>
              </a:rPr>
              <a:t> - Sosyal Faktörler</a:t>
            </a:r>
            <a:endParaRPr lang="tr-TR"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id="{13372DAB-B5DC-42FC-9FEE-BC61BFE7D4D9}"/>
              </a:ext>
            </a:extLst>
          </p:cNvPr>
          <p:cNvSpPr>
            <a:spLocks noGrp="1"/>
          </p:cNvSpPr>
          <p:nvPr>
            <p:ph type="body" sz="half" idx="2"/>
          </p:nvPr>
        </p:nvSpPr>
        <p:spPr/>
        <p:txBody>
          <a:bodyPr>
            <a:normAutofit/>
          </a:bodyPr>
          <a:lstStyle/>
          <a:p>
            <a:endParaRPr lang="tr-TR" sz="2000" b="1" dirty="0">
              <a:latin typeface="Times New Roman" panose="02020603050405020304" pitchFamily="18" charset="0"/>
              <a:cs typeface="Times New Roman" panose="02020603050405020304" pitchFamily="18" charset="0"/>
            </a:endParaRPr>
          </a:p>
          <a:p>
            <a:endParaRPr lang="tr-TR" sz="2000" b="1" dirty="0">
              <a:latin typeface="Times New Roman" panose="02020603050405020304" pitchFamily="18" charset="0"/>
              <a:cs typeface="Times New Roman" panose="02020603050405020304" pitchFamily="18" charset="0"/>
            </a:endParaRPr>
          </a:p>
          <a:p>
            <a:r>
              <a:rPr lang="tr-TR" sz="2400" b="1" dirty="0">
                <a:latin typeface="Times New Roman" panose="02020603050405020304" pitchFamily="18" charset="0"/>
                <a:cs typeface="Times New Roman" panose="02020603050405020304" pitchFamily="18" charset="0"/>
              </a:rPr>
              <a:t>VERİMLİLİK</a:t>
            </a:r>
          </a:p>
        </p:txBody>
      </p:sp>
    </p:spTree>
    <p:extLst>
      <p:ext uri="{BB962C8B-B14F-4D97-AF65-F5344CB8AC3E}">
        <p14:creationId xmlns:p14="http://schemas.microsoft.com/office/powerpoint/2010/main" val="1312657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2AE76-0E4A-489B-9C22-E27A673C5959}"/>
              </a:ext>
            </a:extLst>
          </p:cNvPr>
          <p:cNvSpPr>
            <a:spLocks noGrp="1"/>
          </p:cNvSpPr>
          <p:nvPr>
            <p:ph type="title"/>
          </p:nvPr>
        </p:nvSpPr>
        <p:spPr/>
        <p:txBody>
          <a:bodyPr/>
          <a:lstStyle/>
          <a:p>
            <a:r>
              <a:rPr lang="tr-TR" dirty="0">
                <a:latin typeface="Times New Roman" panose="02020603050405020304" pitchFamily="18" charset="0"/>
                <a:cs typeface="Times New Roman" panose="02020603050405020304" pitchFamily="18" charset="0"/>
              </a:rPr>
              <a:t>ÖRNEK SORU</a:t>
            </a:r>
          </a:p>
        </p:txBody>
      </p:sp>
      <p:sp>
        <p:nvSpPr>
          <p:cNvPr id="3" name="İçerik Yer Tutucusu 2">
            <a:extLst>
              <a:ext uri="{FF2B5EF4-FFF2-40B4-BE49-F238E27FC236}">
                <a16:creationId xmlns:a16="http://schemas.microsoft.com/office/drawing/2014/main" id="{1DAF58AF-0A6E-4003-A4BA-B65324C3CDE0}"/>
              </a:ext>
            </a:extLst>
          </p:cNvPr>
          <p:cNvSpPr>
            <a:spLocks noGrp="1"/>
          </p:cNvSpPr>
          <p:nvPr>
            <p:ph idx="1"/>
          </p:nvPr>
        </p:nvSpPr>
        <p:spPr/>
        <p:txBody>
          <a:bodyPr/>
          <a:lstStyle/>
          <a:p>
            <a:pPr marL="0" indent="0">
              <a:buNone/>
            </a:pPr>
            <a:r>
              <a:rPr lang="tr-TR" dirty="0"/>
              <a:t>       A. Ekonomik Faktörler,</a:t>
            </a:r>
          </a:p>
          <a:p>
            <a:pPr marL="0" indent="0">
              <a:buNone/>
            </a:pPr>
            <a:r>
              <a:rPr lang="tr-TR" dirty="0"/>
              <a:t>       B. Çalışanın Medeni durumu,</a:t>
            </a:r>
          </a:p>
          <a:p>
            <a:pPr marL="0" indent="0">
              <a:buNone/>
            </a:pPr>
            <a:r>
              <a:rPr lang="tr-TR" dirty="0"/>
              <a:t>       C. Fiziksel Faktörler,</a:t>
            </a:r>
          </a:p>
          <a:p>
            <a:pPr marL="0" indent="0">
              <a:buNone/>
            </a:pPr>
            <a:r>
              <a:rPr lang="tr-TR" dirty="0"/>
              <a:t>        D. </a:t>
            </a:r>
            <a:r>
              <a:rPr lang="tr-TR" dirty="0" err="1"/>
              <a:t>Psiko</a:t>
            </a:r>
            <a:r>
              <a:rPr lang="tr-TR" dirty="0"/>
              <a:t> – Sosyal Faktörler</a:t>
            </a:r>
          </a:p>
          <a:p>
            <a:endParaRPr lang="tr-TR" dirty="0"/>
          </a:p>
        </p:txBody>
      </p:sp>
      <p:sp>
        <p:nvSpPr>
          <p:cNvPr id="4" name="Metin Yer Tutucusu 3">
            <a:extLst>
              <a:ext uri="{FF2B5EF4-FFF2-40B4-BE49-F238E27FC236}">
                <a16:creationId xmlns:a16="http://schemas.microsoft.com/office/drawing/2014/main" id="{2B9AE9F5-E8D0-43DA-9851-70FCEA4E3C1D}"/>
              </a:ext>
            </a:extLst>
          </p:cNvPr>
          <p:cNvSpPr>
            <a:spLocks noGrp="1"/>
          </p:cNvSpPr>
          <p:nvPr>
            <p:ph type="body" sz="half" idx="2"/>
          </p:nvPr>
        </p:nvSpPr>
        <p:spPr/>
        <p:txBody>
          <a:bodyPr>
            <a:normAutofit/>
          </a:bodyPr>
          <a:lstStyle/>
          <a:p>
            <a:endParaRPr lang="tr-TR" sz="2000" dirty="0">
              <a:latin typeface="Times New Roman" panose="02020603050405020304" pitchFamily="18" charset="0"/>
              <a:cs typeface="Times New Roman" panose="02020603050405020304" pitchFamily="18" charset="0"/>
            </a:endParaRPr>
          </a:p>
          <a:p>
            <a:r>
              <a:rPr lang="tr-TR" sz="2000" dirty="0">
                <a:latin typeface="Times New Roman" panose="02020603050405020304" pitchFamily="18" charset="0"/>
                <a:cs typeface="Times New Roman" panose="02020603050405020304" pitchFamily="18" charset="0"/>
              </a:rPr>
              <a:t>Aşağıdakilerden hangisi verimliliği etkileyen faktörlerden değildir?</a:t>
            </a:r>
          </a:p>
        </p:txBody>
      </p:sp>
    </p:spTree>
    <p:extLst>
      <p:ext uri="{BB962C8B-B14F-4D97-AF65-F5344CB8AC3E}">
        <p14:creationId xmlns:p14="http://schemas.microsoft.com/office/powerpoint/2010/main" val="1451476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F7C5C2-64D8-4D87-95EB-6C3BB9C90735}"/>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KALİTE, VERİMLİLİK VE MALİYET KAVRAMLARI</a:t>
            </a:r>
            <a:endParaRPr lang="tr-TR" dirty="0"/>
          </a:p>
        </p:txBody>
      </p:sp>
      <p:sp>
        <p:nvSpPr>
          <p:cNvPr id="3" name="İçerik Yer Tutucusu 2">
            <a:extLst>
              <a:ext uri="{FF2B5EF4-FFF2-40B4-BE49-F238E27FC236}">
                <a16:creationId xmlns:a16="http://schemas.microsoft.com/office/drawing/2014/main" id="{E7885D18-53C5-4417-A64D-1988DEE422DD}"/>
              </a:ext>
            </a:extLst>
          </p:cNvPr>
          <p:cNvSpPr>
            <a:spLocks noGrp="1"/>
          </p:cNvSpPr>
          <p:nvPr>
            <p:ph idx="1"/>
          </p:nvPr>
        </p:nvSpPr>
        <p:spPr/>
        <p:txBody>
          <a:bodyPr/>
          <a:lstStyle/>
          <a:p>
            <a:pPr marL="0" indent="0">
              <a:buNone/>
            </a:pPr>
            <a:r>
              <a:rPr lang="tr-TR" sz="2800" b="1" dirty="0"/>
              <a:t>Maliyet Nedir?</a:t>
            </a:r>
          </a:p>
          <a:p>
            <a:pPr marL="0" indent="0">
              <a:buNone/>
            </a:pPr>
            <a:r>
              <a:rPr lang="tr-TR" sz="2800" b="0" i="0" dirty="0">
                <a:solidFill>
                  <a:srgbClr val="333333"/>
                </a:solidFill>
                <a:effectLst/>
                <a:latin typeface="Times New Roman" panose="02020603050405020304" pitchFamily="18" charset="0"/>
                <a:cs typeface="Times New Roman" panose="02020603050405020304" pitchFamily="18" charset="0"/>
              </a:rPr>
              <a:t>Bir mal yada hizmet elde edilinceye satışa hazır hale gelinceye kadar harcanan değerlerin toplamına maliyet denir.</a:t>
            </a:r>
          </a:p>
          <a:p>
            <a:pPr marL="0" indent="0">
              <a:buNone/>
            </a:pPr>
            <a:endParaRPr lang="tr-TR" sz="2800" dirty="0">
              <a:latin typeface="Times New Roman" panose="02020603050405020304" pitchFamily="18" charset="0"/>
              <a:cs typeface="Times New Roman" panose="02020603050405020304" pitchFamily="18" charset="0"/>
            </a:endParaRPr>
          </a:p>
        </p:txBody>
      </p:sp>
      <p:sp>
        <p:nvSpPr>
          <p:cNvPr id="4" name="Metin Yer Tutucusu 3">
            <a:extLst>
              <a:ext uri="{FF2B5EF4-FFF2-40B4-BE49-F238E27FC236}">
                <a16:creationId xmlns:a16="http://schemas.microsoft.com/office/drawing/2014/main" id="{6F9AFB11-189B-452D-A50B-8C966C0C1285}"/>
              </a:ext>
            </a:extLst>
          </p:cNvPr>
          <p:cNvSpPr>
            <a:spLocks noGrp="1"/>
          </p:cNvSpPr>
          <p:nvPr>
            <p:ph type="body" sz="half" idx="2"/>
          </p:nvPr>
        </p:nvSpPr>
        <p:spPr/>
        <p:txBody>
          <a:bodyPr>
            <a:normAutofit/>
          </a:bodyPr>
          <a:lstStyle/>
          <a:p>
            <a:endParaRPr lang="tr-T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tr-T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Maliyet</a:t>
            </a:r>
          </a:p>
        </p:txBody>
      </p:sp>
    </p:spTree>
    <p:extLst>
      <p:ext uri="{BB962C8B-B14F-4D97-AF65-F5344CB8AC3E}">
        <p14:creationId xmlns:p14="http://schemas.microsoft.com/office/powerpoint/2010/main" val="1416006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A37AE5-BEDD-4BD2-8438-AF0D6781CC86}"/>
              </a:ext>
            </a:extLst>
          </p:cNvPr>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KALİTE, VERİMLİLİK VE MALİYET KAVRAMLARI</a:t>
            </a:r>
            <a:endParaRPr lang="tr-TR" dirty="0"/>
          </a:p>
        </p:txBody>
      </p:sp>
      <p:sp>
        <p:nvSpPr>
          <p:cNvPr id="3" name="İçerik Yer Tutucusu 2">
            <a:extLst>
              <a:ext uri="{FF2B5EF4-FFF2-40B4-BE49-F238E27FC236}">
                <a16:creationId xmlns:a16="http://schemas.microsoft.com/office/drawing/2014/main" id="{044293B6-8E70-4EDA-B39C-B3C61D702046}"/>
              </a:ext>
            </a:extLst>
          </p:cNvPr>
          <p:cNvSpPr>
            <a:spLocks noGrp="1"/>
          </p:cNvSpPr>
          <p:nvPr>
            <p:ph idx="1"/>
          </p:nvPr>
        </p:nvSpPr>
        <p:spPr/>
        <p:txBody>
          <a:bodyPr>
            <a:normAutofit fontScale="85000" lnSpcReduction="20000"/>
          </a:bodyPr>
          <a:lstStyle/>
          <a:p>
            <a:pPr marL="0" indent="0">
              <a:buNone/>
            </a:pPr>
            <a:endParaRPr lang="tr-TR" dirty="0"/>
          </a:p>
          <a:p>
            <a:pPr marL="0" indent="0" algn="just">
              <a:buNone/>
            </a:pPr>
            <a:r>
              <a:rPr lang="tr-TR" dirty="0">
                <a:latin typeface="Times New Roman" panose="02020603050405020304" pitchFamily="18" charset="0"/>
                <a:cs typeface="Times New Roman" panose="02020603050405020304" pitchFamily="18" charset="0"/>
              </a:rPr>
              <a:t>        Her bir ürün yada hizmetin maliyetini etkileyen özel giderler olmakla beraber genel olarak aşağıdaki harcamalar maliyete olumlu yada olumsuz etki yapar diyebiliriz.</a:t>
            </a:r>
          </a:p>
          <a:p>
            <a:pPr marL="0" indent="0" algn="just">
              <a:buNone/>
            </a:pPr>
            <a:endParaRPr lang="tr-TR" dirty="0">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1. Ham madde giderleri,</a:t>
            </a:r>
          </a:p>
          <a:p>
            <a:pPr marL="0" indent="0">
              <a:buNone/>
            </a:pPr>
            <a:r>
              <a:rPr lang="tr-TR" dirty="0">
                <a:latin typeface="Times New Roman" panose="02020603050405020304" pitchFamily="18" charset="0"/>
                <a:cs typeface="Times New Roman" panose="02020603050405020304" pitchFamily="18" charset="0"/>
              </a:rPr>
              <a:t>2. Kira Giderleri,</a:t>
            </a:r>
          </a:p>
          <a:p>
            <a:pPr marL="0" indent="0">
              <a:buNone/>
            </a:pPr>
            <a:r>
              <a:rPr lang="tr-TR" dirty="0">
                <a:latin typeface="Times New Roman" panose="02020603050405020304" pitchFamily="18" charset="0"/>
                <a:cs typeface="Times New Roman" panose="02020603050405020304" pitchFamily="18" charset="0"/>
              </a:rPr>
              <a:t>3. Ulaşım Giderleri,</a:t>
            </a:r>
          </a:p>
          <a:p>
            <a:pPr marL="0" indent="0">
              <a:buNone/>
            </a:pPr>
            <a:r>
              <a:rPr lang="tr-TR" dirty="0">
                <a:latin typeface="Times New Roman" panose="02020603050405020304" pitchFamily="18" charset="0"/>
                <a:cs typeface="Times New Roman" panose="02020603050405020304" pitchFamily="18" charset="0"/>
              </a:rPr>
              <a:t>4. Sigorta Giderleri,</a:t>
            </a:r>
          </a:p>
          <a:p>
            <a:pPr marL="0" indent="0">
              <a:buNone/>
            </a:pPr>
            <a:r>
              <a:rPr lang="tr-TR" dirty="0">
                <a:latin typeface="Times New Roman" panose="02020603050405020304" pitchFamily="18" charset="0"/>
                <a:cs typeface="Times New Roman" panose="02020603050405020304" pitchFamily="18" charset="0"/>
              </a:rPr>
              <a:t>5. Vergiler,</a:t>
            </a:r>
          </a:p>
          <a:p>
            <a:pPr marL="0" indent="0">
              <a:buNone/>
            </a:pPr>
            <a:r>
              <a:rPr lang="tr-TR" dirty="0">
                <a:latin typeface="Times New Roman" panose="02020603050405020304" pitchFamily="18" charset="0"/>
                <a:cs typeface="Times New Roman" panose="02020603050405020304" pitchFamily="18" charset="0"/>
              </a:rPr>
              <a:t>6. Çalışanların sayısı ve ücretleri,</a:t>
            </a:r>
          </a:p>
          <a:p>
            <a:pPr marL="0" indent="0">
              <a:buNone/>
            </a:pPr>
            <a:r>
              <a:rPr lang="tr-TR" dirty="0">
                <a:latin typeface="Times New Roman" panose="02020603050405020304" pitchFamily="18" charset="0"/>
                <a:cs typeface="Times New Roman" panose="02020603050405020304" pitchFamily="18" charset="0"/>
              </a:rPr>
              <a:t>7. ARGE giderleri,</a:t>
            </a:r>
          </a:p>
          <a:p>
            <a:endParaRPr lang="tr-TR" dirty="0"/>
          </a:p>
          <a:p>
            <a:endParaRPr lang="tr-TR" dirty="0"/>
          </a:p>
          <a:p>
            <a:endParaRPr lang="tr-TR" dirty="0"/>
          </a:p>
        </p:txBody>
      </p:sp>
      <p:sp>
        <p:nvSpPr>
          <p:cNvPr id="4" name="Metin Yer Tutucusu 3">
            <a:extLst>
              <a:ext uri="{FF2B5EF4-FFF2-40B4-BE49-F238E27FC236}">
                <a16:creationId xmlns:a16="http://schemas.microsoft.com/office/drawing/2014/main" id="{75E81F8E-F841-49D0-A1A5-4489E9EE3D05}"/>
              </a:ext>
            </a:extLst>
          </p:cNvPr>
          <p:cNvSpPr>
            <a:spLocks noGrp="1"/>
          </p:cNvSpPr>
          <p:nvPr>
            <p:ph type="body" sz="half" idx="2"/>
          </p:nvPr>
        </p:nvSpPr>
        <p:spPr/>
        <p:txBody>
          <a:bodyPr>
            <a:normAutofit/>
          </a:bodyPr>
          <a:lstStyle/>
          <a:p>
            <a:endParaRPr lang="tr-TR" sz="2000" b="1" dirty="0">
              <a:latin typeface="Times New Roman" panose="02020603050405020304" pitchFamily="18" charset="0"/>
              <a:cs typeface="Times New Roman" panose="02020603050405020304" pitchFamily="18" charset="0"/>
            </a:endParaRPr>
          </a:p>
          <a:p>
            <a:endParaRPr lang="tr-TR" sz="2000" b="1" dirty="0">
              <a:latin typeface="Times New Roman" panose="02020603050405020304" pitchFamily="18" charset="0"/>
              <a:cs typeface="Times New Roman" panose="02020603050405020304" pitchFamily="18" charset="0"/>
            </a:endParaRPr>
          </a:p>
          <a:p>
            <a:r>
              <a:rPr lang="tr-TR" sz="2800" b="1" dirty="0">
                <a:latin typeface="Times New Roman" panose="02020603050405020304" pitchFamily="18" charset="0"/>
                <a:cs typeface="Times New Roman" panose="02020603050405020304" pitchFamily="18" charset="0"/>
              </a:rPr>
              <a:t>Maliyete Etki Eden Giderler</a:t>
            </a:r>
          </a:p>
        </p:txBody>
      </p:sp>
    </p:spTree>
    <p:extLst>
      <p:ext uri="{BB962C8B-B14F-4D97-AF65-F5344CB8AC3E}">
        <p14:creationId xmlns:p14="http://schemas.microsoft.com/office/powerpoint/2010/main" val="653987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61195D-A082-45BB-9CDA-8301F8500888}"/>
              </a:ext>
            </a:extLst>
          </p:cNvPr>
          <p:cNvSpPr>
            <a:spLocks noGrp="1"/>
          </p:cNvSpPr>
          <p:nvPr>
            <p:ph type="title"/>
          </p:nvPr>
        </p:nvSpPr>
        <p:spPr/>
        <p:txBody>
          <a:bodyPr/>
          <a:lstStyle/>
          <a:p>
            <a:r>
              <a:rPr lang="tr-TR" dirty="0"/>
              <a:t>ÖRNEK SORU</a:t>
            </a:r>
          </a:p>
        </p:txBody>
      </p:sp>
      <p:sp>
        <p:nvSpPr>
          <p:cNvPr id="3" name="İçerik Yer Tutucusu 2">
            <a:extLst>
              <a:ext uri="{FF2B5EF4-FFF2-40B4-BE49-F238E27FC236}">
                <a16:creationId xmlns:a16="http://schemas.microsoft.com/office/drawing/2014/main" id="{86E2841E-79EA-4C7E-B0A2-9099870E1A9E}"/>
              </a:ext>
            </a:extLst>
          </p:cNvPr>
          <p:cNvSpPr>
            <a:spLocks noGrp="1"/>
          </p:cNvSpPr>
          <p:nvPr>
            <p:ph idx="1"/>
          </p:nvPr>
        </p:nvSpPr>
        <p:spPr/>
        <p:txBody>
          <a:bodyPr/>
          <a:lstStyle/>
          <a:p>
            <a:r>
              <a:rPr lang="tr-TR" dirty="0"/>
              <a:t>A. Çalışanların Ücretleri,</a:t>
            </a:r>
          </a:p>
          <a:p>
            <a:r>
              <a:rPr lang="tr-TR" dirty="0"/>
              <a:t>B. Vergiler,</a:t>
            </a:r>
          </a:p>
          <a:p>
            <a:r>
              <a:rPr lang="tr-TR" dirty="0"/>
              <a:t>C. Ham madde giderleri,</a:t>
            </a:r>
          </a:p>
          <a:p>
            <a:r>
              <a:rPr lang="tr-TR" dirty="0"/>
              <a:t>D. Çalışanın özel arabası </a:t>
            </a:r>
          </a:p>
        </p:txBody>
      </p:sp>
      <p:sp>
        <p:nvSpPr>
          <p:cNvPr id="4" name="Metin Yer Tutucusu 3">
            <a:extLst>
              <a:ext uri="{FF2B5EF4-FFF2-40B4-BE49-F238E27FC236}">
                <a16:creationId xmlns:a16="http://schemas.microsoft.com/office/drawing/2014/main" id="{E7E4033F-8E76-4E67-B85C-B20655110D97}"/>
              </a:ext>
            </a:extLst>
          </p:cNvPr>
          <p:cNvSpPr>
            <a:spLocks noGrp="1"/>
          </p:cNvSpPr>
          <p:nvPr>
            <p:ph type="body" sz="half" idx="2"/>
          </p:nvPr>
        </p:nvSpPr>
        <p:spPr/>
        <p:txBody>
          <a:bodyPr>
            <a:normAutofit/>
          </a:bodyPr>
          <a:lstStyle/>
          <a:p>
            <a:endParaRPr lang="tr-TR" sz="28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Aşağıdakilerden hangisi bir mal yada hizmetin maliyetine etki etmez?</a:t>
            </a:r>
          </a:p>
        </p:txBody>
      </p:sp>
    </p:spTree>
    <p:extLst>
      <p:ext uri="{BB962C8B-B14F-4D97-AF65-F5344CB8AC3E}">
        <p14:creationId xmlns:p14="http://schemas.microsoft.com/office/powerpoint/2010/main" val="3628235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46E14A-6CAC-42AF-9E20-429189258496}"/>
              </a:ext>
            </a:extLst>
          </p:cNvPr>
          <p:cNvSpPr>
            <a:spLocks noGrp="1"/>
          </p:cNvSpPr>
          <p:nvPr>
            <p:ph type="title"/>
          </p:nvPr>
        </p:nvSpPr>
        <p:spPr/>
        <p:txBody>
          <a:bodyPr>
            <a:normAutofit fontScale="90000"/>
          </a:bodyPr>
          <a:lstStyle/>
          <a:p>
            <a:r>
              <a:rPr lang="tr-T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KALİTE VE VERİMLİLİĞİN ÜLKE EKONOMİSİNE KATKISI</a:t>
            </a:r>
          </a:p>
        </p:txBody>
      </p:sp>
      <p:sp>
        <p:nvSpPr>
          <p:cNvPr id="3" name="İçerik Yer Tutucusu 2">
            <a:extLst>
              <a:ext uri="{FF2B5EF4-FFF2-40B4-BE49-F238E27FC236}">
                <a16:creationId xmlns:a16="http://schemas.microsoft.com/office/drawing/2014/main" id="{C3B302C0-5C97-4264-BEA3-2720D0FFCDD4}"/>
              </a:ext>
            </a:extLst>
          </p:cNvPr>
          <p:cNvSpPr>
            <a:spLocks noGrp="1"/>
          </p:cNvSpPr>
          <p:nvPr>
            <p:ph idx="1"/>
          </p:nvPr>
        </p:nvSpPr>
        <p:spPr/>
        <p:txBody>
          <a:bodyPr/>
          <a:lstStyle/>
          <a:p>
            <a:pPr marL="0" indent="0">
              <a:buNone/>
            </a:pPr>
            <a:r>
              <a:rPr lang="tr-TR" dirty="0">
                <a:latin typeface="Times New Roman" panose="02020603050405020304" pitchFamily="18" charset="0"/>
                <a:cs typeface="Times New Roman" panose="02020603050405020304" pitchFamily="18" charset="0"/>
              </a:rPr>
              <a:t>1. Daha az gider ile daha çok üretim,</a:t>
            </a:r>
          </a:p>
          <a:p>
            <a:pPr marL="0" indent="0">
              <a:buNone/>
            </a:pPr>
            <a:r>
              <a:rPr lang="tr-TR" dirty="0">
                <a:latin typeface="Times New Roman" panose="02020603050405020304" pitchFamily="18" charset="0"/>
                <a:cs typeface="Times New Roman" panose="02020603050405020304" pitchFamily="18" charset="0"/>
              </a:rPr>
              <a:t>2. Daha çok tanınmışlık, daha çok Pazar,</a:t>
            </a:r>
          </a:p>
          <a:p>
            <a:pPr marL="0" indent="0">
              <a:buNone/>
            </a:pPr>
            <a:r>
              <a:rPr lang="tr-TR" dirty="0">
                <a:latin typeface="Times New Roman" panose="02020603050405020304" pitchFamily="18" charset="0"/>
                <a:cs typeface="Times New Roman" panose="02020603050405020304" pitchFamily="18" charset="0"/>
              </a:rPr>
              <a:t>3. Daha çok İhracat, daha çok döviz,</a:t>
            </a:r>
          </a:p>
          <a:p>
            <a:pPr marL="0" indent="0">
              <a:buNone/>
            </a:pPr>
            <a:r>
              <a:rPr lang="tr-TR" dirty="0">
                <a:latin typeface="Times New Roman" panose="02020603050405020304" pitchFamily="18" charset="0"/>
                <a:cs typeface="Times New Roman" panose="02020603050405020304" pitchFamily="18" charset="0"/>
              </a:rPr>
              <a:t>4. Daha çok büyüme ve daha çok  istihdam,</a:t>
            </a:r>
          </a:p>
          <a:p>
            <a:pPr marL="0" indent="0">
              <a:buNone/>
            </a:pPr>
            <a:r>
              <a:rPr lang="tr-TR" dirty="0">
                <a:latin typeface="Times New Roman" panose="02020603050405020304" pitchFamily="18" charset="0"/>
                <a:cs typeface="Times New Roman" panose="02020603050405020304" pitchFamily="18" charset="0"/>
              </a:rPr>
              <a:t>5. Markalaşma ve kalıcılık,</a:t>
            </a:r>
          </a:p>
          <a:p>
            <a:pPr marL="0" indent="0">
              <a:buNone/>
            </a:pPr>
            <a:r>
              <a:rPr lang="tr-TR" dirty="0">
                <a:latin typeface="Times New Roman" panose="02020603050405020304" pitchFamily="18" charset="0"/>
                <a:cs typeface="Times New Roman" panose="02020603050405020304" pitchFamily="18" charset="0"/>
              </a:rPr>
              <a:t>6. Piyasayı belirleme ve daha çok söz sahibi olma,</a:t>
            </a:r>
          </a:p>
          <a:p>
            <a:pPr marL="0" indent="0">
              <a:buNone/>
            </a:pPr>
            <a:r>
              <a:rPr lang="tr-TR" dirty="0">
                <a:latin typeface="Times New Roman" panose="02020603050405020304" pitchFamily="18" charset="0"/>
                <a:cs typeface="Times New Roman" panose="02020603050405020304" pitchFamily="18" charset="0"/>
              </a:rPr>
              <a:t>7. vb.</a:t>
            </a:r>
          </a:p>
          <a:p>
            <a:endParaRPr lang="tr-TR" dirty="0"/>
          </a:p>
        </p:txBody>
      </p:sp>
      <p:sp>
        <p:nvSpPr>
          <p:cNvPr id="4" name="Metin Yer Tutucusu 3">
            <a:extLst>
              <a:ext uri="{FF2B5EF4-FFF2-40B4-BE49-F238E27FC236}">
                <a16:creationId xmlns:a16="http://schemas.microsoft.com/office/drawing/2014/main" id="{43BF2943-A3C7-4388-87AF-D76AA611A7C8}"/>
              </a:ext>
            </a:extLst>
          </p:cNvPr>
          <p:cNvSpPr>
            <a:spLocks noGrp="1"/>
          </p:cNvSpPr>
          <p:nvPr>
            <p:ph type="body" sz="half" idx="2"/>
          </p:nvPr>
        </p:nvSpPr>
        <p:spPr/>
        <p:txBody>
          <a:bodyPr>
            <a:normAutofit/>
          </a:bodyPr>
          <a:lstStyle/>
          <a:p>
            <a:endParaRPr lang="tr-TR" dirty="0"/>
          </a:p>
          <a:p>
            <a:pPr marL="342900" indent="-342900" algn="l">
              <a:buFont typeface="Wingdings" panose="05000000000000000000" pitchFamily="2" charset="2"/>
              <a:buChar char="ü"/>
            </a:pPr>
            <a:r>
              <a:rPr lang="tr-TR" sz="2000" b="0" i="0" u="none" strike="noStrike" dirty="0">
                <a:solidFill>
                  <a:srgbClr val="6B6B6B"/>
                </a:solidFill>
                <a:effectLst/>
                <a:latin typeface="Times New Roman" panose="02020603050405020304" pitchFamily="18" charset="0"/>
                <a:cs typeface="Times New Roman" panose="02020603050405020304" pitchFamily="18" charset="0"/>
              </a:rPr>
              <a:t>Çanakta balın olsun, arı Bağdat’tan gelir.</a:t>
            </a:r>
          </a:p>
          <a:p>
            <a:pPr marL="342900" indent="-342900" algn="l">
              <a:buFont typeface="Wingdings" panose="05000000000000000000" pitchFamily="2" charset="2"/>
              <a:buChar char="ü"/>
            </a:pPr>
            <a:r>
              <a:rPr lang="tr-TR" sz="2000" b="0" i="0" u="none" strike="noStrike" dirty="0">
                <a:solidFill>
                  <a:srgbClr val="6B6B6B"/>
                </a:solidFill>
                <a:effectLst/>
                <a:latin typeface="Times New Roman" panose="02020603050405020304" pitchFamily="18" charset="0"/>
                <a:cs typeface="Times New Roman" panose="02020603050405020304" pitchFamily="18" charset="0"/>
              </a:rPr>
              <a:t>Bir koyundan iki post çıkmaz.</a:t>
            </a:r>
            <a:endParaRPr lang="tr-TR" sz="2000" dirty="0">
              <a:solidFill>
                <a:srgbClr val="6B6B6B"/>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ü"/>
            </a:pPr>
            <a:r>
              <a:rPr lang="tr-TR" sz="2000" b="0" i="0" u="none" strike="noStrike" dirty="0">
                <a:solidFill>
                  <a:srgbClr val="6B6B6B"/>
                </a:solidFill>
                <a:effectLst/>
                <a:latin typeface="Times New Roman" panose="02020603050405020304" pitchFamily="18" charset="0"/>
                <a:cs typeface="Times New Roman" panose="02020603050405020304" pitchFamily="18" charset="0"/>
              </a:rPr>
              <a:t>Darı unundan baklava, incir ağacından oklava olmaz.</a:t>
            </a: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438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103</TotalTime>
  <Words>811</Words>
  <Application>Microsoft Office PowerPoint</Application>
  <PresentationFormat>Geniş ekran</PresentationFormat>
  <Paragraphs>122</Paragraphs>
  <Slides>20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20</vt:i4>
      </vt:variant>
    </vt:vector>
  </HeadingPairs>
  <TitlesOfParts>
    <vt:vector size="28" baseType="lpstr">
      <vt:lpstr>&amp;quot</vt:lpstr>
      <vt:lpstr>Arial</vt:lpstr>
      <vt:lpstr>Arial</vt:lpstr>
      <vt:lpstr>Garamond</vt:lpstr>
      <vt:lpstr>Montserrat</vt:lpstr>
      <vt:lpstr>Times New Roman</vt:lpstr>
      <vt:lpstr>Wingdings</vt:lpstr>
      <vt:lpstr>Organik</vt:lpstr>
      <vt:lpstr>KALİTE VE VERİMLİLİK</vt:lpstr>
      <vt:lpstr>KALİTE, VERİMLİLİK VE MALİYET KAVRAMLARI</vt:lpstr>
      <vt:lpstr>ÖRNEK SORU</vt:lpstr>
      <vt:lpstr>KALİTE, VERİMLİLİK VE MALİYET KAVRAMLARI</vt:lpstr>
      <vt:lpstr>ÖRNEK SORU</vt:lpstr>
      <vt:lpstr>KALİTE, VERİMLİLİK VE MALİYET KAVRAMLARI</vt:lpstr>
      <vt:lpstr>KALİTE, VERİMLİLİK VE MALİYET KAVRAMLARI</vt:lpstr>
      <vt:lpstr>ÖRNEK SORU</vt:lpstr>
      <vt:lpstr>KALİTE VE VERİMLİLİĞİN ÜLKE EKONOMİSİNE KATKISI</vt:lpstr>
      <vt:lpstr>KALİTE YÖNETİM SİSTEMLERİ</vt:lpstr>
      <vt:lpstr>KALİTE YÖNETİM SİSTEMİ (KYS)</vt:lpstr>
      <vt:lpstr>KYS KALİTE YÖNETİM SİSTEMİ</vt:lpstr>
      <vt:lpstr>KYS Belgesi Nasıl Alınır</vt:lpstr>
      <vt:lpstr>ULUSLARARASI VE ULUSAL STANDARTLAR (IEC, ISO, DIN, …)</vt:lpstr>
      <vt:lpstr>MARKA, PATENT, FAYDALI ÜRÜN,  COĞRAFİ İŞARET  KAVRAMLARI</vt:lpstr>
      <vt:lpstr>MARKA</vt:lpstr>
      <vt:lpstr>PATENT</vt:lpstr>
      <vt:lpstr>FAYDALI ÜRÜN</vt:lpstr>
      <vt:lpstr>COĞRAFİ İŞARET</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KALİTE VE VERİMLİLİK</dc:title>
  <dc:creator>öncel karakuş</dc:creator>
  <cp:lastModifiedBy>öncel karakuş</cp:lastModifiedBy>
  <cp:revision>15</cp:revision>
  <dcterms:created xsi:type="dcterms:W3CDTF">2020-09-06T11:15:14Z</dcterms:created>
  <dcterms:modified xsi:type="dcterms:W3CDTF">2020-09-06T18:46:45Z</dcterms:modified>
</cp:coreProperties>
</file>