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91" r:id="rId8"/>
    <p:sldId id="262" r:id="rId9"/>
    <p:sldId id="292" r:id="rId10"/>
    <p:sldId id="263" r:id="rId11"/>
    <p:sldId id="264" r:id="rId12"/>
    <p:sldId id="265" r:id="rId13"/>
    <p:sldId id="266" r:id="rId14"/>
    <p:sldId id="267" r:id="rId15"/>
    <p:sldId id="268" r:id="rId16"/>
    <p:sldId id="269" r:id="rId17"/>
    <p:sldId id="270" r:id="rId18"/>
    <p:sldId id="271" r:id="rId19"/>
    <p:sldId id="272" r:id="rId20"/>
    <p:sldId id="273" r:id="rId21"/>
    <p:sldId id="280" r:id="rId22"/>
    <p:sldId id="278" r:id="rId23"/>
    <p:sldId id="279" r:id="rId24"/>
    <p:sldId id="274" r:id="rId25"/>
    <p:sldId id="275" r:id="rId26"/>
    <p:sldId id="276" r:id="rId27"/>
    <p:sldId id="281" r:id="rId28"/>
    <p:sldId id="277" r:id="rId29"/>
    <p:sldId id="282" r:id="rId30"/>
    <p:sldId id="283" r:id="rId31"/>
    <p:sldId id="284" r:id="rId32"/>
    <p:sldId id="285" r:id="rId33"/>
    <p:sldId id="287" r:id="rId34"/>
    <p:sldId id="288" r:id="rId35"/>
    <p:sldId id="289" r:id="rId36"/>
    <p:sldId id="286"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evzuat.gov.tr/Metin.Aspx?MevzuatKod=7.5.5461&amp;MevzuatIliski=0&amp;sourceXmlSearch"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irclinicosgb.com/isci-sagligi-ve-is-guvenligi/"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E92D97-C680-48B4-9F44-1E5980ABE657}"/>
              </a:ext>
            </a:extLst>
          </p:cNvPr>
          <p:cNvSpPr>
            <a:spLocks noGrp="1"/>
          </p:cNvSpPr>
          <p:nvPr>
            <p:ph type="ctrTitle"/>
          </p:nvPr>
        </p:nvSpPr>
        <p:spPr/>
        <p:txBody>
          <a:bodyPr/>
          <a:lstStyle/>
          <a:p>
            <a:r>
              <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SAĞLIĞI VE GÜVENLİĞİ</a:t>
            </a:r>
          </a:p>
        </p:txBody>
      </p:sp>
      <p:sp>
        <p:nvSpPr>
          <p:cNvPr id="3" name="Alt Başlık 2">
            <a:extLst>
              <a:ext uri="{FF2B5EF4-FFF2-40B4-BE49-F238E27FC236}">
                <a16:creationId xmlns:a16="http://schemas.microsoft.com/office/drawing/2014/main" id="{FC1F52B0-5872-4E03-9B3A-696C126CDB2F}"/>
              </a:ext>
            </a:extLst>
          </p:cNvPr>
          <p:cNvSpPr>
            <a:spLocks noGrp="1"/>
          </p:cNvSpPr>
          <p:nvPr>
            <p:ph type="subTitle" idx="1"/>
          </p:nvPr>
        </p:nvSpPr>
        <p:spPr/>
        <p:txBody>
          <a:bodyPr>
            <a:normAutofit/>
          </a:bodyPr>
          <a:lstStyle/>
          <a:p>
            <a:pPr algn="l"/>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Ders Saati  </a:t>
            </a:r>
          </a:p>
        </p:txBody>
      </p:sp>
      <p:pic>
        <p:nvPicPr>
          <p:cNvPr id="5" name="Resim 4">
            <a:extLst>
              <a:ext uri="{FF2B5EF4-FFF2-40B4-BE49-F238E27FC236}">
                <a16:creationId xmlns:a16="http://schemas.microsoft.com/office/drawing/2014/main" id="{45B6CF59-404E-424A-8E23-7A86F0E633D7}"/>
              </a:ext>
            </a:extLst>
          </p:cNvPr>
          <p:cNvPicPr>
            <a:picLocks noChangeAspect="1"/>
          </p:cNvPicPr>
          <p:nvPr/>
        </p:nvPicPr>
        <p:blipFill>
          <a:blip r:embed="rId2"/>
          <a:stretch>
            <a:fillRect/>
          </a:stretch>
        </p:blipFill>
        <p:spPr>
          <a:xfrm>
            <a:off x="6864626" y="3657596"/>
            <a:ext cx="2743200" cy="1591735"/>
          </a:xfrm>
          <a:prstGeom prst="rect">
            <a:avLst/>
          </a:prstGeom>
        </p:spPr>
      </p:pic>
    </p:spTree>
    <p:extLst>
      <p:ext uri="{BB962C8B-B14F-4D97-AF65-F5344CB8AC3E}">
        <p14:creationId xmlns:p14="http://schemas.microsoft.com/office/powerpoint/2010/main" val="388089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73E96-512F-4B65-9E14-28D040888C7A}"/>
              </a:ext>
            </a:extLst>
          </p:cNvPr>
          <p:cNvSpPr>
            <a:spLocks noGrp="1"/>
          </p:cNvSpPr>
          <p:nvPr>
            <p:ph type="ctrTitle"/>
          </p:nvPr>
        </p:nvSpPr>
        <p:spPr/>
        <p:txBody>
          <a:bodyPr>
            <a:normAutofit/>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KAZALARI VE MESLEK HASTALIKLARI</a:t>
            </a:r>
          </a:p>
        </p:txBody>
      </p:sp>
      <p:sp>
        <p:nvSpPr>
          <p:cNvPr id="5" name="Alt Başlık 4">
            <a:extLst>
              <a:ext uri="{FF2B5EF4-FFF2-40B4-BE49-F238E27FC236}">
                <a16:creationId xmlns:a16="http://schemas.microsoft.com/office/drawing/2014/main" id="{8B5BBBD0-2EA2-4A55-8975-D11E1E02BD23}"/>
              </a:ext>
            </a:extLst>
          </p:cNvPr>
          <p:cNvSpPr>
            <a:spLocks noGrp="1"/>
          </p:cNvSpPr>
          <p:nvPr>
            <p:ph type="subTitle" idx="1"/>
          </p:nvPr>
        </p:nvSpPr>
        <p:spPr>
          <a:xfrm>
            <a:off x="2692398" y="3699933"/>
            <a:ext cx="6815669" cy="1320802"/>
          </a:xfrm>
        </p:spPr>
        <p:txBody>
          <a:bodyPr/>
          <a:lstStyle/>
          <a:p>
            <a:r>
              <a:rPr lang="tr-TR" dirty="0"/>
              <a:t>.</a:t>
            </a:r>
          </a:p>
        </p:txBody>
      </p:sp>
      <p:pic>
        <p:nvPicPr>
          <p:cNvPr id="3074" name="Picture 2" descr="İş Kazası ve Meslek Hastalıklarının Kayıt ve Bildirimi - calismamevzuati">
            <a:extLst>
              <a:ext uri="{FF2B5EF4-FFF2-40B4-BE49-F238E27FC236}">
                <a16:creationId xmlns:a16="http://schemas.microsoft.com/office/drawing/2014/main" id="{7FD9B22B-AF15-4697-B24A-80918018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850" y="3699932"/>
            <a:ext cx="2857500" cy="132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5F0AF7C-B2EC-45C0-AFFE-7B06CFCF9494}"/>
              </a:ext>
            </a:extLst>
          </p:cNvPr>
          <p:cNvSpPr>
            <a:spLocks noGrp="1"/>
          </p:cNvSpPr>
          <p:nvPr>
            <p:ph type="title"/>
          </p:nvPr>
        </p:nvSpPr>
        <p:spPr>
          <a:xfrm>
            <a:off x="1293810" y="982131"/>
            <a:ext cx="3718455" cy="1371600"/>
          </a:xfrm>
        </p:spPr>
        <p:txBody>
          <a:bodyPr>
            <a:normAutofit/>
          </a:bodyPr>
          <a:lstStyle/>
          <a:p>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Kazası</a:t>
            </a:r>
          </a:p>
        </p:txBody>
      </p:sp>
      <p:sp>
        <p:nvSpPr>
          <p:cNvPr id="5" name="İçerik Yer Tutucusu 4">
            <a:extLst>
              <a:ext uri="{FF2B5EF4-FFF2-40B4-BE49-F238E27FC236}">
                <a16:creationId xmlns:a16="http://schemas.microsoft.com/office/drawing/2014/main" id="{413CAA97-0231-4E56-8B56-49E9F5F94682}"/>
              </a:ext>
            </a:extLst>
          </p:cNvPr>
          <p:cNvSpPr>
            <a:spLocks noGrp="1"/>
          </p:cNvSpPr>
          <p:nvPr>
            <p:ph idx="1"/>
          </p:nvPr>
        </p:nvSpPr>
        <p:spPr/>
        <p:txBody>
          <a:bodyPr>
            <a:normAutofit lnSpcReduction="10000"/>
          </a:bodyPr>
          <a:lstStyle/>
          <a:p>
            <a:r>
              <a:rPr lang="tr-TR"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İş kazaları sigortalıların işyerinde çalışması esnasında aniden meydana gelen ve derhal zarar verme potansiyeline sahip olaylardır.</a:t>
            </a:r>
          </a:p>
          <a:p>
            <a:endParaRPr lang="tr-TR" dirty="0">
              <a:solidFill>
                <a:srgbClr val="050505"/>
              </a:solidFill>
              <a:latin typeface="Times New Roman" panose="02020603050405020304" pitchFamily="18" charset="0"/>
              <a:cs typeface="Times New Roman" panose="02020603050405020304" pitchFamily="18" charset="0"/>
            </a:endParaRPr>
          </a:p>
          <a:p>
            <a:pPr marL="0" indent="0">
              <a:buNone/>
            </a:pPr>
            <a:r>
              <a:rPr lang="tr-TR" dirty="0">
                <a:solidFill>
                  <a:srgbClr val="050505"/>
                </a:solidFill>
                <a:latin typeface="Times New Roman" panose="02020603050405020304" pitchFamily="18" charset="0"/>
                <a:cs typeface="Times New Roman" panose="02020603050405020304" pitchFamily="18" charset="0"/>
              </a:rPr>
              <a:t>      -----------------------------------------</a:t>
            </a:r>
          </a:p>
          <a:p>
            <a:r>
              <a:rPr lang="tr-TR"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Bir kazanın hangi hal, durum ve yerlerde olması durumunda iş kazası sayılacağı ile ilgili hukuki düzenleme 5510 sayılı Sosyal Sigortalar ve Genel Sağlık Sigortası Kanunu’nun 13. maddesinde yer almaktadır.</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
        <p:nvSpPr>
          <p:cNvPr id="6" name="Metin Yer Tutucusu 5">
            <a:extLst>
              <a:ext uri="{FF2B5EF4-FFF2-40B4-BE49-F238E27FC236}">
                <a16:creationId xmlns:a16="http://schemas.microsoft.com/office/drawing/2014/main" id="{C6ABD060-0BE2-47A6-AEBA-B145960E5236}"/>
              </a:ext>
            </a:extLst>
          </p:cNvPr>
          <p:cNvSpPr>
            <a:spLocks noGrp="1"/>
          </p:cNvSpPr>
          <p:nvPr>
            <p:ph type="body" sz="half" idx="2"/>
          </p:nvPr>
        </p:nvSpPr>
        <p:spPr>
          <a:xfrm>
            <a:off x="1293810" y="2994990"/>
            <a:ext cx="3718455" cy="2880876"/>
          </a:xfrm>
        </p:spPr>
        <p:txBody>
          <a:bodyPr>
            <a:normAutofit/>
          </a:bodyPr>
          <a:lstStyle/>
          <a:p>
            <a:r>
              <a:rPr lang="tr-TR" sz="18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B</a:t>
            </a:r>
            <a:r>
              <a:rPr lang="tr-TR" sz="18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ir kasıt söz konusu olmaksızın, beklenmeyen ve sonucu istenilmeyen bir olayın ortaya çıkardığı önceden planlanmamış, çoğu kez kişisel yaralanmalara, makinelerin, araç ve gereçlerin zarara uğramasına, üretimin bir süre durmasına yol açan olay olarak tanımlanabilir</a:t>
            </a:r>
            <a:r>
              <a:rPr lang="tr-TR" sz="1800" dirty="0">
                <a:solidFill>
                  <a:srgbClr val="050505"/>
                </a:solidFill>
                <a:effectLst/>
                <a:latin typeface="Arial" panose="020B0604020202020204" pitchFamily="34"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4082173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CDF284-A7AF-40AC-B5E9-3D1721137178}"/>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192B5118-21AD-461C-A551-BAE7BEAEAAAD}"/>
              </a:ext>
            </a:extLst>
          </p:cNvPr>
          <p:cNvSpPr>
            <a:spLocks noGrp="1"/>
          </p:cNvSpPr>
          <p:nvPr>
            <p:ph idx="1"/>
          </p:nvPr>
        </p:nvSpPr>
        <p:spPr>
          <a:xfrm>
            <a:off x="6838122" y="982131"/>
            <a:ext cx="4050012" cy="4893735"/>
          </a:xfrm>
        </p:spPr>
        <p:txBody>
          <a:bodyPr/>
          <a:lstStyle/>
          <a:p>
            <a:r>
              <a:rPr lang="tr-TR" dirty="0">
                <a:latin typeface="Times New Roman" panose="02020603050405020304" pitchFamily="18" charset="0"/>
                <a:cs typeface="Times New Roman" panose="02020603050405020304" pitchFamily="18" charset="0"/>
              </a:rPr>
              <a:t>A. 3308</a:t>
            </a:r>
          </a:p>
          <a:p>
            <a:r>
              <a:rPr lang="tr-TR" dirty="0">
                <a:latin typeface="Times New Roman" panose="02020603050405020304" pitchFamily="18" charset="0"/>
                <a:cs typeface="Times New Roman" panose="02020603050405020304" pitchFamily="18" charset="0"/>
              </a:rPr>
              <a:t>B. </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5510</a:t>
            </a:r>
          </a:p>
          <a:p>
            <a:r>
              <a:rPr lang="tr-TR" dirty="0">
                <a:latin typeface="Times New Roman" panose="02020603050405020304" pitchFamily="18" charset="0"/>
                <a:cs typeface="Times New Roman" panose="02020603050405020304" pitchFamily="18" charset="0"/>
              </a:rPr>
              <a:t>C. 1739,</a:t>
            </a:r>
          </a:p>
          <a:p>
            <a:r>
              <a:rPr lang="tr-TR" dirty="0">
                <a:latin typeface="Times New Roman" panose="02020603050405020304" pitchFamily="18" charset="0"/>
                <a:cs typeface="Times New Roman" panose="02020603050405020304" pitchFamily="18" charset="0"/>
              </a:rPr>
              <a:t>D. 657</a:t>
            </a:r>
          </a:p>
        </p:txBody>
      </p:sp>
      <p:sp>
        <p:nvSpPr>
          <p:cNvPr id="4" name="Metin Yer Tutucusu 3">
            <a:extLst>
              <a:ext uri="{FF2B5EF4-FFF2-40B4-BE49-F238E27FC236}">
                <a16:creationId xmlns:a16="http://schemas.microsoft.com/office/drawing/2014/main" id="{D55AF8B0-3FCF-443F-937A-8369C2E5715D}"/>
              </a:ext>
            </a:extLst>
          </p:cNvPr>
          <p:cNvSpPr>
            <a:spLocks noGrp="1"/>
          </p:cNvSpPr>
          <p:nvPr>
            <p:ph type="body" sz="half" idx="2"/>
          </p:nvPr>
        </p:nvSpPr>
        <p:spPr/>
        <p:txBody>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Ülkemizde İş kazaları ile ilgili hukuki düzenleme hangi sayılı yasada düzenlenmiştir</a:t>
            </a:r>
            <a:r>
              <a:rPr lang="tr-TR" dirty="0"/>
              <a:t>.?</a:t>
            </a:r>
          </a:p>
        </p:txBody>
      </p:sp>
    </p:spTree>
    <p:extLst>
      <p:ext uri="{BB962C8B-B14F-4D97-AF65-F5344CB8AC3E}">
        <p14:creationId xmlns:p14="http://schemas.microsoft.com/office/powerpoint/2010/main" val="3924743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DF3F2-7BB1-4AC0-BE51-58D6D9C3B3A3}"/>
              </a:ext>
            </a:extLst>
          </p:cNvPr>
          <p:cNvSpPr>
            <a:spLocks noGrp="1"/>
          </p:cNvSpPr>
          <p:nvPr>
            <p:ph type="title"/>
          </p:nvPr>
        </p:nvSpPr>
        <p:spPr>
          <a:xfrm>
            <a:off x="1293810" y="1047484"/>
            <a:ext cx="3718455" cy="1695715"/>
          </a:xfrm>
        </p:spPr>
        <p:txBody>
          <a:bodyPr>
            <a:normAutofit fontScale="90000"/>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5510  </a:t>
            </a:r>
            <a:r>
              <a:rPr lang="tr-TR"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2000" dirty="0">
                <a:solidFill>
                  <a:srgbClr val="05050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t>
            </a:r>
            <a:r>
              <a:rPr lang="tr-TR"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osyal Sigortalar ve Genel Sağlık Sigortası Kanunu) </a:t>
            </a:r>
            <a:r>
              <a:rPr lang="tr-TR"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Sayılı Yasaya Göre İş Kazası Sayılan Haller</a:t>
            </a:r>
          </a:p>
        </p:txBody>
      </p:sp>
      <p:sp>
        <p:nvSpPr>
          <p:cNvPr id="3" name="İçerik Yer Tutucusu 2">
            <a:extLst>
              <a:ext uri="{FF2B5EF4-FFF2-40B4-BE49-F238E27FC236}">
                <a16:creationId xmlns:a16="http://schemas.microsoft.com/office/drawing/2014/main" id="{915B4948-4EF3-4491-95A8-DB17F7C4C152}"/>
              </a:ext>
            </a:extLst>
          </p:cNvPr>
          <p:cNvSpPr>
            <a:spLocks noGrp="1"/>
          </p:cNvSpPr>
          <p:nvPr>
            <p:ph idx="1"/>
          </p:nvPr>
        </p:nvSpPr>
        <p:spPr>
          <a:xfrm>
            <a:off x="5428723" y="808384"/>
            <a:ext cx="5469466" cy="5314120"/>
          </a:xfrm>
        </p:spPr>
        <p:txBody>
          <a:bodyPr>
            <a:normAutofit lnSpcReduction="10000"/>
          </a:bodyPr>
          <a:lstStyle/>
          <a:p>
            <a:pPr marL="342900" lvl="0" indent="-342900" algn="just" fontAlgn="base">
              <a:buSzPts val="1000"/>
              <a:buFont typeface="Symbol" panose="05050102010706020507" pitchFamily="18" charset="2"/>
              <a:buChar char=""/>
              <a:tabLst>
                <a:tab pos="457200" algn="l"/>
              </a:tabLst>
            </a:pP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Sigortalının işyerinde bulunduğu sırada,</a:t>
            </a:r>
          </a:p>
          <a:p>
            <a:pPr marL="342900" lvl="0" indent="-342900" algn="just" fontAlgn="base">
              <a:buSzPts val="1000"/>
              <a:buFont typeface="Symbol" panose="05050102010706020507" pitchFamily="18" charset="2"/>
              <a:buChar char=""/>
              <a:tabLst>
                <a:tab pos="457200" algn="l"/>
              </a:tabLst>
            </a:pP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 İşveren tarafından yürütülmekte olan iş nedeniyle sigortalı kendi adına ve hesabına bağımsız çalışıyorsa yürütmekte olduğu iş nedeniyle, (Değişik: 17/4/2008-5754/8 </a:t>
            </a:r>
            <a:r>
              <a:rPr lang="tr-TR" sz="1800" b="1" dirty="0" err="1">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md.</a:t>
            </a: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fontAlgn="base">
              <a:buSzPts val="1000"/>
              <a:buFont typeface="Symbol" panose="05050102010706020507" pitchFamily="18" charset="2"/>
              <a:buChar char=""/>
              <a:tabLst>
                <a:tab pos="457200" algn="l"/>
                <a:tab pos="457200" algn="l"/>
                <a:tab pos="457200" algn="l"/>
                <a:tab pos="45720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Bir işverene bağlı olarak çalışan sigortalının, görevli olarak işyeri dışında başka bir yere gönderilmesi nedeniyle asıl işini yapmaksızın geçen zamanlarda,</a:t>
            </a:r>
          </a:p>
          <a:p>
            <a:pPr marL="342900" lvl="0" indent="-342900" algn="just" fontAlgn="base">
              <a:buSzPts val="1000"/>
              <a:buFont typeface="Symbol" panose="05050102010706020507" pitchFamily="18" charset="2"/>
              <a:buChar char=""/>
              <a:tabLst>
                <a:tab pos="457200" algn="l"/>
                <a:tab pos="457200" algn="l"/>
                <a:tab pos="457200" algn="l"/>
                <a:tab pos="45720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Hizmet akdi ile bir veya birden fazla işveren tarafından çalıştırılmakta olan emziren kadın sigortalının, iş mevzuatı gereğince çocuğuna süt vermek için ayrılan zamanlarda, (Değişik: 17/4/2008-5754/8 </a:t>
            </a:r>
            <a:r>
              <a:rPr lang="tr-TR" sz="1800" b="1" dirty="0" err="1">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md.</a:t>
            </a: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fontAlgn="base">
              <a:buSzPts val="1000"/>
              <a:buFont typeface="Symbol" panose="05050102010706020507" pitchFamily="18" charset="2"/>
              <a:buChar char=""/>
              <a:tabLst>
                <a:tab pos="457200" algn="l"/>
                <a:tab pos="457200" algn="l"/>
                <a:tab pos="457200" algn="l"/>
                <a:tab pos="457200" algn="l"/>
              </a:tabLs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Sigortalıların, işverence sağlanan bir taşıtla işin yapıldığı yere gidiş gelişi sırasında</a:t>
            </a: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b="1"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meydana gelen ve sigortalıyı hemen veya sonradan bedenen ya da ruhen özre uğratan olaydır.</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635D4345-D9C1-4A90-AF90-52D6587A992A}"/>
              </a:ext>
            </a:extLst>
          </p:cNvPr>
          <p:cNvSpPr>
            <a:spLocks noGrp="1"/>
          </p:cNvSpPr>
          <p:nvPr>
            <p:ph type="body" sz="half" idx="2"/>
          </p:nvPr>
        </p:nvSpPr>
        <p:spPr/>
        <p:txBody>
          <a:bodyPr/>
          <a:lstStyle/>
          <a:p>
            <a:r>
              <a:rPr lang="tr-TR" dirty="0"/>
              <a:t>.</a:t>
            </a:r>
          </a:p>
        </p:txBody>
      </p:sp>
      <p:pic>
        <p:nvPicPr>
          <p:cNvPr id="6" name="Resim 5">
            <a:extLst>
              <a:ext uri="{FF2B5EF4-FFF2-40B4-BE49-F238E27FC236}">
                <a16:creationId xmlns:a16="http://schemas.microsoft.com/office/drawing/2014/main" id="{E0F9E666-4458-4AF4-BBE8-C53254BD4455}"/>
              </a:ext>
            </a:extLst>
          </p:cNvPr>
          <p:cNvPicPr>
            <a:picLocks noChangeAspect="1"/>
          </p:cNvPicPr>
          <p:nvPr/>
        </p:nvPicPr>
        <p:blipFill>
          <a:blip r:embed="rId2"/>
          <a:stretch>
            <a:fillRect/>
          </a:stretch>
        </p:blipFill>
        <p:spPr>
          <a:xfrm>
            <a:off x="1563757" y="3178704"/>
            <a:ext cx="2926865" cy="2143125"/>
          </a:xfrm>
          <a:prstGeom prst="rect">
            <a:avLst/>
          </a:prstGeom>
        </p:spPr>
      </p:pic>
    </p:spTree>
    <p:extLst>
      <p:ext uri="{BB962C8B-B14F-4D97-AF65-F5344CB8AC3E}">
        <p14:creationId xmlns:p14="http://schemas.microsoft.com/office/powerpoint/2010/main" val="444077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30C2DC-DFBC-409C-B832-7FD87D46BF5A}"/>
              </a:ext>
            </a:extLst>
          </p:cNvPr>
          <p:cNvSpPr>
            <a:spLocks noGrp="1"/>
          </p:cNvSpPr>
          <p:nvPr>
            <p:ph type="title"/>
          </p:nvPr>
        </p:nvSpPr>
        <p:spPr>
          <a:xfrm>
            <a:off x="1293810" y="982131"/>
            <a:ext cx="3718455" cy="1371600"/>
          </a:xfrm>
        </p:spPr>
        <p:txBody>
          <a:bodyPr>
            <a:normAutofit/>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Meslek Hastalığı</a:t>
            </a:r>
          </a:p>
        </p:txBody>
      </p:sp>
      <p:sp>
        <p:nvSpPr>
          <p:cNvPr id="3" name="İçerik Yer Tutucusu 2">
            <a:extLst>
              <a:ext uri="{FF2B5EF4-FFF2-40B4-BE49-F238E27FC236}">
                <a16:creationId xmlns:a16="http://schemas.microsoft.com/office/drawing/2014/main" id="{2C778ADC-1DA8-4C40-9C80-CDBB634BBDD8}"/>
              </a:ext>
            </a:extLst>
          </p:cNvPr>
          <p:cNvSpPr>
            <a:spLocks noGrp="1"/>
          </p:cNvSpPr>
          <p:nvPr>
            <p:ph idx="1"/>
          </p:nvPr>
        </p:nvSpPr>
        <p:spPr/>
        <p:txBody>
          <a:bodyPr>
            <a:normAutofit/>
          </a:bodyPr>
          <a:lstStyle/>
          <a:p>
            <a:r>
              <a:rPr lang="tr-TR"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Meslek hastalıkları, çok kısa süre içinde ortaya çıkabildikleri gibi, iş kazalarından farklı olarak uzun zaman sürecinde de ortaya çıkabilmektedir. </a:t>
            </a:r>
          </a:p>
          <a:p>
            <a:r>
              <a:rPr lang="tr-TR"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Bir sigortalıya meslek hastalığı tanısı konulabilmesi için en önemli ölçütler; </a:t>
            </a:r>
            <a:r>
              <a:rPr lang="tr-TR" sz="2000" dirty="0">
                <a:solidFill>
                  <a:srgbClr val="050505"/>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 işçinin o işyerinde bir süre çalışmış olması ve bu süre zarfında işçinin sağlığını bozacak etkiye büyük ölçüde maruz kalması gerekliliğidir. </a:t>
            </a:r>
          </a:p>
          <a:p>
            <a:r>
              <a:rPr lang="tr-TR"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Ancak yine de meslek hastalığı tanısının konulması yalnızca bir tek etmenin değil, birçok etmenin bir arada değerlendirilmesini gerektirmesi nedeniyle uzmanlık ve bilgi gerektiren bir durumdur</a:t>
            </a: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0E82A615-DA55-4E84-96F8-4955226BF826}"/>
              </a:ext>
            </a:extLst>
          </p:cNvPr>
          <p:cNvSpPr>
            <a:spLocks noGrp="1"/>
          </p:cNvSpPr>
          <p:nvPr>
            <p:ph type="body" sz="half" idx="2"/>
          </p:nvPr>
        </p:nvSpPr>
        <p:spPr/>
        <p:txBody>
          <a:bodyPr/>
          <a:lstStyle/>
          <a:p>
            <a:endParaRPr lang="tr-TR" sz="1800" dirty="0">
              <a:solidFill>
                <a:srgbClr val="050505"/>
              </a:solidFill>
              <a:effectLst/>
              <a:latin typeface="Arial" panose="020B0604020202020204" pitchFamily="34" charset="0"/>
              <a:ea typeface="Calibri" panose="020F0502020204030204" pitchFamily="34" charset="0"/>
            </a:endParaRPr>
          </a:p>
          <a:p>
            <a:r>
              <a:rPr lang="tr-TR" sz="28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İşyerlerindeki çalışma koşulları veya çeşitli etkiler sonucu oluşan hastalıklardır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05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8B7229-FDDE-436B-A4F0-75305C2DE2C5}"/>
              </a:ext>
            </a:extLst>
          </p:cNvPr>
          <p:cNvSpPr>
            <a:spLocks noGrp="1"/>
          </p:cNvSpPr>
          <p:nvPr>
            <p:ph type="title"/>
          </p:nvPr>
        </p:nvSpPr>
        <p:spPr>
          <a:xfrm>
            <a:off x="1293811" y="982132"/>
            <a:ext cx="3718455" cy="1257486"/>
          </a:xfrm>
        </p:spPr>
        <p:txBody>
          <a:bodyPr>
            <a:normAutofit/>
          </a:bodyPr>
          <a:lstStyle/>
          <a:p>
            <a:r>
              <a:rPr lang="tr-TR" b="1" dirty="0">
                <a:solidFill>
                  <a:srgbClr val="050505"/>
                </a:solidFill>
                <a:latin typeface="Times New Roman" panose="02020603050405020304" pitchFamily="18" charset="0"/>
                <a:ea typeface="Calibri" panose="020F0502020204030204" pitchFamily="34" charset="0"/>
                <a:cs typeface="Times New Roman" panose="02020603050405020304" pitchFamily="18" charset="0"/>
              </a:rPr>
              <a:t>İş Kazası ve Meslek Hastalıkları Bildirim Yükümlülüğü</a:t>
            </a:r>
            <a:endParaRPr lang="tr-TR" sz="32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B59403F3-2545-462A-99F9-06A7E8F0837A}"/>
              </a:ext>
            </a:extLst>
          </p:cNvPr>
          <p:cNvSpPr>
            <a:spLocks noGrp="1"/>
          </p:cNvSpPr>
          <p:nvPr>
            <p:ph idx="1"/>
          </p:nvPr>
        </p:nvSpPr>
        <p:spPr/>
        <p:txBody>
          <a:bodyPr>
            <a:normAutofit/>
          </a:bodyPr>
          <a:lstStyle/>
          <a:p>
            <a:pPr marL="0" lvl="0" indent="0" algn="just" fontAlgn="base">
              <a:buSzPts val="1000"/>
              <a:buNone/>
              <a:tabLst>
                <a:tab pos="457200" algn="l"/>
              </a:tabLst>
            </a:pPr>
            <a:r>
              <a:rPr lang="tr-TR" sz="2000" dirty="0">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1. Hizmet akdi ile çalışmamakla birlikte, ceza infaz kurumları ile tutukevleri bünyesinde oluşturulan tesis, atölye ve benzeri ünitelerde çalıştırılan hükümlü ve tutuklular,</a:t>
            </a:r>
            <a:endParaRPr lang="tr-TR" sz="2000" dirty="0">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tr-TR" sz="2000" dirty="0">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2. 5/6/1986 tarihli ve 3308 sayılı Meslekî Eğitim Kanununda belirtilen aday çırak, çırak ve işletmelerde meslekî eğitim gören öğrenciler, (Değişik: 17/4/2008-5754/3 </a:t>
            </a:r>
            <a:r>
              <a:rPr lang="tr-TR" sz="2000" dirty="0" err="1">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md.</a:t>
            </a:r>
            <a:r>
              <a:rPr lang="tr-TR" sz="2000" dirty="0">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a:t>
            </a:r>
            <a:r>
              <a:rPr lang="tr-TR" sz="2000" dirty="0">
                <a:latin typeface="Comic Sans MS" panose="030F0702030302020204" pitchFamily="66" charset="0"/>
                <a:ea typeface="Times New Roman" panose="02020603050405020304" pitchFamily="18" charset="0"/>
                <a:cs typeface="Times New Roman" panose="02020603050405020304" pitchFamily="18" charset="0"/>
              </a:rPr>
              <a:t> </a:t>
            </a:r>
          </a:p>
          <a:p>
            <a:pPr marL="0" indent="0">
              <a:buNone/>
            </a:pPr>
            <a:r>
              <a:rPr lang="tr-TR" sz="2000" dirty="0">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3. Meslek liselerinde okumakta iken veya yüksek öğrenimleri sırasında zorunlu staja tabi tutulan öğrenciler, (Değişik: 17/4/2008-5754/3 </a:t>
            </a:r>
            <a:r>
              <a:rPr lang="tr-TR" sz="2000" dirty="0" err="1">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md.</a:t>
            </a:r>
            <a:r>
              <a:rPr lang="tr-TR" sz="2000" dirty="0">
                <a:solidFill>
                  <a:srgbClr val="373737"/>
                </a:solidFill>
                <a:latin typeface="Comic Sans MS" panose="030F0702030302020204" pitchFamily="66" charset="0"/>
                <a:ea typeface="Times New Roman" panose="02020603050405020304" pitchFamily="18" charset="0"/>
                <a:cs typeface="Times New Roman" panose="02020603050405020304" pitchFamily="18" charset="0"/>
              </a:rPr>
              <a:t>)</a:t>
            </a:r>
            <a:r>
              <a:rPr lang="tr-TR" sz="2000" dirty="0">
                <a:latin typeface="Comic Sans MS" panose="030F0702030302020204" pitchFamily="66" charset="0"/>
                <a:ea typeface="Times New Roman" panose="02020603050405020304" pitchFamily="18" charset="0"/>
                <a:cs typeface="Times New Roman" panose="02020603050405020304" pitchFamily="18" charset="0"/>
              </a:rPr>
              <a:t> </a:t>
            </a:r>
            <a:endParaRPr lang="tr-TR" sz="2800" dirty="0">
              <a:latin typeface="Comic Sans MS" panose="030F0702030302020204" pitchFamily="66"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371EECA6-E0E4-483A-8ED8-C0813AC5DD2A}"/>
              </a:ext>
            </a:extLst>
          </p:cNvPr>
          <p:cNvSpPr>
            <a:spLocks noGrp="1"/>
          </p:cNvSpPr>
          <p:nvPr>
            <p:ph type="body" sz="half" idx="2"/>
          </p:nvPr>
        </p:nvSpPr>
        <p:spPr/>
        <p:txBody>
          <a:bodyPr/>
          <a:lstStyle/>
          <a:p>
            <a:endParaRPr lang="tr-TR" sz="18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0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5510 sayılı Sosyal Sigortalar ve Genel Sağlık Sigortası Kanunu’nun 13. maddesi gereğince işverenler aşağıda sayılan sigortalıların iş kazalarını bildirmekle yükümlüdürler</a:t>
            </a:r>
            <a:r>
              <a:rPr lang="tr-TR" sz="18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059301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EB4EF-F127-432A-A39A-29EE9C72BCBF}"/>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E34886B2-45C7-41FF-9B83-93CE505554D0}"/>
              </a:ext>
            </a:extLst>
          </p:cNvPr>
          <p:cNvSpPr>
            <a:spLocks noGrp="1"/>
          </p:cNvSpPr>
          <p:nvPr>
            <p:ph idx="1"/>
          </p:nvPr>
        </p:nvSpPr>
        <p:spPr>
          <a:xfrm>
            <a:off x="5418668" y="795131"/>
            <a:ext cx="5469466" cy="5080736"/>
          </a:xfrm>
        </p:spPr>
        <p:txBody>
          <a:bodyPr>
            <a:normAutofit lnSpcReduction="10000"/>
          </a:bodyPr>
          <a:lstStyle/>
          <a:p>
            <a:pPr marL="0" lvl="0" indent="0" algn="just" fontAlgn="base">
              <a:buSzPts val="1000"/>
              <a:buNone/>
              <a:tabLst>
                <a:tab pos="457200" algn="l"/>
              </a:tabLst>
            </a:pPr>
            <a:r>
              <a:rPr lang="tr-TR" sz="2000" i="1" dirty="0">
                <a:solidFill>
                  <a:srgbClr val="373737"/>
                </a:solidFill>
                <a:effectLst/>
                <a:latin typeface="Comic Sans MS" panose="030F0702030302020204" pitchFamily="66" charset="0"/>
                <a:ea typeface="Times New Roman" panose="02020603050405020304" pitchFamily="18" charset="0"/>
              </a:rPr>
              <a:t>4. Harp malûlleri ile 12/4/1991 tarihli ve 3713 sayılı Terörle Mücadele Kanunu, 3/11/1980 tarihli ve 2330 sayılı Nakdi Tazminat ve Aylık Bağlanması Hakkında Kanuna göre vazife </a:t>
            </a:r>
            <a:r>
              <a:rPr lang="tr-TR" sz="2000" i="1" dirty="0" err="1">
                <a:solidFill>
                  <a:srgbClr val="373737"/>
                </a:solidFill>
                <a:effectLst/>
                <a:latin typeface="Comic Sans MS" panose="030F0702030302020204" pitchFamily="66" charset="0"/>
                <a:ea typeface="Times New Roman" panose="02020603050405020304" pitchFamily="18" charset="0"/>
              </a:rPr>
              <a:t>malûllüğü</a:t>
            </a:r>
            <a:r>
              <a:rPr lang="tr-TR" sz="2000" i="1" dirty="0">
                <a:solidFill>
                  <a:srgbClr val="373737"/>
                </a:solidFill>
                <a:effectLst/>
                <a:latin typeface="Comic Sans MS" panose="030F0702030302020204" pitchFamily="66" charset="0"/>
                <a:ea typeface="Times New Roman" panose="02020603050405020304" pitchFamily="18" charset="0"/>
              </a:rPr>
              <a:t> aylığı bağlanmış malûllerin sigortalı olarak çalışmaya başlamaları durumunda, (Değişik: 17/4/2008-5754/3 </a:t>
            </a:r>
            <a:r>
              <a:rPr lang="tr-TR" sz="2000" i="1" dirty="0" err="1">
                <a:solidFill>
                  <a:srgbClr val="373737"/>
                </a:solidFill>
                <a:effectLst/>
                <a:latin typeface="Comic Sans MS" panose="030F0702030302020204" pitchFamily="66" charset="0"/>
                <a:ea typeface="Times New Roman" panose="02020603050405020304" pitchFamily="18" charset="0"/>
              </a:rPr>
              <a:t>md.</a:t>
            </a:r>
            <a:r>
              <a:rPr lang="tr-TR" sz="2000" i="1" dirty="0">
                <a:solidFill>
                  <a:srgbClr val="373737"/>
                </a:solidFill>
                <a:effectLst/>
                <a:latin typeface="Comic Sans MS" panose="030F0702030302020204" pitchFamily="66" charset="0"/>
                <a:ea typeface="Times New Roman" panose="02020603050405020304" pitchFamily="18" charset="0"/>
              </a:rPr>
              <a:t>)</a:t>
            </a:r>
            <a:endParaRPr lang="tr-TR" sz="2000" dirty="0">
              <a:effectLst/>
              <a:latin typeface="Comic Sans MS" panose="030F0702030302020204" pitchFamily="66" charset="0"/>
              <a:ea typeface="Times New Roman" panose="02020603050405020304" pitchFamily="18" charset="0"/>
            </a:endParaRPr>
          </a:p>
          <a:p>
            <a:pPr marL="0" indent="0">
              <a:buNone/>
            </a:pPr>
            <a:r>
              <a:rPr lang="tr-TR" sz="2000" i="1" dirty="0">
                <a:solidFill>
                  <a:srgbClr val="373737"/>
                </a:solidFill>
                <a:effectLst/>
                <a:latin typeface="Comic Sans MS" panose="030F0702030302020204" pitchFamily="66" charset="0"/>
                <a:ea typeface="Times New Roman" panose="02020603050405020304" pitchFamily="18" charset="0"/>
              </a:rPr>
              <a:t>5. 3713 sayılı Kanuna göre aylık bağlanmış malûller ile aynı Kanun kapsamına giren olaylar sebebiyle vazife </a:t>
            </a:r>
            <a:r>
              <a:rPr lang="tr-TR" sz="2000" i="1" dirty="0" err="1">
                <a:solidFill>
                  <a:srgbClr val="373737"/>
                </a:solidFill>
                <a:effectLst/>
                <a:latin typeface="Comic Sans MS" panose="030F0702030302020204" pitchFamily="66" charset="0"/>
                <a:ea typeface="Times New Roman" panose="02020603050405020304" pitchFamily="18" charset="0"/>
              </a:rPr>
              <a:t>malûllüğü</a:t>
            </a:r>
            <a:r>
              <a:rPr lang="tr-TR" sz="2000" i="1" dirty="0">
                <a:solidFill>
                  <a:srgbClr val="373737"/>
                </a:solidFill>
                <a:effectLst/>
                <a:latin typeface="Comic Sans MS" panose="030F0702030302020204" pitchFamily="66" charset="0"/>
                <a:ea typeface="Times New Roman" panose="02020603050405020304" pitchFamily="18" charset="0"/>
              </a:rPr>
              <a:t> aylığı alan er ve erbaşların, sigortalı olmaları halinde, (Değişik: 17/4/2008-5754/3 </a:t>
            </a:r>
            <a:r>
              <a:rPr lang="tr-TR" sz="2000" i="1" dirty="0" err="1">
                <a:solidFill>
                  <a:srgbClr val="373737"/>
                </a:solidFill>
                <a:effectLst/>
                <a:latin typeface="Comic Sans MS" panose="030F0702030302020204" pitchFamily="66" charset="0"/>
                <a:ea typeface="Times New Roman" panose="02020603050405020304" pitchFamily="18" charset="0"/>
              </a:rPr>
              <a:t>md.</a:t>
            </a:r>
            <a:r>
              <a:rPr lang="tr-TR" sz="2000" i="1" dirty="0">
                <a:solidFill>
                  <a:srgbClr val="373737"/>
                </a:solidFill>
                <a:effectLst/>
                <a:latin typeface="Comic Sans MS" panose="030F0702030302020204" pitchFamily="66" charset="0"/>
                <a:ea typeface="Times New Roman" panose="02020603050405020304" pitchFamily="18" charset="0"/>
              </a:rPr>
              <a:t>)</a:t>
            </a:r>
          </a:p>
          <a:p>
            <a:pPr marL="0" indent="0">
              <a:buNone/>
            </a:pPr>
            <a:r>
              <a:rPr lang="tr-TR" sz="2000" dirty="0">
                <a:latin typeface="Comic Sans MS" panose="030F0702030302020204" pitchFamily="66" charset="0"/>
                <a:ea typeface="Times New Roman" panose="02020603050405020304" pitchFamily="18" charset="0"/>
              </a:rPr>
              <a:t>6. </a:t>
            </a:r>
            <a:r>
              <a:rPr lang="tr-TR" sz="2000" dirty="0">
                <a:effectLst/>
                <a:latin typeface="Comic Sans MS" panose="030F0702030302020204" pitchFamily="66" charset="0"/>
                <a:ea typeface="Times New Roman" panose="02020603050405020304" pitchFamily="18" charset="0"/>
              </a:rPr>
              <a:t> </a:t>
            </a:r>
            <a:r>
              <a:rPr lang="tr-TR" sz="2000" i="1" dirty="0">
                <a:solidFill>
                  <a:srgbClr val="373737"/>
                </a:solidFill>
                <a:effectLst/>
                <a:latin typeface="Comic Sans MS" panose="030F0702030302020204" pitchFamily="66" charset="0"/>
                <a:ea typeface="Times New Roman" panose="02020603050405020304" pitchFamily="18" charset="0"/>
              </a:rPr>
              <a:t>Türkiye İş Kurumu tarafından düzenlenen meslek edindirme, geliştirme ve değiştirme eğitimine katılan kursiyerler,</a:t>
            </a:r>
            <a:r>
              <a:rPr lang="tr-TR" sz="2000" dirty="0">
                <a:effectLst/>
                <a:latin typeface="Comic Sans MS" panose="030F0702030302020204" pitchFamily="66" charset="0"/>
                <a:ea typeface="Times New Roman" panose="02020603050405020304" pitchFamily="18" charset="0"/>
              </a:rPr>
              <a:t> </a:t>
            </a:r>
            <a:endParaRPr lang="tr-TR" sz="2800" dirty="0">
              <a:latin typeface="Comic Sans MS" panose="030F0702030302020204" pitchFamily="66" charset="0"/>
            </a:endParaRPr>
          </a:p>
        </p:txBody>
      </p:sp>
      <p:sp>
        <p:nvSpPr>
          <p:cNvPr id="4" name="Metin Yer Tutucusu 3">
            <a:extLst>
              <a:ext uri="{FF2B5EF4-FFF2-40B4-BE49-F238E27FC236}">
                <a16:creationId xmlns:a16="http://schemas.microsoft.com/office/drawing/2014/main" id="{B871E625-D1BF-4DA6-A331-D8BCC8EAE191}"/>
              </a:ext>
            </a:extLst>
          </p:cNvPr>
          <p:cNvSpPr>
            <a:spLocks noGrp="1"/>
          </p:cNvSpPr>
          <p:nvPr>
            <p:ph type="body" sz="half" idx="2"/>
          </p:nvPr>
        </p:nvSpPr>
        <p:spPr/>
        <p:txBody>
          <a:bodyPr>
            <a:normAutofit/>
          </a:bodyPr>
          <a:lstStyle/>
          <a:p>
            <a:pPr algn="l"/>
            <a:r>
              <a:rPr lang="tr-TR" sz="2000" dirty="0">
                <a:latin typeface="Times New Roman" panose="02020603050405020304" pitchFamily="18" charset="0"/>
                <a:cs typeface="Times New Roman" panose="02020603050405020304" pitchFamily="18" charset="0"/>
              </a:rPr>
              <a:t>.</a:t>
            </a:r>
          </a:p>
        </p:txBody>
      </p:sp>
      <p:pic>
        <p:nvPicPr>
          <p:cNvPr id="4098" name="Picture 2" descr="İş Kazası Tazminatını Hemen Hesapla">
            <a:extLst>
              <a:ext uri="{FF2B5EF4-FFF2-40B4-BE49-F238E27FC236}">
                <a16:creationId xmlns:a16="http://schemas.microsoft.com/office/drawing/2014/main" id="{7A0F3AD1-EAB4-459E-88A1-320F06DB5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1" y="3167270"/>
            <a:ext cx="3609493" cy="24384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96E8302B-7695-492D-80FB-8AF35ADA1824}"/>
              </a:ext>
            </a:extLst>
          </p:cNvPr>
          <p:cNvPicPr>
            <a:picLocks noChangeAspect="1"/>
          </p:cNvPicPr>
          <p:nvPr/>
        </p:nvPicPr>
        <p:blipFill>
          <a:blip r:embed="rId3"/>
          <a:stretch>
            <a:fillRect/>
          </a:stretch>
        </p:blipFill>
        <p:spPr>
          <a:xfrm>
            <a:off x="1709530" y="751735"/>
            <a:ext cx="2915479" cy="2008399"/>
          </a:xfrm>
          <a:prstGeom prst="rect">
            <a:avLst/>
          </a:prstGeom>
        </p:spPr>
      </p:pic>
    </p:spTree>
    <p:extLst>
      <p:ext uri="{BB962C8B-B14F-4D97-AF65-F5344CB8AC3E}">
        <p14:creationId xmlns:p14="http://schemas.microsoft.com/office/powerpoint/2010/main" val="1765336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B34478FD-D0DD-4C9D-800E-0E353DB6EFCF}"/>
              </a:ext>
            </a:extLst>
          </p:cNvPr>
          <p:cNvSpPr>
            <a:spLocks noGrp="1"/>
          </p:cNvSpPr>
          <p:nvPr>
            <p:ph type="title"/>
          </p:nvPr>
        </p:nvSpPr>
        <p:spPr/>
        <p:txBody>
          <a:bodyPr>
            <a:noAutofit/>
          </a:bodyPr>
          <a:lstStyle/>
          <a:p>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KAZASINI İLGİLİ YERLERE BİLDİRMEK ZORUNLUDUR</a:t>
            </a:r>
          </a:p>
        </p:txBody>
      </p:sp>
      <p:sp>
        <p:nvSpPr>
          <p:cNvPr id="6" name="İçerik Yer Tutucusu 5">
            <a:extLst>
              <a:ext uri="{FF2B5EF4-FFF2-40B4-BE49-F238E27FC236}">
                <a16:creationId xmlns:a16="http://schemas.microsoft.com/office/drawing/2014/main" id="{59E2E4BE-FACA-46A4-AE70-693E70392C35}"/>
              </a:ext>
            </a:extLst>
          </p:cNvPr>
          <p:cNvSpPr>
            <a:spLocks noGrp="1"/>
          </p:cNvSpPr>
          <p:nvPr>
            <p:ph sz="half" idx="1"/>
          </p:nvPr>
        </p:nvSpPr>
        <p:spPr>
          <a:xfrm>
            <a:off x="1298448" y="2560320"/>
            <a:ext cx="3684369" cy="3310128"/>
          </a:xfrm>
        </p:spPr>
        <p:txBody>
          <a:bodyPr/>
          <a:lstStyle/>
          <a:p>
            <a:r>
              <a:rPr lang="tr-TR" sz="24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İşverenlerin iş kazasını, iş kazası ve meslek hastalığı bildirgesi ile doğrudan ya da taahhütlü posta ile Kuruma bildirilmesi zorunludur</a:t>
            </a:r>
            <a:endParaRPr lang="tr-TR" sz="2000" dirty="0">
              <a:latin typeface="Times New Roman" panose="02020603050405020304" pitchFamily="18" charset="0"/>
              <a:cs typeface="Times New Roman" panose="02020603050405020304" pitchFamily="18" charset="0"/>
            </a:endParaRPr>
          </a:p>
          <a:p>
            <a:endParaRPr lang="tr-TR" dirty="0"/>
          </a:p>
        </p:txBody>
      </p:sp>
      <p:sp>
        <p:nvSpPr>
          <p:cNvPr id="7" name="İçerik Yer Tutucusu 6">
            <a:extLst>
              <a:ext uri="{FF2B5EF4-FFF2-40B4-BE49-F238E27FC236}">
                <a16:creationId xmlns:a16="http://schemas.microsoft.com/office/drawing/2014/main" id="{A4022A67-88C8-4926-8B7D-5F395EC2A3E4}"/>
              </a:ext>
            </a:extLst>
          </p:cNvPr>
          <p:cNvSpPr>
            <a:spLocks noGrp="1"/>
          </p:cNvSpPr>
          <p:nvPr>
            <p:ph sz="half" idx="2"/>
          </p:nvPr>
        </p:nvSpPr>
        <p:spPr>
          <a:xfrm>
            <a:off x="5141843" y="2560320"/>
            <a:ext cx="5757805" cy="3310128"/>
          </a:xfrm>
        </p:spPr>
        <p:txBody>
          <a:bodyPr/>
          <a:lstStyle/>
          <a:p>
            <a:r>
              <a:rPr lang="tr-TR" sz="20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İş kazasının o yer yetkili kolluk kuvvetlerine derhal bildirilmesi gerekmektedir. Bu maddede “kolluk kuvveti” ile kastedilen jandarma veya polis anlamındadır. İşverenin işyerinin bulunduğu yerin yetkili karakoluna yada söz konusu yer jandarma bölgesi ise jandarma karakol komutanlığına bildirimde bulunması zorunluluktur.</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09620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05230A-4156-447B-8CD2-1835C7CB4F18}"/>
              </a:ext>
            </a:extLst>
          </p:cNvPr>
          <p:cNvSpPr>
            <a:spLocks noGrp="1"/>
          </p:cNvSpPr>
          <p:nvPr>
            <p:ph type="title"/>
          </p:nvPr>
        </p:nvSpPr>
        <p:spPr/>
        <p:txBody>
          <a:bodyPr>
            <a:normAutofit fontScale="90000"/>
          </a:bodyPr>
          <a:lstStyle/>
          <a:p>
            <a:r>
              <a:rPr lang="tr-TR"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KAZASINI İLGİLİ YERLERE BİLDİRMEK ZORUNLUDUR</a:t>
            </a:r>
            <a:endParaRPr lang="tr-TR" dirty="0"/>
          </a:p>
        </p:txBody>
      </p:sp>
      <p:sp>
        <p:nvSpPr>
          <p:cNvPr id="3" name="İçerik Yer Tutucusu 2">
            <a:extLst>
              <a:ext uri="{FF2B5EF4-FFF2-40B4-BE49-F238E27FC236}">
                <a16:creationId xmlns:a16="http://schemas.microsoft.com/office/drawing/2014/main" id="{DA863D60-75E3-4519-BB33-DB6BBC0ADFD1}"/>
              </a:ext>
            </a:extLst>
          </p:cNvPr>
          <p:cNvSpPr>
            <a:spLocks noGrp="1"/>
          </p:cNvSpPr>
          <p:nvPr>
            <p:ph sz="half" idx="1"/>
          </p:nvPr>
        </p:nvSpPr>
        <p:spPr/>
        <p:txBody>
          <a:bodyPr/>
          <a:lstStyle/>
          <a:p>
            <a:r>
              <a:rPr lang="tr-TR" sz="2000" dirty="0">
                <a:solidFill>
                  <a:srgbClr val="373737"/>
                </a:solidFill>
                <a:effectLst/>
                <a:latin typeface="Times New Roman" panose="02020603050405020304" pitchFamily="18" charset="0"/>
                <a:ea typeface="Calibri" panose="020F0502020204030204" pitchFamily="34" charset="0"/>
                <a:cs typeface="Times New Roman" panose="02020603050405020304" pitchFamily="18" charset="0"/>
              </a:rPr>
              <a:t>SGK Kurumuna en geç kazadan sonraki </a:t>
            </a:r>
            <a:r>
              <a:rPr lang="tr-TR" sz="5400" dirty="0">
                <a:solidFill>
                  <a:srgbClr val="373737"/>
                </a:solidFill>
                <a:latin typeface="Times New Roman" panose="02020603050405020304" pitchFamily="18" charset="0"/>
                <a:ea typeface="Calibri" panose="020F0502020204030204" pitchFamily="34" charset="0"/>
                <a:cs typeface="Times New Roman" panose="02020603050405020304" pitchFamily="18" charset="0"/>
              </a:rPr>
              <a:t>3-üç </a:t>
            </a:r>
            <a:r>
              <a:rPr lang="tr-TR" sz="5400" dirty="0">
                <a:solidFill>
                  <a:srgbClr val="373737"/>
                </a:solidFill>
                <a:effectLst/>
                <a:latin typeface="Times New Roman" panose="02020603050405020304" pitchFamily="18" charset="0"/>
                <a:ea typeface="Calibri" panose="020F0502020204030204" pitchFamily="34" charset="0"/>
                <a:cs typeface="Times New Roman" panose="02020603050405020304" pitchFamily="18" charset="0"/>
              </a:rPr>
              <a:t>işgünü </a:t>
            </a:r>
            <a:r>
              <a:rPr lang="tr-TR" sz="2000" dirty="0">
                <a:solidFill>
                  <a:srgbClr val="373737"/>
                </a:solidFill>
                <a:effectLst/>
                <a:latin typeface="Times New Roman" panose="02020603050405020304" pitchFamily="18" charset="0"/>
                <a:ea typeface="Calibri" panose="020F0502020204030204" pitchFamily="34" charset="0"/>
                <a:cs typeface="Times New Roman" panose="02020603050405020304" pitchFamily="18" charset="0"/>
              </a:rPr>
              <a:t>içinde bildirim yapılmak zorundadır. İş kazasının işverenin kontrolü dışındaki yerlerde meydana gelmesi halinde, iş kazasının öğrenildiği tarihten itibaren başlar</a:t>
            </a:r>
            <a:r>
              <a:rPr lang="tr-TR" sz="1800" dirty="0">
                <a:solidFill>
                  <a:srgbClr val="373737"/>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136D3C1-F62D-4236-9DCE-BEF312EA8566}"/>
              </a:ext>
            </a:extLst>
          </p:cNvPr>
          <p:cNvSpPr>
            <a:spLocks noGrp="1"/>
          </p:cNvSpPr>
          <p:nvPr>
            <p:ph sz="half" idx="2"/>
          </p:nvPr>
        </p:nvSpPr>
        <p:spPr/>
        <p:txBody>
          <a:bodyPr/>
          <a:lstStyle/>
          <a:p>
            <a:r>
              <a:rPr lang="tr-TR" sz="2000" dirty="0">
                <a:solidFill>
                  <a:srgbClr val="373737"/>
                </a:solidFill>
                <a:effectLst/>
                <a:latin typeface="Times New Roman" panose="02020603050405020304" pitchFamily="18" charset="0"/>
                <a:ea typeface="Times New Roman" panose="02020603050405020304" pitchFamily="18" charset="0"/>
                <a:cs typeface="Times New Roman" panose="02020603050405020304" pitchFamily="18" charset="0"/>
              </a:rPr>
              <a:t>İşveren tarafından yürütülmekte olan iş nedeniyle sigortalı kendi adına ve hesabına bağımsız çalışıyorsa yürütmekte olduğu iş nedeniyle kazaya uğramışsa, kendisi tarafından, bir ayı geçmemek şartıyla rahatsızlığının bildirim yapmaya engel olmadığı günden sonra üç işgünü içinde bildirim yapılmak zorundadır.</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509358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4B66E4BC-5BD8-41C8-B92B-3C33849EF404}"/>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6" name="İçerik Yer Tutucusu 5">
            <a:extLst>
              <a:ext uri="{FF2B5EF4-FFF2-40B4-BE49-F238E27FC236}">
                <a16:creationId xmlns:a16="http://schemas.microsoft.com/office/drawing/2014/main" id="{424B6676-7C6E-416E-A257-5A53F8730D64}"/>
              </a:ext>
            </a:extLst>
          </p:cNvPr>
          <p:cNvSpPr>
            <a:spLocks noGrp="1"/>
          </p:cNvSpPr>
          <p:nvPr>
            <p:ph idx="1"/>
          </p:nvPr>
        </p:nvSpPr>
        <p:spPr/>
        <p:txBody>
          <a:bodyPr/>
          <a:lstStyle/>
          <a:p>
            <a:r>
              <a:rPr lang="tr-TR" dirty="0"/>
              <a:t>A. 30 gün</a:t>
            </a:r>
          </a:p>
          <a:p>
            <a:r>
              <a:rPr lang="tr-TR" dirty="0"/>
              <a:t>B. 60 gün</a:t>
            </a:r>
          </a:p>
          <a:p>
            <a:r>
              <a:rPr lang="tr-TR" dirty="0"/>
              <a:t>C. 3 gün</a:t>
            </a:r>
          </a:p>
          <a:p>
            <a:r>
              <a:rPr lang="tr-TR" dirty="0"/>
              <a:t>D. Bildirmek zorunda değil</a:t>
            </a:r>
          </a:p>
        </p:txBody>
      </p:sp>
      <p:sp>
        <p:nvSpPr>
          <p:cNvPr id="7" name="Metin Yer Tutucusu 6">
            <a:extLst>
              <a:ext uri="{FF2B5EF4-FFF2-40B4-BE49-F238E27FC236}">
                <a16:creationId xmlns:a16="http://schemas.microsoft.com/office/drawing/2014/main" id="{24E4F32F-4F5A-4372-A387-D590332174BC}"/>
              </a:ext>
            </a:extLst>
          </p:cNvPr>
          <p:cNvSpPr>
            <a:spLocks noGrp="1"/>
          </p:cNvSpPr>
          <p:nvPr>
            <p:ph type="body" sz="half" idx="2"/>
          </p:nvPr>
        </p:nvSpPr>
        <p:spPr/>
        <p:txBody>
          <a:bodyPr>
            <a:normAutofit/>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İş veren İş kazası yada meslek hatalığı meydana geldiği günden itibaren en geç kaç gün içinde ilgili kuruma bildirmek zorundadır?</a:t>
            </a:r>
          </a:p>
        </p:txBody>
      </p:sp>
    </p:spTree>
    <p:extLst>
      <p:ext uri="{BB962C8B-B14F-4D97-AF65-F5344CB8AC3E}">
        <p14:creationId xmlns:p14="http://schemas.microsoft.com/office/powerpoint/2010/main" val="4056286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2C69B6D-0F0E-4999-89D8-01652092A11C}"/>
              </a:ext>
            </a:extLst>
          </p:cNvPr>
          <p:cNvSpPr>
            <a:spLocks noGrp="1"/>
          </p:cNvSpPr>
          <p:nvPr>
            <p:ph type="title"/>
          </p:nvPr>
        </p:nvSpPr>
        <p:spPr/>
        <p:txBody>
          <a:bodyPr>
            <a:normAutofit/>
          </a:bodyPr>
          <a:lstStyle/>
          <a:p>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Güvenliği</a:t>
            </a:r>
          </a:p>
        </p:txBody>
      </p:sp>
      <p:sp>
        <p:nvSpPr>
          <p:cNvPr id="5" name="İçerik Yer Tutucusu 4">
            <a:extLst>
              <a:ext uri="{FF2B5EF4-FFF2-40B4-BE49-F238E27FC236}">
                <a16:creationId xmlns:a16="http://schemas.microsoft.com/office/drawing/2014/main" id="{3924205D-90F6-4DCD-8C7B-C06A2E31F863}"/>
              </a:ext>
            </a:extLst>
          </p:cNvPr>
          <p:cNvSpPr>
            <a:spLocks noGrp="1"/>
          </p:cNvSpPr>
          <p:nvPr>
            <p:ph idx="1"/>
          </p:nvPr>
        </p:nvSpPr>
        <p:spPr>
          <a:xfrm>
            <a:off x="5564442" y="2760134"/>
            <a:ext cx="5469466" cy="3084075"/>
          </a:xfrm>
        </p:spPr>
        <p:txBody>
          <a:bodyPr/>
          <a:lstStyle/>
          <a:p>
            <a:pPr algn="just"/>
            <a:r>
              <a:rPr lang="tr-TR" sz="3200" b="1" u="none" strike="noStrike"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İş sağlığı ve güvenliği</a:t>
            </a:r>
            <a:r>
              <a:rPr lang="tr-TR" sz="3200" b="1"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32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çok disiplinli bir bilim dalıdır. İş güvenliğinin günümüzdeki önemi giderek artmaktadır.</a:t>
            </a:r>
            <a:endParaRPr lang="tr-TR"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6" name="Metin Yer Tutucusu 5">
            <a:extLst>
              <a:ext uri="{FF2B5EF4-FFF2-40B4-BE49-F238E27FC236}">
                <a16:creationId xmlns:a16="http://schemas.microsoft.com/office/drawing/2014/main" id="{0D2B97F5-8028-4060-A786-73F2ACE13854}"/>
              </a:ext>
            </a:extLst>
          </p:cNvPr>
          <p:cNvSpPr>
            <a:spLocks noGrp="1"/>
          </p:cNvSpPr>
          <p:nvPr>
            <p:ph type="body" sz="half" idx="2"/>
          </p:nvPr>
        </p:nvSpPr>
        <p:spPr/>
        <p:txBody>
          <a:bodyPr>
            <a:normAutofit/>
          </a:bodyPr>
          <a:lstStyle/>
          <a:p>
            <a:r>
              <a:rPr lang="tr-TR"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İşçilerin iş kazalarına uğramamaları için, güvenli çalışma ortamı oluşturup alınan önlemlere                  </a:t>
            </a:r>
            <a:r>
              <a:rPr lang="tr-TR" sz="24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GÜVENLİĞİ </a:t>
            </a:r>
            <a:r>
              <a:rPr lang="tr-TR"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adı verilir. </a:t>
            </a:r>
            <a:endParaRPr lang="tr-TR" sz="2000" dirty="0">
              <a:latin typeface="Times New Roman" panose="02020603050405020304" pitchFamily="18" charset="0"/>
              <a:cs typeface="Times New Roman" panose="02020603050405020304" pitchFamily="18" charset="0"/>
            </a:endParaRPr>
          </a:p>
        </p:txBody>
      </p:sp>
      <p:pic>
        <p:nvPicPr>
          <p:cNvPr id="1026" name="Picture 2" descr="50'den az çalışanı olan tüm iş yerlerinde iş güvenliği uzmanı ve iş yeri  hekimi bulundurmak artık zorunlu hale geldi">
            <a:extLst>
              <a:ext uri="{FF2B5EF4-FFF2-40B4-BE49-F238E27FC236}">
                <a16:creationId xmlns:a16="http://schemas.microsoft.com/office/drawing/2014/main" id="{1C09F43D-86D1-4296-B90E-E839F3B1B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86783"/>
            <a:ext cx="26670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95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A9DFF5C2-91D0-4DE9-B02D-BAD34080AF49}"/>
              </a:ext>
            </a:extLst>
          </p:cNvPr>
          <p:cNvSpPr>
            <a:spLocks noGrp="1"/>
          </p:cNvSpPr>
          <p:nvPr>
            <p:ph type="title"/>
          </p:nvPr>
        </p:nvSpPr>
        <p:spPr/>
        <p:txBody>
          <a:bodyPr>
            <a:noAutofit/>
          </a:bodyPr>
          <a:lstStyle/>
          <a:p>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TESPİTİ VE ALINACAK ÖNLEMLER</a:t>
            </a:r>
          </a:p>
        </p:txBody>
      </p:sp>
      <p:sp>
        <p:nvSpPr>
          <p:cNvPr id="6" name="İçerik Yer Tutucusu 5">
            <a:extLst>
              <a:ext uri="{FF2B5EF4-FFF2-40B4-BE49-F238E27FC236}">
                <a16:creationId xmlns:a16="http://schemas.microsoft.com/office/drawing/2014/main" id="{9EE8B625-9FE4-4E5B-AAA7-E36A49A1E3DA}"/>
              </a:ext>
            </a:extLst>
          </p:cNvPr>
          <p:cNvSpPr>
            <a:spLocks noGrp="1"/>
          </p:cNvSpPr>
          <p:nvPr>
            <p:ph idx="1"/>
          </p:nvPr>
        </p:nvSpPr>
        <p:spPr/>
        <p:txBody>
          <a:bodyPr/>
          <a:lstStyle/>
          <a:p>
            <a:r>
              <a:rPr lang="tr-TR" dirty="0"/>
              <a:t>.</a:t>
            </a:r>
          </a:p>
        </p:txBody>
      </p:sp>
      <p:pic>
        <p:nvPicPr>
          <p:cNvPr id="8" name="Resim 7">
            <a:extLst>
              <a:ext uri="{FF2B5EF4-FFF2-40B4-BE49-F238E27FC236}">
                <a16:creationId xmlns:a16="http://schemas.microsoft.com/office/drawing/2014/main" id="{C36F08C9-21ED-493F-9E43-F0BB29108182}"/>
              </a:ext>
            </a:extLst>
          </p:cNvPr>
          <p:cNvPicPr>
            <a:picLocks noChangeAspect="1"/>
          </p:cNvPicPr>
          <p:nvPr/>
        </p:nvPicPr>
        <p:blipFill>
          <a:blip r:embed="rId2"/>
          <a:stretch>
            <a:fillRect/>
          </a:stretch>
        </p:blipFill>
        <p:spPr>
          <a:xfrm>
            <a:off x="1669774" y="2556931"/>
            <a:ext cx="9226823" cy="3318936"/>
          </a:xfrm>
          <a:prstGeom prst="rect">
            <a:avLst/>
          </a:prstGeom>
        </p:spPr>
      </p:pic>
    </p:spTree>
    <p:extLst>
      <p:ext uri="{BB962C8B-B14F-4D97-AF65-F5344CB8AC3E}">
        <p14:creationId xmlns:p14="http://schemas.microsoft.com/office/powerpoint/2010/main" val="176602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24C0A5E-1498-4563-994A-EED9DD44BDF5}"/>
              </a:ext>
            </a:extLst>
          </p:cNvPr>
          <p:cNvPicPr>
            <a:picLocks noChangeAspect="1"/>
          </p:cNvPicPr>
          <p:nvPr/>
        </p:nvPicPr>
        <p:blipFill>
          <a:blip r:embed="rId2"/>
          <a:stretch>
            <a:fillRect/>
          </a:stretch>
        </p:blipFill>
        <p:spPr>
          <a:xfrm>
            <a:off x="1298713" y="834887"/>
            <a:ext cx="9674087" cy="5247861"/>
          </a:xfrm>
          <a:prstGeom prst="rect">
            <a:avLst/>
          </a:prstGeom>
        </p:spPr>
      </p:pic>
    </p:spTree>
    <p:extLst>
      <p:ext uri="{BB962C8B-B14F-4D97-AF65-F5344CB8AC3E}">
        <p14:creationId xmlns:p14="http://schemas.microsoft.com/office/powerpoint/2010/main" val="161377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741FBA-6BDD-4703-960E-5517AE58737E}"/>
              </a:ext>
            </a:extLst>
          </p:cNvPr>
          <p:cNvSpPr>
            <a:spLocks noGrp="1"/>
          </p:cNvSpPr>
          <p:nvPr>
            <p:ph type="title"/>
          </p:nvPr>
        </p:nvSpPr>
        <p:spPr/>
        <p:txBody>
          <a:bodyPr/>
          <a:lstStyle/>
          <a:p>
            <a:r>
              <a:rPr lang="tr-TR" dirty="0"/>
              <a:t>.</a:t>
            </a:r>
          </a:p>
        </p:txBody>
      </p:sp>
      <p:pic>
        <p:nvPicPr>
          <p:cNvPr id="5" name="İçerik Yer Tutucusu 4">
            <a:extLst>
              <a:ext uri="{FF2B5EF4-FFF2-40B4-BE49-F238E27FC236}">
                <a16:creationId xmlns:a16="http://schemas.microsoft.com/office/drawing/2014/main" id="{566E9938-F7A7-4907-80E7-A52C7492DCDD}"/>
              </a:ext>
            </a:extLst>
          </p:cNvPr>
          <p:cNvPicPr>
            <a:picLocks noGrp="1" noChangeAspect="1"/>
          </p:cNvPicPr>
          <p:nvPr>
            <p:ph idx="1"/>
          </p:nvPr>
        </p:nvPicPr>
        <p:blipFill>
          <a:blip r:embed="rId2"/>
          <a:stretch>
            <a:fillRect/>
          </a:stretch>
        </p:blipFill>
        <p:spPr>
          <a:xfrm>
            <a:off x="1948070" y="755374"/>
            <a:ext cx="8362121" cy="4985026"/>
          </a:xfrm>
        </p:spPr>
      </p:pic>
    </p:spTree>
    <p:extLst>
      <p:ext uri="{BB962C8B-B14F-4D97-AF65-F5344CB8AC3E}">
        <p14:creationId xmlns:p14="http://schemas.microsoft.com/office/powerpoint/2010/main" val="1698358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C938A-F34D-48D8-A8EB-8CE918F77BB2}"/>
              </a:ext>
            </a:extLst>
          </p:cNvPr>
          <p:cNvSpPr>
            <a:spLocks noGrp="1"/>
          </p:cNvSpPr>
          <p:nvPr>
            <p:ph type="title"/>
          </p:nvPr>
        </p:nvSpPr>
        <p:spPr/>
        <p:txBody>
          <a:bodyPr/>
          <a:lstStyle/>
          <a:p>
            <a:r>
              <a:rPr lang="tr-TR" dirty="0"/>
              <a:t>.</a:t>
            </a:r>
          </a:p>
        </p:txBody>
      </p:sp>
      <p:pic>
        <p:nvPicPr>
          <p:cNvPr id="5" name="İçerik Yer Tutucusu 4">
            <a:extLst>
              <a:ext uri="{FF2B5EF4-FFF2-40B4-BE49-F238E27FC236}">
                <a16:creationId xmlns:a16="http://schemas.microsoft.com/office/drawing/2014/main" id="{E0A86568-085B-4439-9BC5-06E264BB9D33}"/>
              </a:ext>
            </a:extLst>
          </p:cNvPr>
          <p:cNvPicPr>
            <a:picLocks noGrp="1" noChangeAspect="1"/>
          </p:cNvPicPr>
          <p:nvPr>
            <p:ph idx="1"/>
          </p:nvPr>
        </p:nvPicPr>
        <p:blipFill rotWithShape="1">
          <a:blip r:embed="rId2"/>
          <a:srcRect l="10866" t="2120" r="1"/>
          <a:stretch/>
        </p:blipFill>
        <p:spPr>
          <a:xfrm>
            <a:off x="1457739" y="887896"/>
            <a:ext cx="9183757" cy="5221356"/>
          </a:xfrm>
        </p:spPr>
      </p:pic>
    </p:spTree>
    <p:extLst>
      <p:ext uri="{BB962C8B-B14F-4D97-AF65-F5344CB8AC3E}">
        <p14:creationId xmlns:p14="http://schemas.microsoft.com/office/powerpoint/2010/main" val="3269479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6407B6F-496D-4E57-B6B0-1D28B7AF8AD4}"/>
              </a:ext>
            </a:extLst>
          </p:cNvPr>
          <p:cNvSpPr>
            <a:spLocks noGrp="1"/>
          </p:cNvSpPr>
          <p:nvPr>
            <p:ph type="title"/>
          </p:nvPr>
        </p:nvSpPr>
        <p:spPr>
          <a:xfrm>
            <a:off x="1293811" y="1388534"/>
            <a:ext cx="3718455" cy="943849"/>
          </a:xfrm>
        </p:spPr>
        <p:txBody>
          <a:bodyPr>
            <a:normAutofit/>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Tespiti</a:t>
            </a:r>
          </a:p>
        </p:txBody>
      </p:sp>
      <p:sp>
        <p:nvSpPr>
          <p:cNvPr id="5" name="İçerik Yer Tutucusu 4">
            <a:extLst>
              <a:ext uri="{FF2B5EF4-FFF2-40B4-BE49-F238E27FC236}">
                <a16:creationId xmlns:a16="http://schemas.microsoft.com/office/drawing/2014/main" id="{5E09CF5B-FF01-484E-9E7D-D59E93507375}"/>
              </a:ext>
            </a:extLst>
          </p:cNvPr>
          <p:cNvSpPr>
            <a:spLocks noGrp="1"/>
          </p:cNvSpPr>
          <p:nvPr>
            <p:ph idx="1"/>
          </p:nvPr>
        </p:nvSpPr>
        <p:spPr/>
        <p:txBody>
          <a:bodyPr/>
          <a:lstStyle/>
          <a:p>
            <a:pPr marL="0" indent="0">
              <a:buNone/>
            </a:pPr>
            <a:r>
              <a:rPr lang="tr-T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Çeşitleri :</a:t>
            </a:r>
          </a:p>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 riskler</a:t>
            </a:r>
            <a:r>
              <a:rPr lang="tr-TR" dirty="0">
                <a:latin typeface="Times New Roman" panose="02020603050405020304" pitchFamily="18" charset="0"/>
                <a:cs typeface="Times New Roman" panose="02020603050405020304" pitchFamily="18" charset="0"/>
              </a:rPr>
              <a:t>; doğrudan idare tarafından kontrol edilebilecek olaylar sonucunda ortaya çıkan risklerdir.  </a:t>
            </a:r>
          </a:p>
          <a:p>
            <a:endParaRPr lang="tr-TR" dirty="0">
              <a:latin typeface="Times New Roman" panose="02020603050405020304" pitchFamily="18" charset="0"/>
              <a:cs typeface="Times New Roman" panose="02020603050405020304" pitchFamily="18" charset="0"/>
            </a:endParaRPr>
          </a:p>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Dış riskler </a:t>
            </a:r>
            <a:r>
              <a:rPr lang="tr-TR" dirty="0">
                <a:latin typeface="Times New Roman" panose="02020603050405020304" pitchFamily="18" charset="0"/>
                <a:cs typeface="Times New Roman" panose="02020603050405020304" pitchFamily="18" charset="0"/>
              </a:rPr>
              <a:t>ise; idarenin kontrolü dışında gerçekleşen olaylar sonucunda ortaya çıkan risklerdir</a:t>
            </a:r>
            <a:r>
              <a:rPr lang="tr-TR" dirty="0"/>
              <a:t>. </a:t>
            </a:r>
          </a:p>
        </p:txBody>
      </p:sp>
      <p:sp>
        <p:nvSpPr>
          <p:cNvPr id="6" name="Metin Yer Tutucusu 5">
            <a:extLst>
              <a:ext uri="{FF2B5EF4-FFF2-40B4-BE49-F238E27FC236}">
                <a16:creationId xmlns:a16="http://schemas.microsoft.com/office/drawing/2014/main" id="{4C1004F1-CF90-4681-9D59-146E60045730}"/>
              </a:ext>
            </a:extLst>
          </p:cNvPr>
          <p:cNvSpPr>
            <a:spLocks noGrp="1"/>
          </p:cNvSpPr>
          <p:nvPr>
            <p:ph type="body" sz="half" idx="2"/>
          </p:nvPr>
        </p:nvSpPr>
        <p:spPr/>
        <p:txBody>
          <a:bodyPr>
            <a:normAutofit lnSpcReduction="10000"/>
          </a:bodyPr>
          <a:lstStyle/>
          <a:p>
            <a:pPr algn="l"/>
            <a:r>
              <a:rPr lang="tr-TR" sz="2000" dirty="0">
                <a:latin typeface="Times New Roman" panose="02020603050405020304" pitchFamily="18" charset="0"/>
                <a:cs typeface="Times New Roman" panose="02020603050405020304" pitchFamily="18" charset="0"/>
              </a:rPr>
              <a:t>       Risk yönetimi sürecinin ilk aşaması olan risklerin tespit edilmesi, idarenin hedeflerine ulaşmasını engelleyen veya zorlaştıran risklerin, önceden tanımlanmış yöntemlerle belirlenmesi, gruplandırılması ve güncellenmesi sürecidir. </a:t>
            </a:r>
          </a:p>
        </p:txBody>
      </p:sp>
    </p:spTree>
    <p:extLst>
      <p:ext uri="{BB962C8B-B14F-4D97-AF65-F5344CB8AC3E}">
        <p14:creationId xmlns:p14="http://schemas.microsoft.com/office/powerpoint/2010/main" val="50168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9D3F528-0552-4E70-8227-5702E5EB176C}"/>
              </a:ext>
            </a:extLst>
          </p:cNvPr>
          <p:cNvSpPr>
            <a:spLocks noGrp="1"/>
          </p:cNvSpPr>
          <p:nvPr>
            <p:ph type="title"/>
          </p:nvPr>
        </p:nvSpPr>
        <p:spPr>
          <a:xfrm>
            <a:off x="1293811" y="1388534"/>
            <a:ext cx="3718455" cy="1129379"/>
          </a:xfrm>
        </p:spPr>
        <p:txBody>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Riskleri Nasıl Tespit Edebilirim?</a:t>
            </a:r>
          </a:p>
        </p:txBody>
      </p:sp>
      <p:sp>
        <p:nvSpPr>
          <p:cNvPr id="5" name="İçerik Yer Tutucusu 4">
            <a:extLst>
              <a:ext uri="{FF2B5EF4-FFF2-40B4-BE49-F238E27FC236}">
                <a16:creationId xmlns:a16="http://schemas.microsoft.com/office/drawing/2014/main" id="{F4C4DD50-D790-411E-AA72-111EE1228BBA}"/>
              </a:ext>
            </a:extLst>
          </p:cNvPr>
          <p:cNvSpPr>
            <a:spLocks noGrp="1"/>
          </p:cNvSpPr>
          <p:nvPr>
            <p:ph idx="1"/>
          </p:nvPr>
        </p:nvSpPr>
        <p:spPr>
          <a:xfrm>
            <a:off x="5418667" y="982131"/>
            <a:ext cx="5938445" cy="4893735"/>
          </a:xfrm>
        </p:spPr>
        <p:txBody>
          <a:bodyPr>
            <a:normAutofit lnSpcReduction="10000"/>
          </a:bodyPr>
          <a:lstStyle/>
          <a:p>
            <a:r>
              <a:rPr lang="tr-TR" dirty="0"/>
              <a:t> </a:t>
            </a:r>
            <a:r>
              <a:rPr lang="tr-TR" dirty="0">
                <a:latin typeface="Times New Roman" panose="02020603050405020304" pitchFamily="18" charset="0"/>
                <a:cs typeface="Times New Roman" panose="02020603050405020304" pitchFamily="18" charset="0"/>
              </a:rPr>
              <a:t>Çalışma yöntemlerine karar verin.  </a:t>
            </a:r>
          </a:p>
          <a:p>
            <a:r>
              <a:rPr lang="tr-TR" dirty="0">
                <a:latin typeface="Times New Roman" panose="02020603050405020304" pitchFamily="18" charset="0"/>
                <a:cs typeface="Times New Roman" panose="02020603050405020304" pitchFamily="18" charset="0"/>
              </a:rPr>
              <a:t> Riskleri iç risk ve dış risk olarak gruplandırın.  </a:t>
            </a:r>
          </a:p>
          <a:p>
            <a:r>
              <a:rPr lang="tr-TR" dirty="0">
                <a:latin typeface="Times New Roman" panose="02020603050405020304" pitchFamily="18" charset="0"/>
                <a:cs typeface="Times New Roman" panose="02020603050405020304" pitchFamily="18" charset="0"/>
              </a:rPr>
              <a:t> Tehdit ya da fırsatları dikkate alarak riskleri belirleyin ve gruplandırın (ekonomik, sosyal, kültürel, politik, teknolojik, yasal, etik, çevre vb.).  </a:t>
            </a:r>
          </a:p>
          <a:p>
            <a:r>
              <a:rPr lang="tr-TR" dirty="0">
                <a:latin typeface="Times New Roman" panose="02020603050405020304" pitchFamily="18" charset="0"/>
                <a:cs typeface="Times New Roman" panose="02020603050405020304" pitchFamily="18" charset="0"/>
              </a:rPr>
              <a:t> Paydaş analizi gerçekleştirin (paydaşların pozisyonu ve tutumlarını belirleyin). </a:t>
            </a:r>
          </a:p>
          <a:p>
            <a:r>
              <a:rPr lang="tr-TR" dirty="0">
                <a:latin typeface="Times New Roman" panose="02020603050405020304" pitchFamily="18" charset="0"/>
                <a:cs typeface="Times New Roman" panose="02020603050405020304" pitchFamily="18" charset="0"/>
              </a:rPr>
              <a:t>Düzenli olarak ve özellik arz eden dönemlerde (seçimler, ekonomik kriz, doğal afetler vb.) tespiti tekrarlayın. </a:t>
            </a:r>
          </a:p>
        </p:txBody>
      </p:sp>
      <p:sp>
        <p:nvSpPr>
          <p:cNvPr id="6" name="Metin Yer Tutucusu 5">
            <a:extLst>
              <a:ext uri="{FF2B5EF4-FFF2-40B4-BE49-F238E27FC236}">
                <a16:creationId xmlns:a16="http://schemas.microsoft.com/office/drawing/2014/main" id="{25017F21-0878-418E-BF1E-ABAA7A7DDB4B}"/>
              </a:ext>
            </a:extLst>
          </p:cNvPr>
          <p:cNvSpPr>
            <a:spLocks noGrp="1"/>
          </p:cNvSpPr>
          <p:nvPr>
            <p:ph type="body" sz="half" idx="2"/>
          </p:nvPr>
        </p:nvSpPr>
        <p:spPr/>
        <p:txBody>
          <a:bodyPr/>
          <a:lstStyle/>
          <a:p>
            <a:r>
              <a:rPr lang="tr-TR" dirty="0"/>
              <a:t>.</a:t>
            </a:r>
          </a:p>
        </p:txBody>
      </p:sp>
      <p:pic>
        <p:nvPicPr>
          <p:cNvPr id="8" name="Resim 7">
            <a:extLst>
              <a:ext uri="{FF2B5EF4-FFF2-40B4-BE49-F238E27FC236}">
                <a16:creationId xmlns:a16="http://schemas.microsoft.com/office/drawing/2014/main" id="{69917215-B50D-4F7F-A45A-28D7FE61D869}"/>
              </a:ext>
            </a:extLst>
          </p:cNvPr>
          <p:cNvPicPr>
            <a:picLocks noChangeAspect="1"/>
          </p:cNvPicPr>
          <p:nvPr/>
        </p:nvPicPr>
        <p:blipFill>
          <a:blip r:embed="rId2"/>
          <a:stretch>
            <a:fillRect/>
          </a:stretch>
        </p:blipFill>
        <p:spPr>
          <a:xfrm>
            <a:off x="1630017" y="3031065"/>
            <a:ext cx="2981739" cy="2587857"/>
          </a:xfrm>
          <a:prstGeom prst="rect">
            <a:avLst/>
          </a:prstGeom>
        </p:spPr>
      </p:pic>
    </p:spTree>
    <p:extLst>
      <p:ext uri="{BB962C8B-B14F-4D97-AF65-F5344CB8AC3E}">
        <p14:creationId xmlns:p14="http://schemas.microsoft.com/office/powerpoint/2010/main" val="2316914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F510FF-1EF8-47D9-AE77-E04BC9733D25}"/>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491CD1D6-BFF1-4B18-BAE9-FD84FBEEA3AA}"/>
              </a:ext>
            </a:extLst>
          </p:cNvPr>
          <p:cNvSpPr>
            <a:spLocks noGrp="1"/>
          </p:cNvSpPr>
          <p:nvPr>
            <p:ph idx="1"/>
          </p:nvPr>
        </p:nvSpPr>
        <p:spPr/>
        <p:txBody>
          <a:bodyPr>
            <a:normAutofit fontScale="85000" lnSpcReduction="20000"/>
          </a:bodyPr>
          <a:lstStyle/>
          <a:p>
            <a:r>
              <a:rPr lang="tr-TR" b="1" dirty="0">
                <a:latin typeface="Times New Roman" panose="02020603050405020304" pitchFamily="18" charset="0"/>
                <a:cs typeface="Times New Roman" panose="02020603050405020304" pitchFamily="18" charset="0"/>
              </a:rPr>
              <a:t>PESTLE Analizi;</a:t>
            </a:r>
          </a:p>
          <a:p>
            <a:pPr marL="0" indent="0">
              <a:buNone/>
            </a:pPr>
            <a:r>
              <a:rPr lang="tr-TR" u="none" strike="noStrike" dirty="0">
                <a:solidFill>
                  <a:srgbClr val="363635"/>
                </a:solidFill>
                <a:effectLst/>
                <a:latin typeface="Times New Roman" panose="02020603050405020304" pitchFamily="18" charset="0"/>
                <a:cs typeface="Times New Roman" panose="02020603050405020304" pitchFamily="18" charset="0"/>
              </a:rPr>
              <a:t>     Politik, Ekonomik, Sosyal ve Teknolojik anlamda çevrenin ne olduğunu ve nereye gitmekte olduğunu gösteren bir analizdir.</a:t>
            </a:r>
            <a:r>
              <a:rPr lang="tr-TR" dirty="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GZFT/SWOT Analizi </a:t>
            </a:r>
            <a:r>
              <a:rPr lang="tr-TR" dirty="0">
                <a:latin typeface="Times New Roman" panose="02020603050405020304" pitchFamily="18" charset="0"/>
                <a:cs typeface="Times New Roman" panose="02020603050405020304" pitchFamily="18" charset="0"/>
              </a:rPr>
              <a:t>: </a:t>
            </a:r>
          </a:p>
          <a:p>
            <a:pPr marL="0" indent="0">
              <a:buNone/>
            </a:pPr>
            <a:r>
              <a:rPr lang="tr-TR" dirty="0">
                <a:latin typeface="Times New Roman" panose="02020603050405020304" pitchFamily="18" charset="0"/>
                <a:cs typeface="Times New Roman" panose="02020603050405020304" pitchFamily="18" charset="0"/>
              </a:rPr>
              <a:t>   Kurumun  Güçlü – zayıf yönlerinin, Fırsat ve Tehditlerin tespitidir.</a:t>
            </a:r>
          </a:p>
          <a:p>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Beyin Fırtınası;</a:t>
            </a:r>
          </a:p>
          <a:p>
            <a:pPr marL="0" indent="0">
              <a:buNone/>
            </a:pPr>
            <a:r>
              <a:rPr lang="tr-TR" i="0" u="none" strike="noStrike" dirty="0">
                <a:solidFill>
                  <a:srgbClr val="666666"/>
                </a:solidFill>
                <a:latin typeface="Times New Roman" panose="02020603050405020304" pitchFamily="18" charset="0"/>
                <a:cs typeface="Times New Roman" panose="02020603050405020304" pitchFamily="18" charset="0"/>
              </a:rPr>
              <a:t>     Bir yaratıcı düşünme tekniğidir</a:t>
            </a:r>
            <a:r>
              <a:rPr lang="tr-TR" b="0" i="0" u="none" strike="noStrike" dirty="0">
                <a:solidFill>
                  <a:srgbClr val="666666"/>
                </a:solidFill>
                <a:effectLst/>
                <a:latin typeface="Arial" panose="020B0604020202020204" pitchFamily="34" charset="0"/>
              </a:rPr>
              <a:t>.</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(Bu yöntem hem tespit hem de değerlendirmede kullanılabilir.</a:t>
            </a:r>
          </a:p>
        </p:txBody>
      </p:sp>
      <p:sp>
        <p:nvSpPr>
          <p:cNvPr id="4" name="Metin Yer Tutucusu 3">
            <a:extLst>
              <a:ext uri="{FF2B5EF4-FFF2-40B4-BE49-F238E27FC236}">
                <a16:creationId xmlns:a16="http://schemas.microsoft.com/office/drawing/2014/main" id="{E9469A65-7536-448E-9DAD-2A1E88D28C35}"/>
              </a:ext>
            </a:extLst>
          </p:cNvPr>
          <p:cNvSpPr>
            <a:spLocks noGrp="1"/>
          </p:cNvSpPr>
          <p:nvPr>
            <p:ph type="body" sz="half" idx="2"/>
          </p:nvPr>
        </p:nvSpPr>
        <p:spPr/>
        <p:txBody>
          <a:bodyPr/>
          <a:lstStyle/>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Riskleri tespit etmek için yaygın olarak yandaki yöntemler kullanılmaktadır.</a:t>
            </a:r>
          </a:p>
          <a:p>
            <a:endParaRPr lang="tr-TR" dirty="0"/>
          </a:p>
        </p:txBody>
      </p:sp>
      <p:pic>
        <p:nvPicPr>
          <p:cNvPr id="6" name="Resim 5">
            <a:extLst>
              <a:ext uri="{FF2B5EF4-FFF2-40B4-BE49-F238E27FC236}">
                <a16:creationId xmlns:a16="http://schemas.microsoft.com/office/drawing/2014/main" id="{D4D5F603-5DAA-41E1-998A-DCDEEF1746CB}"/>
              </a:ext>
            </a:extLst>
          </p:cNvPr>
          <p:cNvPicPr>
            <a:picLocks noChangeAspect="1"/>
          </p:cNvPicPr>
          <p:nvPr/>
        </p:nvPicPr>
        <p:blipFill>
          <a:blip r:embed="rId2"/>
          <a:stretch>
            <a:fillRect/>
          </a:stretch>
        </p:blipFill>
        <p:spPr>
          <a:xfrm>
            <a:off x="1052328" y="745758"/>
            <a:ext cx="3718455" cy="2047875"/>
          </a:xfrm>
          <a:prstGeom prst="rect">
            <a:avLst/>
          </a:prstGeom>
        </p:spPr>
      </p:pic>
    </p:spTree>
    <p:extLst>
      <p:ext uri="{BB962C8B-B14F-4D97-AF65-F5344CB8AC3E}">
        <p14:creationId xmlns:p14="http://schemas.microsoft.com/office/powerpoint/2010/main" val="45385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0249939-B85E-4BEB-A826-EB70E2FDD0AC}"/>
              </a:ext>
            </a:extLst>
          </p:cNvPr>
          <p:cNvSpPr>
            <a:spLocks noGrp="1"/>
          </p:cNvSpPr>
          <p:nvPr>
            <p:ph type="title"/>
          </p:nvPr>
        </p:nvSpPr>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Tespiti ve Değerlendirmesi Sonrası Alınabilecek Önlemler</a:t>
            </a:r>
          </a:p>
        </p:txBody>
      </p:sp>
      <p:pic>
        <p:nvPicPr>
          <p:cNvPr id="8" name="İçerik Yer Tutucusu 7">
            <a:extLst>
              <a:ext uri="{FF2B5EF4-FFF2-40B4-BE49-F238E27FC236}">
                <a16:creationId xmlns:a16="http://schemas.microsoft.com/office/drawing/2014/main" id="{0FF6013B-9FDB-4319-98AA-B02E3636CAEF}"/>
              </a:ext>
            </a:extLst>
          </p:cNvPr>
          <p:cNvPicPr>
            <a:picLocks noGrp="1" noChangeAspect="1"/>
          </p:cNvPicPr>
          <p:nvPr>
            <p:ph idx="1"/>
          </p:nvPr>
        </p:nvPicPr>
        <p:blipFill>
          <a:blip r:embed="rId2"/>
          <a:stretch>
            <a:fillRect/>
          </a:stretch>
        </p:blipFill>
        <p:spPr>
          <a:xfrm>
            <a:off x="1948070" y="2557463"/>
            <a:ext cx="7792278" cy="3317875"/>
          </a:xfrm>
        </p:spPr>
      </p:pic>
    </p:spTree>
    <p:extLst>
      <p:ext uri="{BB962C8B-B14F-4D97-AF65-F5344CB8AC3E}">
        <p14:creationId xmlns:p14="http://schemas.microsoft.com/office/powerpoint/2010/main" val="798188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8DEA74BE-D441-4223-B6E8-C05136E167B2}"/>
              </a:ext>
            </a:extLst>
          </p:cNvPr>
          <p:cNvSpPr txBox="1"/>
          <p:nvPr/>
        </p:nvSpPr>
        <p:spPr>
          <a:xfrm>
            <a:off x="927652" y="1308655"/>
            <a:ext cx="10522226" cy="4893647"/>
          </a:xfrm>
          <a:prstGeom prst="rect">
            <a:avLst/>
          </a:prstGeom>
          <a:noFill/>
        </p:spPr>
        <p:txBody>
          <a:bodyPr wrap="square">
            <a:spAutoFit/>
          </a:bodyPr>
          <a:lstStyle/>
          <a:p>
            <a:r>
              <a:rPr lang="tr-TR" sz="2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Risklere karşı önlem geliştirmede izlenecek yol mümkünse riskin tamamen ortadan kaldırılması, eğer bu mümkün olmuyorsa riskin azaltılmasıdır. Riskin ortadan kaldırılması en kesin sonuçtur, ancak ortadan kaldırılamayan risklerin azaltılması da etkin yöntemlerden biridir ve risk azaltmanın belirli bir kontrol hiyerarşisi kapsamında yapılması gerekir. Bu kontrol hiyerarşisinde en genel yaklaşım risklerle kaynağında mücadele edilmesidir. Eğer kaynağında başarılı olunamadıysa veya yeterince başarılı olunamadıysa, ikinci yaklaşım risklerle yayıldığı çevrede (ortamda) mücadele etmektir, yani oluşan riskin bir şekilde çalışana ulaşmasını engellemektir. Bu aşamada da başarılı sağlanamadıysa veya yeterli bulunmadıysa son aşama kişisel korunma politikaları ile risklerle mücadele etmektir.</a:t>
            </a:r>
            <a:br>
              <a:rPr lang="tr-TR" sz="26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040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0D947E7-4ADE-4034-B1AF-8DD1A6E9ACD2}"/>
              </a:ext>
            </a:extLst>
          </p:cNvPr>
          <p:cNvSpPr txBox="1"/>
          <p:nvPr/>
        </p:nvSpPr>
        <p:spPr>
          <a:xfrm>
            <a:off x="636105" y="726856"/>
            <a:ext cx="7421217" cy="5109091"/>
          </a:xfrm>
          <a:prstGeom prst="rect">
            <a:avLst/>
          </a:prstGeom>
          <a:noFill/>
        </p:spPr>
        <p:txBody>
          <a:bodyPr wrap="square">
            <a:spAutoFit/>
          </a:bodyPr>
          <a:lstStyle/>
          <a:p>
            <a:r>
              <a:rPr lang="tr-TR"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Kaçınılması mümkün olmayan riskleri analiz etmek.</a:t>
            </a:r>
          </a:p>
          <a:p>
            <a:b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Risklerle kaynağında mücadele etmek.</a:t>
            </a:r>
          </a:p>
          <a:p>
            <a:b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İşin kişilere uygun hâle getirilmesi için iş yerlerinin tasarımı ile iş ekipmanı, çalışma şekli ve üretim metotlarının seçiminde özen göstermek, özellikle tekdüze çalışma ve üretim temposunun sağlık ve güvenliğe olumsuz etkilerini önlemek, önlenemiyor ise en aza indirmek.</a:t>
            </a:r>
            <a:br>
              <a:rPr lang="tr-TR"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3BCD9B47-2E24-45F9-8AD5-E5BF4737F1FC}"/>
              </a:ext>
            </a:extLst>
          </p:cNvPr>
          <p:cNvPicPr>
            <a:picLocks noChangeAspect="1"/>
          </p:cNvPicPr>
          <p:nvPr/>
        </p:nvPicPr>
        <p:blipFill>
          <a:blip r:embed="rId2"/>
          <a:stretch>
            <a:fillRect/>
          </a:stretch>
        </p:blipFill>
        <p:spPr>
          <a:xfrm>
            <a:off x="8526945" y="726856"/>
            <a:ext cx="3028950" cy="4770783"/>
          </a:xfrm>
          <a:prstGeom prst="rect">
            <a:avLst/>
          </a:prstGeom>
        </p:spPr>
      </p:pic>
    </p:spTree>
    <p:extLst>
      <p:ext uri="{BB962C8B-B14F-4D97-AF65-F5344CB8AC3E}">
        <p14:creationId xmlns:p14="http://schemas.microsoft.com/office/powerpoint/2010/main" val="104900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6E53C7-B788-41AF-A2E2-9644B1D12902}"/>
              </a:ext>
            </a:extLst>
          </p:cNvPr>
          <p:cNvSpPr>
            <a:spLocks noGrp="1"/>
          </p:cNvSpPr>
          <p:nvPr>
            <p:ph type="title"/>
          </p:nvPr>
        </p:nvSpPr>
        <p:spPr/>
        <p:txBody>
          <a:bodyPr/>
          <a:lstStyle/>
          <a:p>
            <a:r>
              <a:rPr lang="tr-TR"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İŞ GÜVENLİĞİNİN GÜNÜMÜZDEKİ ÖNEMİ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A038ED6-79B5-4839-B422-981F5F034538}"/>
              </a:ext>
            </a:extLst>
          </p:cNvPr>
          <p:cNvSpPr>
            <a:spLocks noGrp="1"/>
          </p:cNvSpPr>
          <p:nvPr>
            <p:ph idx="1"/>
          </p:nvPr>
        </p:nvSpPr>
        <p:spPr>
          <a:xfrm>
            <a:off x="5418667" y="755374"/>
            <a:ext cx="5938445" cy="5486399"/>
          </a:xfrm>
        </p:spPr>
        <p:txBody>
          <a:bodyPr>
            <a:normAutofit/>
          </a:bodyPr>
          <a:lstStyle/>
          <a:p>
            <a:pPr>
              <a:lnSpc>
                <a:spcPct val="107000"/>
              </a:lnSpc>
              <a:spcAft>
                <a:spcPts val="1800"/>
              </a:spcAf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güvenliğinin önemi iş yerleri ve çalışanlar için oldukça büyüktür. Son yıllarda yaşanan iş kazaları ve bu iş kazalarından dolayı sakat kalma ya da ölümle sonuçlanan iş sağlığı ve güvenliği, oldukça önemli bir konu haline gelmiştir. İş güvenliği konusu bütün iş yerleri için önemli olup üzerinde titizlikle çalışılması gereken bir konudur. İş yerlerinin maddi varlığı kadar, iş yerlerindeki çalışanların can güvenliği ve sağlığı da önemlidir.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800"/>
              </a:spcAf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Çalışanlar, hayatlarını çalıştıkları yerlere adamaktadırlar. Bu sebeple de iş yerlerinin sağlık şartları üst seviyede denetlenmeli, çalışma koşulları olması gereken seviyelerde olmalıdır.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712F72AE-96E4-4DEF-946D-3B0B3E348230}"/>
              </a:ext>
            </a:extLst>
          </p:cNvPr>
          <p:cNvSpPr>
            <a:spLocks noGrp="1"/>
          </p:cNvSpPr>
          <p:nvPr>
            <p:ph type="body" sz="half" idx="2"/>
          </p:nvPr>
        </p:nvSpPr>
        <p:spPr>
          <a:xfrm>
            <a:off x="1476902" y="3031062"/>
            <a:ext cx="3718455" cy="2438404"/>
          </a:xfrm>
        </p:spPr>
        <p:txBody>
          <a:bodyPr/>
          <a:lstStyle/>
          <a:p>
            <a:r>
              <a:rPr lang="tr-TR" dirty="0"/>
              <a:t>.</a:t>
            </a:r>
          </a:p>
        </p:txBody>
      </p:sp>
      <p:pic>
        <p:nvPicPr>
          <p:cNvPr id="2050" name="Picture 2" descr="Konak Merkez Akademi">
            <a:extLst>
              <a:ext uri="{FF2B5EF4-FFF2-40B4-BE49-F238E27FC236}">
                <a16:creationId xmlns:a16="http://schemas.microsoft.com/office/drawing/2014/main" id="{FAF5E79A-19AD-4702-80DE-459333DE4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687" y="3031062"/>
            <a:ext cx="4055670" cy="273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8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519F623-9FFD-4BB7-B0BE-18505FD23667}"/>
              </a:ext>
            </a:extLst>
          </p:cNvPr>
          <p:cNvSpPr txBox="1"/>
          <p:nvPr/>
        </p:nvSpPr>
        <p:spPr>
          <a:xfrm>
            <a:off x="795131" y="801182"/>
            <a:ext cx="7924799" cy="4893647"/>
          </a:xfrm>
          <a:prstGeom prst="rect">
            <a:avLst/>
          </a:prstGeom>
          <a:noFill/>
        </p:spPr>
        <p:txBody>
          <a:bodyPr wrap="square">
            <a:spAutoFit/>
          </a:bodyPr>
          <a:lstStyle/>
          <a:p>
            <a:pPr marL="342900" indent="-342900">
              <a:buFont typeface="Arial" panose="020B0604020202020204" pitchFamily="34" charset="0"/>
              <a:buChar char="•"/>
            </a:pPr>
            <a: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Teknik gelişmelere uyum sağlamak.</a:t>
            </a:r>
          </a:p>
          <a:p>
            <a:b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Tehlikeli olanı, tehlikesiz veya daha az tehlikeli olanla değiştirmek.</a:t>
            </a:r>
          </a:p>
          <a:p>
            <a:b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Teknoloji, iş organizasyonu, çalışma şartları, sosyal ilişkiler ve çalışma ortamı ile ilgili faktörlerin etkilerini kapsayan tutarlı ve genel bir önleme politikası geliştirmek.</a:t>
            </a:r>
          </a:p>
          <a:p>
            <a:b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Toplu korunma tedbirlerine, kişisel korunma tedbirlerine göre öncelik vermek.</a:t>
            </a:r>
          </a:p>
          <a:p>
            <a:b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tr-TR" sz="2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Çalışanlara uygun talimatlar vermek</a:t>
            </a:r>
            <a:endParaRPr lang="tr-TR" sz="2400" dirty="0">
              <a:latin typeface="Times New Roman" panose="02020603050405020304" pitchFamily="18" charset="0"/>
              <a:cs typeface="Times New Roman" panose="02020603050405020304" pitchFamily="18" charset="0"/>
            </a:endParaRPr>
          </a:p>
        </p:txBody>
      </p:sp>
      <p:pic>
        <p:nvPicPr>
          <p:cNvPr id="5126" name="Picture 6" descr="Konak Merkez Akademi">
            <a:extLst>
              <a:ext uri="{FF2B5EF4-FFF2-40B4-BE49-F238E27FC236}">
                <a16:creationId xmlns:a16="http://schemas.microsoft.com/office/drawing/2014/main" id="{C6A67220-437C-4B4D-82A2-B01D614D1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294" y="1418810"/>
            <a:ext cx="2400300" cy="404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6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E1FE17-49C4-417B-8B6C-ED16D50EC150}"/>
              </a:ext>
            </a:extLst>
          </p:cNvPr>
          <p:cNvSpPr>
            <a:spLocks noGrp="1"/>
          </p:cNvSpPr>
          <p:nvPr>
            <p:ph type="title"/>
          </p:nvPr>
        </p:nvSpPr>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 SAĞLIĞI VE GÜVENLİĞİ MEVZUATI</a:t>
            </a:r>
          </a:p>
        </p:txBody>
      </p:sp>
      <p:sp>
        <p:nvSpPr>
          <p:cNvPr id="3" name="İçerik Yer Tutucusu 2">
            <a:extLst>
              <a:ext uri="{FF2B5EF4-FFF2-40B4-BE49-F238E27FC236}">
                <a16:creationId xmlns:a16="http://schemas.microsoft.com/office/drawing/2014/main" id="{5D3E2D85-BB8E-418C-891E-171FD9BFC286}"/>
              </a:ext>
            </a:extLst>
          </p:cNvPr>
          <p:cNvSpPr>
            <a:spLocks noGrp="1"/>
          </p:cNvSpPr>
          <p:nvPr>
            <p:ph idx="1"/>
          </p:nvPr>
        </p:nvSpPr>
        <p:spPr/>
        <p:txBody>
          <a:bodyPr/>
          <a:lstStyle/>
          <a:p>
            <a:r>
              <a:rPr lang="tr-TR" dirty="0"/>
              <a:t>.</a:t>
            </a:r>
          </a:p>
        </p:txBody>
      </p:sp>
      <p:sp>
        <p:nvSpPr>
          <p:cNvPr id="5" name="Metin kutusu 4">
            <a:extLst>
              <a:ext uri="{FF2B5EF4-FFF2-40B4-BE49-F238E27FC236}">
                <a16:creationId xmlns:a16="http://schemas.microsoft.com/office/drawing/2014/main" id="{D1B3FB41-B871-4E9B-832C-3E9EFC0B1137}"/>
              </a:ext>
            </a:extLst>
          </p:cNvPr>
          <p:cNvSpPr txBox="1"/>
          <p:nvPr/>
        </p:nvSpPr>
        <p:spPr>
          <a:xfrm>
            <a:off x="922683" y="2378027"/>
            <a:ext cx="10434429" cy="3539430"/>
          </a:xfrm>
          <a:prstGeom prst="rect">
            <a:avLst/>
          </a:prstGeom>
          <a:noFill/>
        </p:spPr>
        <p:txBody>
          <a:bodyPr wrap="square">
            <a:spAutoFit/>
          </a:bodyPr>
          <a:lstStyle/>
          <a:p>
            <a:pPr fontAlgn="base"/>
            <a:r>
              <a:rPr lang="tr-TR" sz="2800" dirty="0">
                <a:solidFill>
                  <a:srgbClr val="000000"/>
                </a:solidFill>
                <a:effectLst/>
                <a:latin typeface="Times New Roman" panose="02020603050405020304" pitchFamily="18" charset="0"/>
                <a:cs typeface="Times New Roman" panose="02020603050405020304" pitchFamily="18" charset="0"/>
              </a:rPr>
              <a:t>   İş Güvenliği Mevzuatı ; 6331 sayılı iş sağlığı güvenliği kanunu, 5510 sayılı Sosyal Sigortalar ve Genel Sağlık Sigortası Kanunu ve 4857 sayılı İş Kanunu ve tüm bu kanunların maddelerini açıklayan yönetmelik ve tebliğlerdir.</a:t>
            </a:r>
          </a:p>
          <a:p>
            <a:pPr fontAlgn="base"/>
            <a:r>
              <a:rPr lang="tr-TR" sz="2800" dirty="0">
                <a:solidFill>
                  <a:srgbClr val="000000"/>
                </a:solidFill>
                <a:effectLst/>
                <a:latin typeface="Times New Roman" panose="02020603050405020304" pitchFamily="18" charset="0"/>
                <a:cs typeface="Times New Roman" panose="02020603050405020304" pitchFamily="18" charset="0"/>
              </a:rPr>
              <a:t>    İş Güvenliği Mevzuatı geniş içerikler içermektedir. 6331 sayılı kanunu referans alarak birçok yönetmelik ve tebliğ ile Bakanlığın genelgesi mevcuttur. Hatta Mevzuatın işaret ettiği onlarca standart mevcuttur.</a:t>
            </a:r>
          </a:p>
        </p:txBody>
      </p:sp>
    </p:spTree>
    <p:extLst>
      <p:ext uri="{BB962C8B-B14F-4D97-AF65-F5344CB8AC3E}">
        <p14:creationId xmlns:p14="http://schemas.microsoft.com/office/powerpoint/2010/main" val="190781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749A2D-96D9-41E4-B08C-194A1E712544}"/>
              </a:ext>
            </a:extLst>
          </p:cNvPr>
          <p:cNvSpPr>
            <a:spLocks noGrp="1"/>
          </p:cNvSpPr>
          <p:nvPr>
            <p:ph type="title"/>
          </p:nvPr>
        </p:nvSpPr>
        <p:spPr/>
        <p:txBody>
          <a:bodyPr>
            <a:normAutofit/>
          </a:bodyPr>
          <a:lstStyle/>
          <a:p>
            <a:r>
              <a:rPr lang="tr-TR" sz="32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6331 SAYILI İŞ SAĞLIĞI VE GÜVENLİĞİ KANUNU</a:t>
            </a:r>
            <a:endParaRPr lang="tr-TR" sz="6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FFFF44B7-D19A-4E2B-B700-6BC19F473381}"/>
              </a:ext>
            </a:extLst>
          </p:cNvPr>
          <p:cNvSpPr>
            <a:spLocks noGrp="1"/>
          </p:cNvSpPr>
          <p:nvPr>
            <p:ph idx="1"/>
          </p:nvPr>
        </p:nvSpPr>
        <p:spPr/>
        <p:txBody>
          <a:bodyPr/>
          <a:lstStyle/>
          <a:p>
            <a:pPr indent="0" algn="just">
              <a:lnSpc>
                <a:spcPts val="1200"/>
              </a:lnSpc>
              <a:spcAft>
                <a:spcPts val="0"/>
              </a:spcAft>
              <a:buNone/>
            </a:pPr>
            <a:r>
              <a:rPr lang="tr-TR" b="1" i="0" u="none" strike="noStrike" dirty="0">
                <a:solidFill>
                  <a:srgbClr val="000000"/>
                </a:solidFill>
                <a:effectLst/>
                <a:latin typeface="Times New Roman" panose="02020603050405020304" pitchFamily="18" charset="0"/>
                <a:cs typeface="Times New Roman" panose="02020603050405020304" pitchFamily="18" charset="0"/>
              </a:rPr>
              <a:t>Amaç</a:t>
            </a:r>
          </a:p>
          <a:p>
            <a:pPr indent="0" algn="just">
              <a:lnSpc>
                <a:spcPts val="1200"/>
              </a:lnSpc>
              <a:spcAft>
                <a:spcPts val="0"/>
              </a:spcAft>
              <a:buNone/>
            </a:pPr>
            <a:endParaRPr lang="tr-TR" b="0" i="0" u="none" strike="noStrike" dirty="0">
              <a:solidFill>
                <a:srgbClr val="000000"/>
              </a:solidFill>
              <a:effectLst/>
              <a:latin typeface="Times New Roman" panose="02020603050405020304" pitchFamily="18" charset="0"/>
              <a:cs typeface="Times New Roman" panose="02020603050405020304" pitchFamily="18" charset="0"/>
            </a:endParaRPr>
          </a:p>
          <a:p>
            <a:pPr indent="359410" algn="just">
              <a:lnSpc>
                <a:spcPts val="1200"/>
              </a:lnSpc>
              <a:spcAft>
                <a:spcPts val="0"/>
              </a:spcAft>
            </a:pPr>
            <a:r>
              <a:rPr lang="tr-TR" b="1" i="0" u="none" strike="noStrike" dirty="0">
                <a:solidFill>
                  <a:srgbClr val="000000"/>
                </a:solidFill>
                <a:effectLst/>
                <a:latin typeface="Times New Roman" panose="02020603050405020304" pitchFamily="18" charset="0"/>
                <a:cs typeface="Times New Roman" panose="02020603050405020304" pitchFamily="18" charset="0"/>
              </a:rPr>
              <a:t>MADDE 1 – </a:t>
            </a:r>
            <a:r>
              <a:rPr lang="tr-TR" b="0" i="0" u="none" strike="noStrike" dirty="0">
                <a:solidFill>
                  <a:srgbClr val="000000"/>
                </a:solidFill>
                <a:effectLst/>
                <a:latin typeface="Times New Roman" panose="02020603050405020304" pitchFamily="18" charset="0"/>
                <a:cs typeface="Times New Roman" panose="02020603050405020304" pitchFamily="18" charset="0"/>
              </a:rPr>
              <a:t>(1) Bu Kanunun amacı; işyerlerinde iş sağlığı ve</a:t>
            </a:r>
          </a:p>
          <a:p>
            <a:pPr indent="359410" algn="just">
              <a:lnSpc>
                <a:spcPts val="1200"/>
              </a:lnSpc>
              <a:spcAft>
                <a:spcPts val="0"/>
              </a:spcAft>
            </a:pPr>
            <a:endParaRPr lang="tr-TR" b="0" i="0" u="none" strike="noStrike" dirty="0">
              <a:solidFill>
                <a:srgbClr val="000000"/>
              </a:solidFill>
              <a:effectLst/>
              <a:latin typeface="Times New Roman" panose="02020603050405020304" pitchFamily="18" charset="0"/>
              <a:cs typeface="Times New Roman" panose="02020603050405020304" pitchFamily="18" charset="0"/>
            </a:endParaRPr>
          </a:p>
          <a:p>
            <a:pPr indent="0" algn="just">
              <a:lnSpc>
                <a:spcPts val="1200"/>
              </a:lnSpc>
              <a:spcAft>
                <a:spcPts val="0"/>
              </a:spcAft>
              <a:buNone/>
            </a:pPr>
            <a:r>
              <a:rPr lang="tr-TR" b="0" i="0" u="none" strike="noStrike" dirty="0">
                <a:solidFill>
                  <a:srgbClr val="000000"/>
                </a:solidFill>
                <a:effectLst/>
                <a:latin typeface="Times New Roman" panose="02020603050405020304" pitchFamily="18" charset="0"/>
                <a:cs typeface="Times New Roman" panose="02020603050405020304" pitchFamily="18" charset="0"/>
              </a:rPr>
              <a:t> güvenliğinin sağlanması ve mevcut sağlık ve güvenlik şartlarının</a:t>
            </a:r>
          </a:p>
          <a:p>
            <a:pPr indent="0" algn="just">
              <a:lnSpc>
                <a:spcPts val="1200"/>
              </a:lnSpc>
              <a:spcAft>
                <a:spcPts val="0"/>
              </a:spcAft>
              <a:buNone/>
            </a:pPr>
            <a:endParaRPr lang="tr-TR" b="0" i="0" u="none" strike="noStrike" dirty="0">
              <a:solidFill>
                <a:srgbClr val="000000"/>
              </a:solidFill>
              <a:effectLst/>
              <a:latin typeface="Times New Roman" panose="02020603050405020304" pitchFamily="18" charset="0"/>
              <a:cs typeface="Times New Roman" panose="02020603050405020304" pitchFamily="18" charset="0"/>
            </a:endParaRPr>
          </a:p>
          <a:p>
            <a:pPr indent="0" algn="just">
              <a:lnSpc>
                <a:spcPts val="1200"/>
              </a:lnSpc>
              <a:spcAft>
                <a:spcPts val="0"/>
              </a:spcAft>
              <a:buNone/>
            </a:pPr>
            <a:r>
              <a:rPr lang="tr-TR" b="0" i="0" u="none" strike="noStrike" dirty="0">
                <a:solidFill>
                  <a:srgbClr val="000000"/>
                </a:solidFill>
                <a:effectLst/>
                <a:latin typeface="Times New Roman" panose="02020603050405020304" pitchFamily="18" charset="0"/>
                <a:cs typeface="Times New Roman" panose="02020603050405020304" pitchFamily="18" charset="0"/>
              </a:rPr>
              <a:t> iyileştirilmesi için işveren ve çalışanların görev, yetki, sorumluluk, hak ve</a:t>
            </a:r>
          </a:p>
          <a:p>
            <a:pPr indent="0" algn="just">
              <a:lnSpc>
                <a:spcPts val="1200"/>
              </a:lnSpc>
              <a:spcAft>
                <a:spcPts val="0"/>
              </a:spcAft>
              <a:buNone/>
            </a:pPr>
            <a:endParaRPr lang="tr-TR" dirty="0">
              <a:solidFill>
                <a:srgbClr val="000000"/>
              </a:solidFill>
              <a:latin typeface="Times New Roman" panose="02020603050405020304" pitchFamily="18" charset="0"/>
              <a:cs typeface="Times New Roman" panose="02020603050405020304" pitchFamily="18" charset="0"/>
            </a:endParaRPr>
          </a:p>
          <a:p>
            <a:pPr indent="0" algn="just">
              <a:lnSpc>
                <a:spcPts val="1200"/>
              </a:lnSpc>
              <a:spcAft>
                <a:spcPts val="0"/>
              </a:spcAft>
              <a:buNone/>
            </a:pPr>
            <a:r>
              <a:rPr lang="tr-TR" b="0" i="0" u="none" strike="noStrike" dirty="0">
                <a:solidFill>
                  <a:srgbClr val="000000"/>
                </a:solidFill>
                <a:effectLst/>
                <a:latin typeface="Times New Roman" panose="02020603050405020304" pitchFamily="18" charset="0"/>
                <a:cs typeface="Times New Roman" panose="02020603050405020304" pitchFamily="18" charset="0"/>
              </a:rPr>
              <a:t> yükümlülüklerini düzenlemektir.</a:t>
            </a:r>
          </a:p>
          <a:p>
            <a:pPr indent="0" algn="just">
              <a:lnSpc>
                <a:spcPts val="1200"/>
              </a:lnSpc>
              <a:spcAft>
                <a:spcPts val="0"/>
              </a:spcAft>
              <a:buNone/>
            </a:pPr>
            <a:endParaRPr lang="tr-TR" sz="1800" b="0" i="0" u="none" strike="noStrike" dirty="0">
              <a:solidFill>
                <a:srgbClr val="000000"/>
              </a:solidFill>
              <a:effectLst/>
              <a:latin typeface="&amp;quot"/>
            </a:endParaRPr>
          </a:p>
          <a:p>
            <a:endParaRPr lang="tr-TR" dirty="0"/>
          </a:p>
        </p:txBody>
      </p:sp>
    </p:spTree>
    <p:extLst>
      <p:ext uri="{BB962C8B-B14F-4D97-AF65-F5344CB8AC3E}">
        <p14:creationId xmlns:p14="http://schemas.microsoft.com/office/powerpoint/2010/main" val="207663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1F681F-6849-4EB2-B0E8-0AF000CC0ED5}"/>
              </a:ext>
            </a:extLst>
          </p:cNvPr>
          <p:cNvSpPr>
            <a:spLocks noGrp="1"/>
          </p:cNvSpPr>
          <p:nvPr>
            <p:ph idx="4294967295"/>
          </p:nvPr>
        </p:nvSpPr>
        <p:spPr>
          <a:xfrm>
            <a:off x="1338469" y="728870"/>
            <a:ext cx="10164417" cy="5146469"/>
          </a:xfrm>
        </p:spPr>
        <p:txBody>
          <a:bodyPr>
            <a:normAutofit fontScale="92500" lnSpcReduction="20000"/>
          </a:bodyPr>
          <a:lstStyle/>
          <a:p>
            <a:pPr lvl="1"/>
            <a:r>
              <a:rPr lang="tr-T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Kapsam ve istisnalar (6331 sayılı yasa)</a:t>
            </a:r>
          </a:p>
          <a:p>
            <a:pPr marL="457200" lvl="1" indent="0">
              <a:buNone/>
            </a:pPr>
            <a:r>
              <a:rPr lang="tr-TR" sz="2400" dirty="0">
                <a:latin typeface="Times New Roman" panose="02020603050405020304" pitchFamily="18" charset="0"/>
                <a:cs typeface="Times New Roman" panose="02020603050405020304" pitchFamily="18" charset="0"/>
              </a:rPr>
              <a:t> MADDE 2 – (1) Bu Kanun; kamu ve özel sektöre ait bütün işlere ve işyerlerine, bu işyerlerinin işverenleri ile işveren vekillerine, çırak ve stajyerler de dâhil olmak üzere tüm çalışanlarına faaliyet konularına bakılmaksızın uygulanır. </a:t>
            </a:r>
          </a:p>
          <a:p>
            <a:pPr marL="457200" lvl="1" indent="0">
              <a:buNone/>
            </a:pPr>
            <a:r>
              <a:rPr lang="tr-TR" sz="2400" dirty="0">
                <a:latin typeface="Times New Roman" panose="02020603050405020304" pitchFamily="18" charset="0"/>
                <a:cs typeface="Times New Roman" panose="02020603050405020304" pitchFamily="18" charset="0"/>
              </a:rPr>
              <a:t>                      (2) Ancak aşağıda belirtilen faaliyetler ve kişiler hakkında bu Kanun hükümleri uygulanmaz: </a:t>
            </a:r>
          </a:p>
          <a:p>
            <a:pPr marL="457200" lvl="1" indent="0">
              <a:buNone/>
            </a:pPr>
            <a:r>
              <a:rPr lang="tr-TR" sz="2400" dirty="0">
                <a:latin typeface="Times New Roman" panose="02020603050405020304" pitchFamily="18" charset="0"/>
                <a:cs typeface="Times New Roman" panose="02020603050405020304" pitchFamily="18" charset="0"/>
              </a:rPr>
              <a:t>a)Fabrika, bakım merkezi, dikimevi ve benzeri işyerlerindekiler hariç Türk Silahlı Kuvvetleri, genel kolluk kuvvetleri ve Milli İstihbarat Teşkilatı Müsteşarlığının faaliyetleri. </a:t>
            </a:r>
          </a:p>
          <a:p>
            <a:pPr marL="457200" lvl="1" indent="0">
              <a:buNone/>
            </a:pPr>
            <a:r>
              <a:rPr lang="tr-TR" sz="2400" dirty="0">
                <a:latin typeface="Times New Roman" panose="02020603050405020304" pitchFamily="18" charset="0"/>
                <a:cs typeface="Times New Roman" panose="02020603050405020304" pitchFamily="18" charset="0"/>
              </a:rPr>
              <a:t>b) Afet ve acil durum birimlerinin müdahale faaliyetleri. </a:t>
            </a:r>
          </a:p>
          <a:p>
            <a:pPr marL="457200" lvl="1" indent="0">
              <a:buNone/>
            </a:pPr>
            <a:r>
              <a:rPr lang="tr-TR" sz="2400" dirty="0">
                <a:latin typeface="Times New Roman" panose="02020603050405020304" pitchFamily="18" charset="0"/>
                <a:cs typeface="Times New Roman" panose="02020603050405020304" pitchFamily="18" charset="0"/>
              </a:rPr>
              <a:t>c) Ev hizmetleri. </a:t>
            </a:r>
          </a:p>
          <a:p>
            <a:pPr marL="457200" lvl="1" indent="0">
              <a:buNone/>
            </a:pPr>
            <a:r>
              <a:rPr lang="tr-TR" sz="2400" dirty="0">
                <a:latin typeface="Times New Roman" panose="02020603050405020304" pitchFamily="18" charset="0"/>
                <a:cs typeface="Times New Roman" panose="02020603050405020304" pitchFamily="18" charset="0"/>
              </a:rPr>
              <a:t>ç) Çalışan istihdam etmeksizin kendi nam ve hesabına mal ve hizmet üretimi yapanlar. </a:t>
            </a:r>
          </a:p>
          <a:p>
            <a:pPr marL="457200" lvl="1" indent="0">
              <a:buNone/>
            </a:pPr>
            <a:r>
              <a:rPr lang="tr-TR" sz="2400" dirty="0">
                <a:latin typeface="Times New Roman" panose="02020603050405020304" pitchFamily="18" charset="0"/>
                <a:cs typeface="Times New Roman" panose="02020603050405020304" pitchFamily="18" charset="0"/>
              </a:rPr>
              <a:t>d) Hükümlü ve tutuklulara yönelik infaz hizmetleri sırasında, iyileştirme kapsamında yapılan iş yurdu, eğitim, güvenlik ve meslek edindirme faaliyetler</a:t>
            </a:r>
          </a:p>
        </p:txBody>
      </p:sp>
    </p:spTree>
    <p:extLst>
      <p:ext uri="{BB962C8B-B14F-4D97-AF65-F5344CB8AC3E}">
        <p14:creationId xmlns:p14="http://schemas.microsoft.com/office/powerpoint/2010/main" val="2591733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A9824C-50E7-416A-8B9D-88AF6F992294}"/>
              </a:ext>
            </a:extLst>
          </p:cNvPr>
          <p:cNvSpPr>
            <a:spLocks noGrp="1"/>
          </p:cNvSpPr>
          <p:nvPr>
            <p:ph type="title"/>
          </p:nvPr>
        </p:nvSpPr>
        <p:spPr/>
        <p:txBody>
          <a:bodyPr>
            <a:noAutofit/>
          </a:bodyPr>
          <a:lstStyle/>
          <a:p>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5510 Sayılı SOSYAL SİGORTALAR VE GENEL SAĞLIK  SİGORTASI KANUNU</a:t>
            </a:r>
          </a:p>
        </p:txBody>
      </p:sp>
      <p:sp>
        <p:nvSpPr>
          <p:cNvPr id="3" name="İçerik Yer Tutucusu 2">
            <a:extLst>
              <a:ext uri="{FF2B5EF4-FFF2-40B4-BE49-F238E27FC236}">
                <a16:creationId xmlns:a16="http://schemas.microsoft.com/office/drawing/2014/main" id="{4ADB47AC-3D42-4623-ADFE-206666157ADC}"/>
              </a:ext>
            </a:extLst>
          </p:cNvPr>
          <p:cNvSpPr>
            <a:spLocks noGrp="1"/>
          </p:cNvSpPr>
          <p:nvPr>
            <p:ph idx="1"/>
          </p:nvPr>
        </p:nvSpPr>
        <p:spPr/>
        <p:txBody>
          <a:bodyPr/>
          <a:lstStyle/>
          <a:p>
            <a:r>
              <a:rPr lang="tr-T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Amaç</a:t>
            </a:r>
          </a:p>
          <a:p>
            <a:pPr marL="0" indent="0">
              <a:buNone/>
            </a:pPr>
            <a:r>
              <a:rPr lang="tr-TR" dirty="0">
                <a:latin typeface="Times New Roman" panose="02020603050405020304" pitchFamily="18" charset="0"/>
                <a:cs typeface="Times New Roman" panose="02020603050405020304" pitchFamily="18" charset="0"/>
              </a:rPr>
              <a:t>  MADDE 1- Bu Kanunun amacı, sosyal sigortalar ile genel sağlık sigortası bakımından kişileri güvence altına almak; bu sigortalardan yararlanacak kişileri ve sağlanacak hakları, bu haklardan yararlanma şartları ile finansman ve karşılanma yöntemlerini belirlemek; sosyal sigortaların ve genel sağlık sigortasının işleyişi ile ilgili </a:t>
            </a:r>
            <a:r>
              <a:rPr lang="tr-TR" dirty="0" err="1">
                <a:latin typeface="Times New Roman" panose="02020603050405020304" pitchFamily="18" charset="0"/>
                <a:cs typeface="Times New Roman" panose="02020603050405020304" pitchFamily="18" charset="0"/>
              </a:rPr>
              <a:t>usül</a:t>
            </a:r>
            <a:r>
              <a:rPr lang="tr-TR" dirty="0">
                <a:latin typeface="Times New Roman" panose="02020603050405020304" pitchFamily="18" charset="0"/>
                <a:cs typeface="Times New Roman" panose="02020603050405020304" pitchFamily="18" charset="0"/>
              </a:rPr>
              <a:t> ve esasları düzenlemektir.</a:t>
            </a:r>
          </a:p>
        </p:txBody>
      </p:sp>
    </p:spTree>
    <p:extLst>
      <p:ext uri="{BB962C8B-B14F-4D97-AF65-F5344CB8AC3E}">
        <p14:creationId xmlns:p14="http://schemas.microsoft.com/office/powerpoint/2010/main" val="2820280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23C1FC-5927-44ED-883D-FFC4EB934C9A}"/>
              </a:ext>
            </a:extLst>
          </p:cNvPr>
          <p:cNvSpPr>
            <a:spLocks noGrp="1"/>
          </p:cNvSpPr>
          <p:nvPr>
            <p:ph type="title"/>
          </p:nvPr>
        </p:nvSpPr>
        <p:spPr/>
        <p:txBody>
          <a:bodyPr>
            <a:normAutofit fontScale="90000"/>
          </a:bodyPr>
          <a:lstStyle/>
          <a:p>
            <a:r>
              <a:rPr lang="tr-TR"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5510 Sayılı SOSYAL SİGORTALAR VE GENEL SAĞLIK  SİGORTASI KANUNU</a:t>
            </a:r>
            <a:endParaRPr lang="tr-TR" dirty="0"/>
          </a:p>
        </p:txBody>
      </p:sp>
      <p:sp>
        <p:nvSpPr>
          <p:cNvPr id="3" name="İçerik Yer Tutucusu 2">
            <a:extLst>
              <a:ext uri="{FF2B5EF4-FFF2-40B4-BE49-F238E27FC236}">
                <a16:creationId xmlns:a16="http://schemas.microsoft.com/office/drawing/2014/main" id="{B83926F5-2297-4A6D-8BDB-F086D72CC524}"/>
              </a:ext>
            </a:extLst>
          </p:cNvPr>
          <p:cNvSpPr>
            <a:spLocks noGrp="1"/>
          </p:cNvSpPr>
          <p:nvPr>
            <p:ph idx="1"/>
          </p:nvPr>
        </p:nvSpPr>
        <p:spPr/>
        <p:txBody>
          <a:bodyPr/>
          <a:lstStyle/>
          <a:p>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Kapsam</a:t>
            </a:r>
            <a:r>
              <a:rPr lang="tr-TR" dirty="0">
                <a:latin typeface="Times New Roman" panose="02020603050405020304" pitchFamily="18" charset="0"/>
                <a:cs typeface="Times New Roman" panose="02020603050405020304" pitchFamily="18" charset="0"/>
              </a:rPr>
              <a:t>  </a:t>
            </a:r>
          </a:p>
          <a:p>
            <a:pPr marL="0" indent="0">
              <a:buNone/>
            </a:pPr>
            <a:r>
              <a:rPr lang="tr-TR" sz="2800" dirty="0">
                <a:latin typeface="Times New Roman" panose="02020603050405020304" pitchFamily="18" charset="0"/>
                <a:cs typeface="Times New Roman" panose="02020603050405020304" pitchFamily="18" charset="0"/>
              </a:rPr>
              <a:t>MADDE 2- Bu Kanun; sosyal sigortalar ile genel sağlık sigortasından yararlanacak kişileri, işverenleri, sağlık hizmeti sunucularını, bu Kanunun uygulanması bakımından gerçek kişiler ile her türlü kamu ve özel hukuk tüzel kişilerini ve tüzel kişiliği olmayan diğer kurum ve kuruluşları kapsar</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7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86E73-CF42-4DF3-98EB-9541970204AA}"/>
              </a:ext>
            </a:extLst>
          </p:cNvPr>
          <p:cNvSpPr>
            <a:spLocks noGrp="1"/>
          </p:cNvSpPr>
          <p:nvPr>
            <p:ph type="title"/>
          </p:nvPr>
        </p:nvSpPr>
        <p:spPr/>
        <p:txBody>
          <a:bodyPr>
            <a:normAutofit/>
          </a:bodyPr>
          <a:lstStyle/>
          <a:p>
            <a:r>
              <a:rPr lang="tr-TR" sz="2000" b="1" i="0" u="none" strike="noStrike"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ÇALIŞANLARIN İŞ SAĞLIĞI VE GÜVENLİĞİ EĞİTİMLERİNİN USUL VE ESASLARI HAKKINDA YÖNETMELİK</a:t>
            </a:r>
            <a:endParaRPr lang="tr-TR"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29DD5DE-9843-402E-90D4-5BD1D92259CD}"/>
              </a:ext>
            </a:extLst>
          </p:cNvPr>
          <p:cNvSpPr>
            <a:spLocks noGrp="1"/>
          </p:cNvSpPr>
          <p:nvPr>
            <p:ph idx="1"/>
          </p:nvPr>
        </p:nvSpPr>
        <p:spPr/>
        <p:txBody>
          <a:bodyPr/>
          <a:lstStyle/>
          <a:p>
            <a:pPr algn="just">
              <a:spcAft>
                <a:spcPts val="0"/>
              </a:spcAft>
            </a:pPr>
            <a:r>
              <a:rPr lang="tr-TR" i="0" u="none" strike="noStrike" dirty="0">
                <a:solidFill>
                  <a:srgbClr val="000000"/>
                </a:solidFill>
                <a:latin typeface="Times New Roman" panose="02020603050405020304" pitchFamily="18" charset="0"/>
                <a:cs typeface="Times New Roman" panose="02020603050405020304" pitchFamily="18" charset="0"/>
              </a:rPr>
              <a:t>Amaç</a:t>
            </a:r>
          </a:p>
          <a:p>
            <a:pPr marL="0" indent="0" algn="just">
              <a:spcAft>
                <a:spcPts val="0"/>
              </a:spcAft>
              <a:buNone/>
            </a:pPr>
            <a:r>
              <a:rPr lang="tr-TR" i="0" u="none" strike="noStrike" dirty="0">
                <a:solidFill>
                  <a:srgbClr val="000000"/>
                </a:solidFill>
                <a:latin typeface="Times New Roman" panose="02020603050405020304" pitchFamily="18" charset="0"/>
                <a:cs typeface="Times New Roman" panose="02020603050405020304" pitchFamily="18" charset="0"/>
              </a:rPr>
              <a:t>MADDE 1 – (1) Bu Yönetmeliğin amacı; çalışanlara verilecek iş sağlığı ve güvenliği eğitimlerinin usul ve esaslarını düzenlemektir.</a:t>
            </a:r>
          </a:p>
          <a:p>
            <a:pPr algn="just">
              <a:spcAft>
                <a:spcPts val="0"/>
              </a:spcAft>
            </a:pPr>
            <a:r>
              <a:rPr lang="tr-TR" i="0" u="none" strike="noStrike" dirty="0">
                <a:solidFill>
                  <a:srgbClr val="000000"/>
                </a:solidFill>
                <a:latin typeface="Times New Roman" panose="02020603050405020304" pitchFamily="18" charset="0"/>
                <a:cs typeface="Times New Roman" panose="02020603050405020304" pitchFamily="18" charset="0"/>
              </a:rPr>
              <a:t>Kapsam</a:t>
            </a:r>
          </a:p>
          <a:p>
            <a:pPr marL="0" indent="0" algn="just">
              <a:spcAft>
                <a:spcPts val="0"/>
              </a:spcAft>
              <a:buNone/>
            </a:pPr>
            <a:r>
              <a:rPr lang="tr-TR" i="0" u="none" strike="noStrike" dirty="0">
                <a:solidFill>
                  <a:srgbClr val="000000"/>
                </a:solidFill>
                <a:latin typeface="Times New Roman" panose="02020603050405020304" pitchFamily="18" charset="0"/>
                <a:cs typeface="Times New Roman" panose="02020603050405020304" pitchFamily="18" charset="0"/>
              </a:rPr>
              <a:t>MADDE 2 – (1) Bu Yönetmelik, 20/6/2012 tarihli ve 6331 sayılı İş Sağlığı ve Güvenliği Kanunu kapsamında bulunan işyerlerini, bu işyerlerinde çalışanlara eğitim verecek kişi, kurum ve kuruluşları kapsar.</a:t>
            </a:r>
          </a:p>
          <a:p>
            <a:endParaRPr lang="tr-TR" dirty="0"/>
          </a:p>
        </p:txBody>
      </p:sp>
    </p:spTree>
    <p:extLst>
      <p:ext uri="{BB962C8B-B14F-4D97-AF65-F5344CB8AC3E}">
        <p14:creationId xmlns:p14="http://schemas.microsoft.com/office/powerpoint/2010/main" val="1765512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E893A8D-BB55-4F09-9D61-97D69421CBE5}"/>
              </a:ext>
            </a:extLst>
          </p:cNvPr>
          <p:cNvSpPr>
            <a:spLocks noGrp="1"/>
          </p:cNvSpPr>
          <p:nvPr>
            <p:ph type="title"/>
          </p:nvPr>
        </p:nvSpPr>
        <p:spPr/>
        <p:txBody>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ADIYAMAN MESLEKİ EĞİTİM MERKEZİ</a:t>
            </a:r>
          </a:p>
        </p:txBody>
      </p:sp>
      <p:pic>
        <p:nvPicPr>
          <p:cNvPr id="8" name="Resim Yer Tutucusu 7">
            <a:extLst>
              <a:ext uri="{FF2B5EF4-FFF2-40B4-BE49-F238E27FC236}">
                <a16:creationId xmlns:a16="http://schemas.microsoft.com/office/drawing/2014/main" id="{7F3209CA-4AA8-4710-9E78-37AD3F97E2E4}"/>
              </a:ext>
            </a:extLst>
          </p:cNvPr>
          <p:cNvPicPr>
            <a:picLocks noGrp="1" noChangeAspect="1"/>
          </p:cNvPicPr>
          <p:nvPr>
            <p:ph type="pic" idx="1"/>
          </p:nvPr>
        </p:nvPicPr>
        <p:blipFill>
          <a:blip r:embed="rId2"/>
          <a:srcRect l="18345" r="18345"/>
          <a:stretch>
            <a:fillRect/>
          </a:stretch>
        </p:blipFill>
        <p:spPr>
          <a:xfrm>
            <a:off x="7726017" y="1041400"/>
            <a:ext cx="3432161" cy="4775200"/>
          </a:xfrm>
        </p:spPr>
      </p:pic>
      <p:sp>
        <p:nvSpPr>
          <p:cNvPr id="6" name="Metin Yer Tutucusu 5">
            <a:extLst>
              <a:ext uri="{FF2B5EF4-FFF2-40B4-BE49-F238E27FC236}">
                <a16:creationId xmlns:a16="http://schemas.microsoft.com/office/drawing/2014/main" id="{FA630991-8830-4678-9D46-5470F590EE78}"/>
              </a:ext>
            </a:extLst>
          </p:cNvPr>
          <p:cNvSpPr>
            <a:spLocks noGrp="1"/>
          </p:cNvSpPr>
          <p:nvPr>
            <p:ph type="body" sz="half" idx="2"/>
          </p:nvPr>
        </p:nvSpPr>
        <p:spPr/>
        <p:txBody>
          <a:bodyPr/>
          <a:lstStyle/>
          <a:p>
            <a:endParaRPr lang="tr-TR" dirty="0"/>
          </a:p>
          <a:p>
            <a:r>
              <a:rPr lang="tr-TR" sz="32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TEŞEKKÜR EDERİZ</a:t>
            </a:r>
          </a:p>
        </p:txBody>
      </p:sp>
    </p:spTree>
    <p:extLst>
      <p:ext uri="{BB962C8B-B14F-4D97-AF65-F5344CB8AC3E}">
        <p14:creationId xmlns:p14="http://schemas.microsoft.com/office/powerpoint/2010/main" val="75953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F6B3CC-5988-45C6-A612-BBB92065E47A}"/>
              </a:ext>
            </a:extLst>
          </p:cNvPr>
          <p:cNvSpPr>
            <a:spLocks noGrp="1"/>
          </p:cNvSpPr>
          <p:nvPr>
            <p:ph type="title"/>
          </p:nvPr>
        </p:nvSpPr>
        <p:spPr>
          <a:xfrm>
            <a:off x="1303866" y="1149995"/>
            <a:ext cx="3718455" cy="1371600"/>
          </a:xfrm>
        </p:spPr>
        <p:txBody>
          <a:bodyPr>
            <a:noAutofit/>
          </a:bodyPr>
          <a:lstStyle/>
          <a:p>
            <a:r>
              <a:rPr lang="tr-TR" sz="2000" b="1" u="none" strike="noStrike" dirty="0">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İşçi sağlığı ve güvenliği </a:t>
            </a: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konusunda, ergonomik koşullar ile birlikte, çalışma koşulları da bazı sorunları gösterir. Örneğin;</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C9C0343-E914-4C62-B40C-4F71F23D6C7D}"/>
              </a:ext>
            </a:extLst>
          </p:cNvPr>
          <p:cNvSpPr>
            <a:spLocks noGrp="1"/>
          </p:cNvSpPr>
          <p:nvPr>
            <p:ph idx="1"/>
          </p:nvPr>
        </p:nvSpPr>
        <p:spPr>
          <a:xfrm>
            <a:off x="5418668" y="795131"/>
            <a:ext cx="6031210" cy="5353878"/>
          </a:xfrm>
        </p:spPr>
        <p:txBody>
          <a:bodyPr>
            <a:normAutofit lnSpcReduction="10000"/>
          </a:bodyPr>
          <a:lstStyle/>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yerinin çok fazla sıcak ve nemli olması,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yerinin kötü kokması,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Havasız ve kirli bir havanın olması,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Işıklandırmanın yeterli olmaması,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Çok gürültünün olması,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Mola sürelerinin az olması,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Vücudu aşırı şekilde yoran çalışmaların yapılması,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Vardiyalı işlerde gece çalışmaları sırasında dikkat dağınıklığının çok olması,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Ağır iş şartları ve her türlü olumsuz koşullar,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temposunun düşük ya da yüksek olması vb.</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800"/>
              </a:spcAft>
            </a:pPr>
            <a:r>
              <a:rPr lang="tr-TR" sz="20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Gibi etkenler bu sorunlara örnek olarak gösterilebilir.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4483797F-ECDC-4225-ABF9-0C7255C803CC}"/>
              </a:ext>
            </a:extLst>
          </p:cNvPr>
          <p:cNvSpPr>
            <a:spLocks noGrp="1"/>
          </p:cNvSpPr>
          <p:nvPr>
            <p:ph type="body" sz="half" idx="2"/>
          </p:nvPr>
        </p:nvSpPr>
        <p:spPr/>
        <p:txBody>
          <a:bodyPr/>
          <a:lstStyle/>
          <a:p>
            <a:r>
              <a:rPr lang="tr-TR" dirty="0"/>
              <a:t>.</a:t>
            </a:r>
          </a:p>
        </p:txBody>
      </p:sp>
      <p:pic>
        <p:nvPicPr>
          <p:cNvPr id="6" name="Resim 5">
            <a:extLst>
              <a:ext uri="{FF2B5EF4-FFF2-40B4-BE49-F238E27FC236}">
                <a16:creationId xmlns:a16="http://schemas.microsoft.com/office/drawing/2014/main" id="{AB369579-3A3B-44E6-A78F-FED8F3739A09}"/>
              </a:ext>
            </a:extLst>
          </p:cNvPr>
          <p:cNvPicPr>
            <a:picLocks noChangeAspect="1"/>
          </p:cNvPicPr>
          <p:nvPr/>
        </p:nvPicPr>
        <p:blipFill>
          <a:blip r:embed="rId3"/>
          <a:stretch>
            <a:fillRect/>
          </a:stretch>
        </p:blipFill>
        <p:spPr>
          <a:xfrm>
            <a:off x="1303866" y="3178704"/>
            <a:ext cx="3708400" cy="2639000"/>
          </a:xfrm>
          <a:prstGeom prst="rect">
            <a:avLst/>
          </a:prstGeom>
        </p:spPr>
      </p:pic>
    </p:spTree>
    <p:extLst>
      <p:ext uri="{BB962C8B-B14F-4D97-AF65-F5344CB8AC3E}">
        <p14:creationId xmlns:p14="http://schemas.microsoft.com/office/powerpoint/2010/main" val="234239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1B444A-7855-4873-98B7-C4CFABB1D0D0}"/>
              </a:ext>
            </a:extLst>
          </p:cNvPr>
          <p:cNvSpPr>
            <a:spLocks noGrp="1"/>
          </p:cNvSpPr>
          <p:nvPr>
            <p:ph type="title"/>
          </p:nvPr>
        </p:nvSpPr>
        <p:spPr/>
        <p:txBody>
          <a:bodyPr/>
          <a:lstStyle/>
          <a:p>
            <a:r>
              <a:rPr lang="tr-TR"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Önlemleri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C1C435E6-0468-4EDE-BC83-76136E6AE95F}"/>
              </a:ext>
            </a:extLst>
          </p:cNvPr>
          <p:cNvSpPr>
            <a:spLocks noGrp="1"/>
          </p:cNvSpPr>
          <p:nvPr>
            <p:ph idx="1"/>
          </p:nvPr>
        </p:nvSpPr>
        <p:spPr/>
        <p:txBody>
          <a:bodyPr/>
          <a:lstStyle/>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Çalışma metotları ve önlemleri belirlenmelidir,</a:t>
            </a:r>
            <a:endParaRPr lang="tr-TR"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Çalışılacak alan çevrilmelidir</a:t>
            </a:r>
            <a:endParaRPr lang="tr-TR"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Uyarı levhaları konulmalıdır,</a:t>
            </a:r>
            <a:endParaRPr lang="tr-TR"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İşe uygun mobil araçlarla çalışılmalıdır.</a:t>
            </a:r>
            <a:endParaRPr lang="tr-TR"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94B7543D-A13E-40D9-B48F-70F91712D63A}"/>
              </a:ext>
            </a:extLst>
          </p:cNvPr>
          <p:cNvSpPr>
            <a:spLocks noGrp="1"/>
          </p:cNvSpPr>
          <p:nvPr>
            <p:ph type="body" sz="half" idx="2"/>
          </p:nvPr>
        </p:nvSpPr>
        <p:spPr/>
        <p:txBody>
          <a:bodyPr/>
          <a:lstStyle/>
          <a:p>
            <a:r>
              <a:rPr lang="tr-TR" dirty="0"/>
              <a:t>.</a:t>
            </a:r>
          </a:p>
        </p:txBody>
      </p:sp>
      <p:pic>
        <p:nvPicPr>
          <p:cNvPr id="6" name="Resim 5">
            <a:extLst>
              <a:ext uri="{FF2B5EF4-FFF2-40B4-BE49-F238E27FC236}">
                <a16:creationId xmlns:a16="http://schemas.microsoft.com/office/drawing/2014/main" id="{6B8C05E5-2F5C-4254-8F6A-425E67AC1CB4}"/>
              </a:ext>
            </a:extLst>
          </p:cNvPr>
          <p:cNvPicPr>
            <a:picLocks noChangeAspect="1"/>
          </p:cNvPicPr>
          <p:nvPr/>
        </p:nvPicPr>
        <p:blipFill>
          <a:blip r:embed="rId2"/>
          <a:stretch>
            <a:fillRect/>
          </a:stretch>
        </p:blipFill>
        <p:spPr>
          <a:xfrm>
            <a:off x="1417983" y="3088779"/>
            <a:ext cx="3445565" cy="2651621"/>
          </a:xfrm>
          <a:prstGeom prst="rect">
            <a:avLst/>
          </a:prstGeom>
        </p:spPr>
      </p:pic>
    </p:spTree>
    <p:extLst>
      <p:ext uri="{BB962C8B-B14F-4D97-AF65-F5344CB8AC3E}">
        <p14:creationId xmlns:p14="http://schemas.microsoft.com/office/powerpoint/2010/main" val="183199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C8251-7362-44FF-8D3C-F4887707ECC5}"/>
              </a:ext>
            </a:extLst>
          </p:cNvPr>
          <p:cNvSpPr>
            <a:spLocks noGrp="1"/>
          </p:cNvSpPr>
          <p:nvPr>
            <p:ph type="title"/>
          </p:nvPr>
        </p:nvSpPr>
        <p:spPr/>
        <p:txBody>
          <a:bodyPr/>
          <a:lstStyle/>
          <a:p>
            <a:r>
              <a:rPr lang="tr-TR" dirty="0"/>
              <a:t>.</a:t>
            </a:r>
          </a:p>
        </p:txBody>
      </p:sp>
      <p:sp>
        <p:nvSpPr>
          <p:cNvPr id="3" name="İçerik Yer Tutucusu 2">
            <a:extLst>
              <a:ext uri="{FF2B5EF4-FFF2-40B4-BE49-F238E27FC236}">
                <a16:creationId xmlns:a16="http://schemas.microsoft.com/office/drawing/2014/main" id="{746BB2B3-A9EC-456E-B63C-BB65A94098E2}"/>
              </a:ext>
            </a:extLst>
          </p:cNvPr>
          <p:cNvSpPr>
            <a:spLocks noGrp="1"/>
          </p:cNvSpPr>
          <p:nvPr>
            <p:ph idx="1"/>
          </p:nvPr>
        </p:nvSpPr>
        <p:spPr>
          <a:xfrm>
            <a:off x="5418667" y="982131"/>
            <a:ext cx="5898689" cy="4893735"/>
          </a:xfrm>
        </p:spPr>
        <p:txBody>
          <a:bodyPr/>
          <a:lstStyle/>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İşyerinde işin durdurulması, işyerinin kapatılması,</a:t>
            </a:r>
            <a:endParaRPr lang="tr-TR"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İşyeri kapatılınca işçilere ücret ödenmesi,</a:t>
            </a:r>
            <a:endParaRPr lang="tr-TR"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Hapis cezası,</a:t>
            </a:r>
            <a:endParaRPr lang="tr-TR" sz="3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32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Tazminat ödeme yükümlülüğü.</a:t>
            </a:r>
            <a:endParaRPr lang="tr-TR" sz="3200" dirty="0">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924F551F-0F68-4FDA-BE0E-07CFB35E515D}"/>
              </a:ext>
            </a:extLst>
          </p:cNvPr>
          <p:cNvSpPr>
            <a:spLocks noGrp="1"/>
          </p:cNvSpPr>
          <p:nvPr>
            <p:ph type="body" sz="half" idx="2"/>
          </p:nvPr>
        </p:nvSpPr>
        <p:spPr/>
        <p:txBody>
          <a:bodyPr/>
          <a:lstStyle/>
          <a:p>
            <a:endPar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İş Sağlığı Ve Güvenliği Önlemleri Alınmaz İse </a:t>
            </a:r>
            <a:r>
              <a:rPr lang="tr-TR" sz="1600" dirty="0">
                <a:solidFill>
                  <a:srgbClr val="000000"/>
                </a:solidFill>
                <a:effectLst/>
                <a:latin typeface="&amp;quot"/>
                <a:ea typeface="Times New Roman" panose="02020603050405020304" pitchFamily="18" charset="0"/>
                <a:cs typeface="Times New Roman" panose="02020603050405020304" pitchFamily="18" charset="0"/>
              </a:rPr>
              <a: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6" name="Resim 5">
            <a:extLst>
              <a:ext uri="{FF2B5EF4-FFF2-40B4-BE49-F238E27FC236}">
                <a16:creationId xmlns:a16="http://schemas.microsoft.com/office/drawing/2014/main" id="{66751D70-112F-4EAA-9B43-19A969E1DE65}"/>
              </a:ext>
            </a:extLst>
          </p:cNvPr>
          <p:cNvPicPr>
            <a:picLocks noChangeAspect="1"/>
          </p:cNvPicPr>
          <p:nvPr/>
        </p:nvPicPr>
        <p:blipFill>
          <a:blip r:embed="rId2"/>
          <a:stretch>
            <a:fillRect/>
          </a:stretch>
        </p:blipFill>
        <p:spPr>
          <a:xfrm>
            <a:off x="1648088" y="1056753"/>
            <a:ext cx="3718454" cy="1703381"/>
          </a:xfrm>
          <a:prstGeom prst="rect">
            <a:avLst/>
          </a:prstGeom>
        </p:spPr>
      </p:pic>
    </p:spTree>
    <p:extLst>
      <p:ext uri="{BB962C8B-B14F-4D97-AF65-F5344CB8AC3E}">
        <p14:creationId xmlns:p14="http://schemas.microsoft.com/office/powerpoint/2010/main" val="355128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C25BA-37B5-4CA3-954E-DDFF0A49B158}"/>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D6832231-308D-4FCF-82A3-EE1CF3EDFD4D}"/>
              </a:ext>
            </a:extLst>
          </p:cNvPr>
          <p:cNvSpPr>
            <a:spLocks noGrp="1"/>
          </p:cNvSpPr>
          <p:nvPr>
            <p:ph idx="1"/>
          </p:nvPr>
        </p:nvSpPr>
        <p:spPr/>
        <p:txBody>
          <a:bodyPr/>
          <a:lstStyle/>
          <a:p>
            <a:pPr marL="0" indent="0" algn="l" fontAlgn="base">
              <a:buNone/>
            </a:pPr>
            <a:r>
              <a:rPr lang="tr-TR" sz="2800" u="none" strike="noStrike" dirty="0">
                <a:solidFill>
                  <a:srgbClr val="666666"/>
                </a:solidFill>
                <a:effectLst/>
                <a:latin typeface="Times New Roman" panose="02020603050405020304" pitchFamily="18" charset="0"/>
                <a:cs typeface="Times New Roman" panose="02020603050405020304" pitchFamily="18" charset="0"/>
              </a:rPr>
              <a:t>A. Yalnızca işçiler.</a:t>
            </a:r>
          </a:p>
          <a:p>
            <a:pPr marL="0" indent="0" algn="l" fontAlgn="base">
              <a:buNone/>
            </a:pPr>
            <a:r>
              <a:rPr lang="tr-TR" sz="2800" dirty="0">
                <a:solidFill>
                  <a:srgbClr val="666666"/>
                </a:solidFill>
                <a:latin typeface="Times New Roman" panose="02020603050405020304" pitchFamily="18" charset="0"/>
                <a:cs typeface="Times New Roman" panose="02020603050405020304" pitchFamily="18" charset="0"/>
              </a:rPr>
              <a:t>B. </a:t>
            </a:r>
            <a:r>
              <a:rPr lang="tr-TR" sz="2800" u="none" strike="noStrike" dirty="0">
                <a:solidFill>
                  <a:srgbClr val="666666"/>
                </a:solidFill>
                <a:effectLst/>
                <a:latin typeface="Times New Roman" panose="02020603050405020304" pitchFamily="18" charset="0"/>
                <a:cs typeface="Times New Roman" panose="02020603050405020304" pitchFamily="18" charset="0"/>
              </a:rPr>
              <a:t>Yalnızca işverenler.</a:t>
            </a:r>
          </a:p>
          <a:p>
            <a:pPr marL="0" indent="0" algn="l" fontAlgn="base">
              <a:buNone/>
            </a:pPr>
            <a:r>
              <a:rPr lang="tr-TR" sz="2800" dirty="0">
                <a:solidFill>
                  <a:srgbClr val="FF0000"/>
                </a:solidFill>
                <a:latin typeface="Times New Roman" panose="02020603050405020304" pitchFamily="18" charset="0"/>
                <a:cs typeface="Times New Roman" panose="02020603050405020304" pitchFamily="18" charset="0"/>
              </a:rPr>
              <a:t>C. </a:t>
            </a:r>
            <a:r>
              <a:rPr lang="tr-TR" sz="2800" u="none" strike="noStrike" dirty="0">
                <a:solidFill>
                  <a:srgbClr val="FF0000"/>
                </a:solidFill>
                <a:effectLst/>
                <a:latin typeface="Times New Roman" panose="02020603050405020304" pitchFamily="18" charset="0"/>
                <a:cs typeface="Times New Roman" panose="02020603050405020304" pitchFamily="18" charset="0"/>
              </a:rPr>
              <a:t>Devlet,  İşçiler ve İşverenler.</a:t>
            </a:r>
            <a:endParaRPr lang="tr-TR" sz="2800" u="none" strike="noStrike" dirty="0">
              <a:solidFill>
                <a:srgbClr val="666666"/>
              </a:solidFill>
              <a:effectLst/>
              <a:latin typeface="Times New Roman" panose="02020603050405020304" pitchFamily="18" charset="0"/>
              <a:cs typeface="Times New Roman" panose="02020603050405020304" pitchFamily="18" charset="0"/>
            </a:endParaRPr>
          </a:p>
          <a:p>
            <a:pPr marL="0" indent="0" algn="l" fontAlgn="base">
              <a:buNone/>
            </a:pPr>
            <a:r>
              <a:rPr lang="tr-TR" sz="2800" dirty="0">
                <a:solidFill>
                  <a:srgbClr val="666666"/>
                </a:solidFill>
                <a:latin typeface="Times New Roman" panose="02020603050405020304" pitchFamily="18" charset="0"/>
                <a:cs typeface="Times New Roman" panose="02020603050405020304" pitchFamily="18" charset="0"/>
              </a:rPr>
              <a:t>D. </a:t>
            </a:r>
            <a:r>
              <a:rPr lang="tr-TR" sz="2800" u="none" strike="noStrike" dirty="0">
                <a:solidFill>
                  <a:srgbClr val="666666"/>
                </a:solidFill>
                <a:effectLst/>
                <a:latin typeface="Times New Roman" panose="02020603050405020304" pitchFamily="18" charset="0"/>
                <a:cs typeface="Times New Roman" panose="02020603050405020304" pitchFamily="18" charset="0"/>
              </a:rPr>
              <a:t>Devlet ve İşçiler</a:t>
            </a:r>
            <a:r>
              <a:rPr lang="tr-TR" sz="2800" u="none" strike="noStrike" dirty="0">
                <a:solidFill>
                  <a:srgbClr val="666666"/>
                </a:solidFill>
                <a:effectLst/>
                <a:latin typeface="inherit"/>
              </a:rPr>
              <a:t>.</a:t>
            </a:r>
          </a:p>
          <a:p>
            <a:endParaRPr lang="tr-TR" dirty="0"/>
          </a:p>
        </p:txBody>
      </p:sp>
      <p:sp>
        <p:nvSpPr>
          <p:cNvPr id="4" name="Metin Yer Tutucusu 3">
            <a:extLst>
              <a:ext uri="{FF2B5EF4-FFF2-40B4-BE49-F238E27FC236}">
                <a16:creationId xmlns:a16="http://schemas.microsoft.com/office/drawing/2014/main" id="{4F86EB96-D654-429F-B9DF-55429BE3F2CE}"/>
              </a:ext>
            </a:extLst>
          </p:cNvPr>
          <p:cNvSpPr>
            <a:spLocks noGrp="1"/>
          </p:cNvSpPr>
          <p:nvPr>
            <p:ph type="body" sz="half" idx="2"/>
          </p:nvPr>
        </p:nvSpPr>
        <p:spPr/>
        <p:txBody>
          <a:bodyPr/>
          <a:lstStyle/>
          <a:p>
            <a:pPr algn="l" fontAlgn="base"/>
            <a:r>
              <a:rPr lang="tr-TR" sz="2400" u="none" strike="noStrike" dirty="0">
                <a:solidFill>
                  <a:srgbClr val="666666"/>
                </a:solidFill>
                <a:effectLst/>
                <a:latin typeface="Times New Roman" panose="02020603050405020304" pitchFamily="18" charset="0"/>
                <a:cs typeface="Times New Roman" panose="02020603050405020304" pitchFamily="18" charset="0"/>
              </a:rPr>
              <a:t> </a:t>
            </a:r>
          </a:p>
          <a:p>
            <a:pPr algn="l" fontAlgn="base"/>
            <a:r>
              <a:rPr lang="tr-TR" sz="2400" u="none" strike="noStrike" dirty="0">
                <a:solidFill>
                  <a:srgbClr val="666666"/>
                </a:solidFill>
                <a:effectLst/>
                <a:latin typeface="Times New Roman" panose="02020603050405020304" pitchFamily="18" charset="0"/>
                <a:cs typeface="Times New Roman" panose="02020603050405020304" pitchFamily="18" charset="0"/>
              </a:rPr>
              <a:t>İşçi Sağlığı ve İş Güvenliğinin tarafları kimlerdir?</a:t>
            </a:r>
          </a:p>
          <a:p>
            <a:pPr algn="l" fontAlgn="base"/>
            <a:endParaRPr lang="tr-TR" dirty="0"/>
          </a:p>
        </p:txBody>
      </p:sp>
    </p:spTree>
    <p:extLst>
      <p:ext uri="{BB962C8B-B14F-4D97-AF65-F5344CB8AC3E}">
        <p14:creationId xmlns:p14="http://schemas.microsoft.com/office/powerpoint/2010/main" val="379863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B7C72B-7D6F-441A-961C-91E10C75287A}"/>
              </a:ext>
            </a:extLst>
          </p:cNvPr>
          <p:cNvSpPr>
            <a:spLocks noGrp="1"/>
          </p:cNvSpPr>
          <p:nvPr>
            <p:ph type="title"/>
          </p:nvPr>
        </p:nvSpPr>
        <p:spPr/>
        <p:txBody>
          <a:bodyPr/>
          <a:lstStyle/>
          <a:p>
            <a:r>
              <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İş Güvenliğinin Amacı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907BF1C5-C626-4F17-96A3-042CAD708008}"/>
              </a:ext>
            </a:extLst>
          </p:cNvPr>
          <p:cNvSpPr>
            <a:spLocks noGrp="1"/>
          </p:cNvSpPr>
          <p:nvPr>
            <p:ph idx="1"/>
          </p:nvPr>
        </p:nvSpPr>
        <p:spPr/>
        <p:txBody>
          <a:bodyPr>
            <a:normAutofit fontScale="70000" lnSpcReduction="20000"/>
          </a:bodyPr>
          <a:lstStyle/>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Çalışanlara en iyi derecede sağlıklı bir ortam sunmak,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Çalışma koşullarının olumsuz etkenlerinden, çalışanları korumak,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ve işçi arasında en iyi uyumu temin etmek,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Oluşabilecek maddi ve manevi zararları ortadan yok etmek,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Çalışan kişilerin sağlığını ruhsal, fiziksel ve tıbbi açıdan en üst düzeye çıkarmak,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yerindeki çalışma verimini arttırmak,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Üretimin güvenliğini sağlamak,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 yerinin güvenliğini sağlamak,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Çalışan kişileri iş kazaları ve meslek hastalıklarından korumak,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Çalışanların yaptıkları işe uyum sağlamalarını hızlandırmak,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Meydana gelen zararları tespit etmek ve değerlendirmek,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450"/>
              </a:spcAft>
              <a:buSzPts val="1000"/>
              <a:buFont typeface="Symbol" panose="05050102010706020507" pitchFamily="18" charset="2"/>
              <a:buChar char=""/>
              <a:tabLst>
                <a:tab pos="457200" algn="l"/>
              </a:tabLst>
            </a:pPr>
            <a:r>
              <a:rPr lang="tr-TR" sz="21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İşçilerin ekonomik şartlarını düzeltmek.</a:t>
            </a:r>
            <a:endParaRPr lang="tr-TR" sz="21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Metin Yer Tutucusu 3">
            <a:extLst>
              <a:ext uri="{FF2B5EF4-FFF2-40B4-BE49-F238E27FC236}">
                <a16:creationId xmlns:a16="http://schemas.microsoft.com/office/drawing/2014/main" id="{B2458449-B5E3-4DB3-AB68-8310646377AE}"/>
              </a:ext>
            </a:extLst>
          </p:cNvPr>
          <p:cNvSpPr>
            <a:spLocks noGrp="1"/>
          </p:cNvSpPr>
          <p:nvPr>
            <p:ph type="body" sz="half" idx="2"/>
          </p:nvPr>
        </p:nvSpPr>
        <p:spPr/>
        <p:txBody>
          <a:bodyPr/>
          <a:lstStyle/>
          <a:p>
            <a:r>
              <a:rPr lang="tr-TR" dirty="0"/>
              <a:t>.</a:t>
            </a:r>
          </a:p>
        </p:txBody>
      </p:sp>
      <p:pic>
        <p:nvPicPr>
          <p:cNvPr id="6" name="Resim 5">
            <a:extLst>
              <a:ext uri="{FF2B5EF4-FFF2-40B4-BE49-F238E27FC236}">
                <a16:creationId xmlns:a16="http://schemas.microsoft.com/office/drawing/2014/main" id="{4E6A3FD2-E3DD-4673-AB82-28086E815143}"/>
              </a:ext>
            </a:extLst>
          </p:cNvPr>
          <p:cNvPicPr>
            <a:picLocks noChangeAspect="1"/>
          </p:cNvPicPr>
          <p:nvPr/>
        </p:nvPicPr>
        <p:blipFill>
          <a:blip r:embed="rId2"/>
          <a:stretch>
            <a:fillRect/>
          </a:stretch>
        </p:blipFill>
        <p:spPr>
          <a:xfrm>
            <a:off x="1060174" y="3167684"/>
            <a:ext cx="4134678" cy="2708182"/>
          </a:xfrm>
          <a:prstGeom prst="rect">
            <a:avLst/>
          </a:prstGeom>
        </p:spPr>
      </p:pic>
    </p:spTree>
    <p:extLst>
      <p:ext uri="{BB962C8B-B14F-4D97-AF65-F5344CB8AC3E}">
        <p14:creationId xmlns:p14="http://schemas.microsoft.com/office/powerpoint/2010/main" val="2891389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56AE0C-0F38-4A9C-B78E-05423EDB396E}"/>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9E9FEC8C-08B8-4566-9833-036342C75C4C}"/>
              </a:ext>
            </a:extLst>
          </p:cNvPr>
          <p:cNvSpPr>
            <a:spLocks noGrp="1"/>
          </p:cNvSpPr>
          <p:nvPr>
            <p:ph idx="1"/>
          </p:nvPr>
        </p:nvSpPr>
        <p:spPr>
          <a:xfrm>
            <a:off x="5632174" y="982131"/>
            <a:ext cx="5255960" cy="4893735"/>
          </a:xfrm>
        </p:spPr>
        <p:txBody>
          <a:bodyPr>
            <a:normAutofit/>
          </a:bodyPr>
          <a:lstStyle/>
          <a:p>
            <a:pPr marL="0" indent="0" algn="l" fontAlgn="base">
              <a:buNone/>
            </a:pPr>
            <a:r>
              <a:rPr lang="tr-TR" u="none" strike="noStrike" dirty="0">
                <a:solidFill>
                  <a:srgbClr val="666666"/>
                </a:solidFill>
                <a:effectLst/>
                <a:latin typeface="Times New Roman" panose="02020603050405020304" pitchFamily="18" charset="0"/>
                <a:cs typeface="Times New Roman" panose="02020603050405020304" pitchFamily="18" charset="0"/>
              </a:rPr>
              <a:t>A .  Koruyucusuz makine kullanmak.</a:t>
            </a:r>
          </a:p>
          <a:p>
            <a:pPr marL="0" indent="0" algn="l" fontAlgn="base">
              <a:buNone/>
            </a:pPr>
            <a:r>
              <a:rPr lang="tr-TR" u="none" strike="noStrike" dirty="0">
                <a:solidFill>
                  <a:srgbClr val="FF0000"/>
                </a:solidFill>
                <a:effectLst/>
                <a:latin typeface="Times New Roman" panose="02020603050405020304" pitchFamily="18" charset="0"/>
                <a:cs typeface="Times New Roman" panose="02020603050405020304" pitchFamily="18" charset="0"/>
              </a:rPr>
              <a:t>B.  İşyerinde İşçi Sağlığı ve İş Güvenliği konusunda alınan tüm önlemlere uymak.</a:t>
            </a:r>
            <a:endParaRPr lang="tr-TR" u="none" strike="noStrike" dirty="0">
              <a:solidFill>
                <a:srgbClr val="666666"/>
              </a:solidFill>
              <a:effectLst/>
              <a:latin typeface="Times New Roman" panose="02020603050405020304" pitchFamily="18" charset="0"/>
              <a:cs typeface="Times New Roman" panose="02020603050405020304" pitchFamily="18" charset="0"/>
            </a:endParaRPr>
          </a:p>
          <a:p>
            <a:pPr marL="0" indent="0" algn="l" fontAlgn="base">
              <a:buNone/>
            </a:pPr>
            <a:r>
              <a:rPr lang="tr-TR" dirty="0">
                <a:solidFill>
                  <a:srgbClr val="666666"/>
                </a:solidFill>
                <a:latin typeface="Times New Roman" panose="02020603050405020304" pitchFamily="18" charset="0"/>
                <a:cs typeface="Times New Roman" panose="02020603050405020304" pitchFamily="18" charset="0"/>
              </a:rPr>
              <a:t>C.</a:t>
            </a:r>
            <a:r>
              <a:rPr lang="tr-TR" u="none" strike="noStrike" dirty="0">
                <a:solidFill>
                  <a:srgbClr val="666666"/>
                </a:solidFill>
                <a:effectLst/>
                <a:latin typeface="Times New Roman" panose="02020603050405020304" pitchFamily="18" charset="0"/>
                <a:cs typeface="Times New Roman" panose="02020603050405020304" pitchFamily="18" charset="0"/>
              </a:rPr>
              <a:t>  Kişisel koruyucu malzeme kullanmamak.</a:t>
            </a:r>
          </a:p>
          <a:p>
            <a:pPr marL="0" indent="0" algn="l" fontAlgn="base">
              <a:buNone/>
            </a:pPr>
            <a:r>
              <a:rPr lang="tr-TR" dirty="0">
                <a:solidFill>
                  <a:srgbClr val="666666"/>
                </a:solidFill>
                <a:latin typeface="Times New Roman" panose="02020603050405020304" pitchFamily="18" charset="0"/>
                <a:cs typeface="Times New Roman" panose="02020603050405020304" pitchFamily="18" charset="0"/>
              </a:rPr>
              <a:t>D. </a:t>
            </a:r>
            <a:r>
              <a:rPr lang="tr-TR" u="none" strike="noStrike" dirty="0">
                <a:solidFill>
                  <a:srgbClr val="666666"/>
                </a:solidFill>
                <a:effectLst/>
                <a:latin typeface="Times New Roman" panose="02020603050405020304" pitchFamily="18" charset="0"/>
                <a:cs typeface="Times New Roman" panose="02020603050405020304" pitchFamily="18" charset="0"/>
              </a:rPr>
              <a:t> İşyerinde meydana gelen bir arızaya, işveren veya işveren vekillerine bildirmeden arızaya hemen müdahale etmek.</a:t>
            </a:r>
          </a:p>
          <a:p>
            <a:endParaRPr lang="tr-TR" dirty="0"/>
          </a:p>
        </p:txBody>
      </p:sp>
      <p:sp>
        <p:nvSpPr>
          <p:cNvPr id="4" name="Metin Yer Tutucusu 3">
            <a:extLst>
              <a:ext uri="{FF2B5EF4-FFF2-40B4-BE49-F238E27FC236}">
                <a16:creationId xmlns:a16="http://schemas.microsoft.com/office/drawing/2014/main" id="{1FCBEC16-5B7C-47E1-BDD9-A7DDAB05D2B8}"/>
              </a:ext>
            </a:extLst>
          </p:cNvPr>
          <p:cNvSpPr>
            <a:spLocks noGrp="1"/>
          </p:cNvSpPr>
          <p:nvPr>
            <p:ph type="body" sz="half" idx="2"/>
          </p:nvPr>
        </p:nvSpPr>
        <p:spPr/>
        <p:txBody>
          <a:bodyPr/>
          <a:lstStyle/>
          <a:p>
            <a:r>
              <a:rPr lang="tr-TR" sz="2400" u="none" strike="noStrike" dirty="0">
                <a:solidFill>
                  <a:srgbClr val="666666"/>
                </a:solidFill>
                <a:effectLst/>
                <a:latin typeface="Times New Roman" panose="02020603050405020304" pitchFamily="18" charset="0"/>
                <a:cs typeface="Times New Roman" panose="02020603050405020304" pitchFamily="18" charset="0"/>
              </a:rPr>
              <a:t>İşyerlerinde İşçi Sağlığı ve İş Güvenliği konusunda işçilerin görev ve sorumlulukları      </a:t>
            </a:r>
          </a:p>
          <a:p>
            <a:r>
              <a:rPr lang="tr-TR" sz="2400" u="none" strike="noStrike" dirty="0">
                <a:solidFill>
                  <a:srgbClr val="666666"/>
                </a:solidFill>
                <a:effectLst/>
                <a:latin typeface="Times New Roman" panose="02020603050405020304" pitchFamily="18" charset="0"/>
                <a:cs typeface="Times New Roman" panose="02020603050405020304" pitchFamily="18" charset="0"/>
              </a:rPr>
              <a:t>aşağıdakilerden hangisidir?</a:t>
            </a:r>
          </a:p>
          <a:p>
            <a:endParaRPr lang="tr-TR" dirty="0"/>
          </a:p>
        </p:txBody>
      </p:sp>
    </p:spTree>
    <p:extLst>
      <p:ext uri="{BB962C8B-B14F-4D97-AF65-F5344CB8AC3E}">
        <p14:creationId xmlns:p14="http://schemas.microsoft.com/office/powerpoint/2010/main" val="207888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151</TotalTime>
  <Words>2146</Words>
  <Application>Microsoft Office PowerPoint</Application>
  <PresentationFormat>Geniş ekran</PresentationFormat>
  <Paragraphs>191</Paragraphs>
  <Slides>37</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37</vt:i4>
      </vt:variant>
    </vt:vector>
  </HeadingPairs>
  <TitlesOfParts>
    <vt:vector size="46" baseType="lpstr">
      <vt:lpstr>&amp;quot</vt:lpstr>
      <vt:lpstr>Arial</vt:lpstr>
      <vt:lpstr>Calibri</vt:lpstr>
      <vt:lpstr>Comic Sans MS</vt:lpstr>
      <vt:lpstr>Garamond</vt:lpstr>
      <vt:lpstr>inherit</vt:lpstr>
      <vt:lpstr>Symbol</vt:lpstr>
      <vt:lpstr>Times New Roman</vt:lpstr>
      <vt:lpstr>Organik</vt:lpstr>
      <vt:lpstr>İŞ SAĞLIĞI VE GÜVENLİĞİ</vt:lpstr>
      <vt:lpstr>İş Güvenliği</vt:lpstr>
      <vt:lpstr>İŞ GÜVENLİĞİNİN GÜNÜMÜZDEKİ ÖNEMİ </vt:lpstr>
      <vt:lpstr>İşçi sağlığı ve güvenliği konusunda, ergonomik koşullar ile birlikte, çalışma koşulları da bazı sorunları gösterir. Örneğin;</vt:lpstr>
      <vt:lpstr>Önlemleri </vt:lpstr>
      <vt:lpstr>.</vt:lpstr>
      <vt:lpstr>ÖRNEK SORU</vt:lpstr>
      <vt:lpstr>İş Güvenliğinin Amacı </vt:lpstr>
      <vt:lpstr>ÖRNEK SORU</vt:lpstr>
      <vt:lpstr>İŞ KAZALARI VE MESLEK HASTALIKLARI</vt:lpstr>
      <vt:lpstr>İş Kazası</vt:lpstr>
      <vt:lpstr>ÖRNEK SORU</vt:lpstr>
      <vt:lpstr>5510  (Sosyal Sigortalar ve Genel Sağlık Sigortası Kanunu)  Sayılı Yasaya Göre İş Kazası Sayılan Haller</vt:lpstr>
      <vt:lpstr>Meslek Hastalığı</vt:lpstr>
      <vt:lpstr>İş Kazası ve Meslek Hastalıkları Bildirim Yükümlülüğü</vt:lpstr>
      <vt:lpstr>.</vt:lpstr>
      <vt:lpstr>İŞ KAZASINI İLGİLİ YERLERE BİLDİRMEK ZORUNLUDUR</vt:lpstr>
      <vt:lpstr>İŞ KAZASINI İLGİLİ YERLERE BİLDİRMEK ZORUNLUDUR</vt:lpstr>
      <vt:lpstr>ÖRNEK SORU</vt:lpstr>
      <vt:lpstr>RİSK TESPİTİ VE ALINACAK ÖNLEMLER</vt:lpstr>
      <vt:lpstr>PowerPoint Sunusu</vt:lpstr>
      <vt:lpstr>.</vt:lpstr>
      <vt:lpstr>.</vt:lpstr>
      <vt:lpstr>Risk Tespiti</vt:lpstr>
      <vt:lpstr>Riskleri Nasıl Tespit Edebilirim?</vt:lpstr>
      <vt:lpstr>.</vt:lpstr>
      <vt:lpstr>Risk Tespiti ve Değerlendirmesi Sonrası Alınabilecek Önlemler</vt:lpstr>
      <vt:lpstr>PowerPoint Sunusu</vt:lpstr>
      <vt:lpstr>PowerPoint Sunusu</vt:lpstr>
      <vt:lpstr>PowerPoint Sunusu</vt:lpstr>
      <vt:lpstr>İŞ SAĞLIĞI VE GÜVENLİĞİ MEVZUATI</vt:lpstr>
      <vt:lpstr>6331 SAYILI İŞ SAĞLIĞI VE GÜVENLİĞİ KANUNU</vt:lpstr>
      <vt:lpstr>PowerPoint Sunusu</vt:lpstr>
      <vt:lpstr>5510 Sayılı SOSYAL SİGORTALAR VE GENEL SAĞLIK  SİGORTASI KANUNU</vt:lpstr>
      <vt:lpstr>5510 Sayılı SOSYAL SİGORTALAR VE GENEL SAĞLIK  SİGORTASI KANUNU</vt:lpstr>
      <vt:lpstr>ÇALIŞANLARIN İŞ SAĞLIĞI VE GÜVENLİĞİ EĞİTİMLERİNİN USUL VE ESASLARI HAKKINDA YÖNETMELİK</vt:lpstr>
      <vt:lpstr>ADIYAMAN MESLEKİ EĞİTİM MERKEZİ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dc:title>
  <dc:creator>öncel karakuş</dc:creator>
  <cp:lastModifiedBy>öncel karakuş</cp:lastModifiedBy>
  <cp:revision>16</cp:revision>
  <dcterms:created xsi:type="dcterms:W3CDTF">2020-09-10T09:48:40Z</dcterms:created>
  <dcterms:modified xsi:type="dcterms:W3CDTF">2020-09-10T12:21:38Z</dcterms:modified>
</cp:coreProperties>
</file>