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309892C8-6D22-480C-95A1-4DF61C3A453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896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94F7A4A-AD5A-40EA-84B7-98091EB84906}" type="datetimeFigureOut">
              <a:rPr lang="tr-TR" smtClean="0"/>
              <a:t>7.09.2020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9892C8-6D22-480C-95A1-4DF61C3A4534}" type="slidenum">
              <a:rPr lang="tr-TR" smtClean="0"/>
              <a:t>‹#›</a:t>
            </a:fld>
            <a:endParaRPr lang="tr-TR"/>
          </a:p>
        </p:txBody>
      </p:sp>
    </p:spTree>
    <p:extLst>
      <p:ext uri="{BB962C8B-B14F-4D97-AF65-F5344CB8AC3E}">
        <p14:creationId xmlns:p14="http://schemas.microsoft.com/office/powerpoint/2010/main" val="257720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460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848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spTree>
    <p:extLst>
      <p:ext uri="{BB962C8B-B14F-4D97-AF65-F5344CB8AC3E}">
        <p14:creationId xmlns:p14="http://schemas.microsoft.com/office/powerpoint/2010/main" val="1577156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9076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33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20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276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spTree>
    <p:extLst>
      <p:ext uri="{BB962C8B-B14F-4D97-AF65-F5344CB8AC3E}">
        <p14:creationId xmlns:p14="http://schemas.microsoft.com/office/powerpoint/2010/main" val="2492011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94F7A4A-AD5A-40EA-84B7-98091EB84906}" type="datetimeFigureOut">
              <a:rPr lang="tr-TR" smtClean="0"/>
              <a:t>7.09.2020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9892C8-6D22-480C-95A1-4DF61C3A453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89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94F7A4A-AD5A-40EA-84B7-98091EB84906}" type="datetimeFigureOut">
              <a:rPr lang="tr-TR" smtClean="0"/>
              <a:t>7.09.2020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9892C8-6D22-480C-95A1-4DF61C3A4534}" type="slidenum">
              <a:rPr lang="tr-TR" smtClean="0"/>
              <a:t>‹#›</a:t>
            </a:fld>
            <a:endParaRPr lang="tr-T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09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94F7A4A-AD5A-40EA-84B7-98091EB84906}" type="datetimeFigureOut">
              <a:rPr lang="tr-TR" smtClean="0"/>
              <a:t>7.09.2020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9892C8-6D22-480C-95A1-4DF61C3A453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149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94F7A4A-AD5A-40EA-84B7-98091EB84906}" type="datetimeFigureOut">
              <a:rPr lang="tr-TR" smtClean="0"/>
              <a:t>7.09.2020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9892C8-6D22-480C-95A1-4DF61C3A453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55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F7A4A-AD5A-40EA-84B7-98091EB84906}" type="datetimeFigureOut">
              <a:rPr lang="tr-TR" smtClean="0"/>
              <a:t>7.09.2020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9892C8-6D22-480C-95A1-4DF61C3A4534}" type="slidenum">
              <a:rPr lang="tr-TR" smtClean="0"/>
              <a:t>‹#›</a:t>
            </a:fld>
            <a:endParaRPr lang="tr-TR"/>
          </a:p>
        </p:txBody>
      </p:sp>
    </p:spTree>
    <p:extLst>
      <p:ext uri="{BB962C8B-B14F-4D97-AF65-F5344CB8AC3E}">
        <p14:creationId xmlns:p14="http://schemas.microsoft.com/office/powerpoint/2010/main" val="3464238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94F7A4A-AD5A-40EA-84B7-98091EB84906}" type="datetimeFigureOut">
              <a:rPr lang="tr-TR" smtClean="0"/>
              <a:t>7.09.2020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9892C8-6D22-480C-95A1-4DF61C3A453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0912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94F7A4A-AD5A-40EA-84B7-98091EB84906}" type="datetimeFigureOut">
              <a:rPr lang="tr-TR" smtClean="0"/>
              <a:t>7.09.2020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9892C8-6D22-480C-95A1-4DF61C3A4534}" type="slidenum">
              <a:rPr lang="tr-TR" smtClean="0"/>
              <a:t>‹#›</a:t>
            </a:fld>
            <a:endParaRPr lang="tr-TR"/>
          </a:p>
        </p:txBody>
      </p:sp>
    </p:spTree>
    <p:extLst>
      <p:ext uri="{BB962C8B-B14F-4D97-AF65-F5344CB8AC3E}">
        <p14:creationId xmlns:p14="http://schemas.microsoft.com/office/powerpoint/2010/main" val="403294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4F7A4A-AD5A-40EA-84B7-98091EB84906}" type="datetimeFigureOut">
              <a:rPr lang="tr-TR" smtClean="0"/>
              <a:t>7.09.2020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9892C8-6D22-480C-95A1-4DF61C3A4534}" type="slidenum">
              <a:rPr lang="tr-TR" smtClean="0"/>
              <a:t>‹#›</a:t>
            </a:fld>
            <a:endParaRPr lang="tr-TR"/>
          </a:p>
        </p:txBody>
      </p:sp>
    </p:spTree>
    <p:extLst>
      <p:ext uri="{BB962C8B-B14F-4D97-AF65-F5344CB8AC3E}">
        <p14:creationId xmlns:p14="http://schemas.microsoft.com/office/powerpoint/2010/main" val="8315110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E9258BC-52A0-4FBB-9DA4-CA9394070520}"/>
              </a:ext>
            </a:extLst>
          </p:cNvPr>
          <p:cNvSpPr>
            <a:spLocks noGrp="1"/>
          </p:cNvSpPr>
          <p:nvPr>
            <p:ph type="title"/>
          </p:nvPr>
        </p:nvSpPr>
        <p:spPr>
          <a:xfrm>
            <a:off x="838200" y="365125"/>
            <a:ext cx="10515600" cy="2209263"/>
          </a:xfrm>
        </p:spPr>
        <p:txBody>
          <a:bodyPr>
            <a:normAutofit/>
          </a:bodyPr>
          <a:lstStyle/>
          <a:p>
            <a:pPr algn="ctr"/>
            <a:r>
              <a:rPr lang="tr-TR" sz="4800" dirty="0">
                <a:latin typeface="Times New Roman" panose="02020603050405020304" pitchFamily="18" charset="0"/>
                <a:cs typeface="Times New Roman" panose="02020603050405020304" pitchFamily="18" charset="0"/>
              </a:rPr>
              <a:t>MESLEK ETİĞİ VE AHİLİK</a:t>
            </a:r>
          </a:p>
        </p:txBody>
      </p:sp>
    </p:spTree>
    <p:extLst>
      <p:ext uri="{BB962C8B-B14F-4D97-AF65-F5344CB8AC3E}">
        <p14:creationId xmlns:p14="http://schemas.microsoft.com/office/powerpoint/2010/main" val="352242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EDD7F1-C401-491F-A704-C7A52817842C}"/>
              </a:ext>
            </a:extLst>
          </p:cNvPr>
          <p:cNvSpPr>
            <a:spLocks noGrp="1"/>
          </p:cNvSpPr>
          <p:nvPr>
            <p:ph type="title"/>
          </p:nvPr>
        </p:nvSpPr>
        <p:spPr/>
        <p:txBody>
          <a:bodyPr/>
          <a:lstStyle/>
          <a:p>
            <a:r>
              <a:rPr lang="tr-TR" sz="2400" b="1" dirty="0">
                <a:highlight>
                  <a:srgbClr val="FFFF00"/>
                </a:highlight>
                <a:latin typeface="Times New Roman" panose="02020603050405020304" pitchFamily="18" charset="0"/>
                <a:cs typeface="Times New Roman" panose="02020603050405020304" pitchFamily="18" charset="0"/>
              </a:rPr>
              <a:t>Meslek Ahlakı İlkeleri </a:t>
            </a:r>
            <a:endParaRPr lang="tr-TR" dirty="0"/>
          </a:p>
        </p:txBody>
      </p:sp>
      <p:sp>
        <p:nvSpPr>
          <p:cNvPr id="3" name="İçerik Yer Tutucusu 2">
            <a:extLst>
              <a:ext uri="{FF2B5EF4-FFF2-40B4-BE49-F238E27FC236}">
                <a16:creationId xmlns:a16="http://schemas.microsoft.com/office/drawing/2014/main" id="{29C1117F-F082-4E71-B09E-4B4F726D5A7D}"/>
              </a:ext>
            </a:extLst>
          </p:cNvPr>
          <p:cNvSpPr>
            <a:spLocks noGrp="1"/>
          </p:cNvSpPr>
          <p:nvPr>
            <p:ph idx="1"/>
          </p:nvPr>
        </p:nvSpPr>
        <p:spPr/>
        <p:txBody>
          <a:bodyPr>
            <a:normAutofit fontScale="77500" lnSpcReduction="20000"/>
          </a:bodyPr>
          <a:lstStyle/>
          <a:p>
            <a:r>
              <a:rPr lang="tr-TR" dirty="0">
                <a:latin typeface="Times New Roman" panose="02020603050405020304" pitchFamily="18" charset="0"/>
                <a:cs typeface="Times New Roman" panose="02020603050405020304" pitchFamily="18" charset="0"/>
              </a:rPr>
              <a:t>    Güvenilirlik, uzun bir sürecin sonunda oluşan bir kazanım olarak başkalarının kişiye güven duymasıdır. Kişinin diğer insanlar tarafından iyi tanınması sonucunda kazanılan, kişi lehine bir değeri ve itibarı ifade etmektedir. Güvenilir olmak; bir insan için nasıl önemli ve kıymetli ise çalışma hayatı için de aynı derecede önemli ve kıymetlidir. Güvenilir insan olmanın gereklerinden biri hatta en önemlisi verilen sözde durmaktır. </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Güven, insan ilişkilerinin temelidir. Dünden bugüne ulaşmış nice prensipli, ilkeli, başarılı kişi ve kuruluşun ortak özelliği budur. Bu sebeple; günlük kazançtan önce yarın da kendisini yalnız bırakmayacak velinimetleri olan müşterileri kazanmak için özen göstermek ve onların itimadını sarsacak davranışlardan sakınmak, tarih boyunca ticaret erbabının ilkesi olmuştur. </a:t>
            </a:r>
          </a:p>
        </p:txBody>
      </p:sp>
      <p:sp>
        <p:nvSpPr>
          <p:cNvPr id="4" name="Metin Yer Tutucusu 3">
            <a:extLst>
              <a:ext uri="{FF2B5EF4-FFF2-40B4-BE49-F238E27FC236}">
                <a16:creationId xmlns:a16="http://schemas.microsoft.com/office/drawing/2014/main" id="{A6BE42D3-248B-4F0E-AE6B-A2ABB89F3CB4}"/>
              </a:ext>
            </a:extLst>
          </p:cNvPr>
          <p:cNvSpPr>
            <a:spLocks noGrp="1"/>
          </p:cNvSpPr>
          <p:nvPr>
            <p:ph type="body" sz="half" idx="2"/>
          </p:nvPr>
        </p:nvSpPr>
        <p:spPr/>
        <p:txBody>
          <a:bodyPr>
            <a:normAutofit/>
          </a:bodyPr>
          <a:lstStyle/>
          <a:p>
            <a:r>
              <a:rPr lang="tr-TR" sz="2800" dirty="0">
                <a:latin typeface="Times New Roman" panose="02020603050405020304" pitchFamily="18" charset="0"/>
                <a:cs typeface="Times New Roman" panose="02020603050405020304" pitchFamily="18" charset="0"/>
              </a:rPr>
              <a:t> </a:t>
            </a:r>
          </a:p>
          <a:p>
            <a:r>
              <a:rPr lang="tr-TR" sz="2800" dirty="0">
                <a:latin typeface="Times New Roman" panose="02020603050405020304" pitchFamily="18" charset="0"/>
                <a:cs typeface="Times New Roman" panose="02020603050405020304" pitchFamily="18" charset="0"/>
              </a:rPr>
              <a:t>4. Güvenilirlik </a:t>
            </a:r>
          </a:p>
        </p:txBody>
      </p:sp>
    </p:spTree>
    <p:extLst>
      <p:ext uri="{BB962C8B-B14F-4D97-AF65-F5344CB8AC3E}">
        <p14:creationId xmlns:p14="http://schemas.microsoft.com/office/powerpoint/2010/main" val="309691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B156A9-077D-4EC7-A76B-CBE595713479}"/>
              </a:ext>
            </a:extLst>
          </p:cNvPr>
          <p:cNvSpPr>
            <a:spLocks noGrp="1"/>
          </p:cNvSpPr>
          <p:nvPr>
            <p:ph type="title"/>
          </p:nvPr>
        </p:nvSpPr>
        <p:spPr/>
        <p:txBody>
          <a:bodyPr/>
          <a:lstStyle/>
          <a:p>
            <a:r>
              <a:rPr lang="tr-TR" sz="2400" b="1" dirty="0">
                <a:highlight>
                  <a:srgbClr val="FFFF00"/>
                </a:highlight>
                <a:latin typeface="Times New Roman" panose="02020603050405020304" pitchFamily="18" charset="0"/>
                <a:cs typeface="Times New Roman" panose="02020603050405020304" pitchFamily="18" charset="0"/>
              </a:rPr>
              <a:t>Meslek Ahlakı İlkeleri </a:t>
            </a:r>
            <a:endParaRPr lang="tr-TR" dirty="0"/>
          </a:p>
        </p:txBody>
      </p:sp>
      <p:sp>
        <p:nvSpPr>
          <p:cNvPr id="3" name="İçerik Yer Tutucusu 2">
            <a:extLst>
              <a:ext uri="{FF2B5EF4-FFF2-40B4-BE49-F238E27FC236}">
                <a16:creationId xmlns:a16="http://schemas.microsoft.com/office/drawing/2014/main" id="{0A124430-57C8-42D1-9CB2-B3D9C45A2836}"/>
              </a:ext>
            </a:extLst>
          </p:cNvPr>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         Meslek ahlakı ilkelerinden biri de kişinin yaptığı işi önemsemesi ve en iyi şekilde yapmaya çalışmasıdır ki buna mesleğe bağlılık denir. Kişinin iş hayatı içinde sürekli kendini geliştirmesi ve eğitim olanaklarından yararlanması işine verdiği önemi gösterir. Yalnızca kendi gelişimini yeterli görmeyip meslektaşlarının mesleki gelişimine katkıda bulunmak da meslek ahlakının içinde yer alır. Mesleğe bağlılık kişinin işini sevmesini ve huzurlu bir ortamda çalışmasını sağlar ve bu da verimliliği artırır. </a:t>
            </a:r>
          </a:p>
        </p:txBody>
      </p:sp>
      <p:sp>
        <p:nvSpPr>
          <p:cNvPr id="4" name="Metin Yer Tutucusu 3">
            <a:extLst>
              <a:ext uri="{FF2B5EF4-FFF2-40B4-BE49-F238E27FC236}">
                <a16:creationId xmlns:a16="http://schemas.microsoft.com/office/drawing/2014/main" id="{FAEA53DA-420D-4A2B-B410-E294EC27B6FD}"/>
              </a:ext>
            </a:extLst>
          </p:cNvPr>
          <p:cNvSpPr>
            <a:spLocks noGrp="1"/>
          </p:cNvSpPr>
          <p:nvPr>
            <p:ph type="body" sz="half" idx="2"/>
          </p:nvPr>
        </p:nvSpPr>
        <p:spPr/>
        <p:txBody>
          <a:bodyPr>
            <a:normAutofit/>
          </a:bodyPr>
          <a:lstStyle/>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5. Mesleğe Bağlılık </a:t>
            </a:r>
          </a:p>
        </p:txBody>
      </p:sp>
    </p:spTree>
    <p:extLst>
      <p:ext uri="{BB962C8B-B14F-4D97-AF65-F5344CB8AC3E}">
        <p14:creationId xmlns:p14="http://schemas.microsoft.com/office/powerpoint/2010/main" val="157997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822ED8-A7F1-4BD0-BCC0-BB9DDC7380FB}"/>
              </a:ext>
            </a:extLst>
          </p:cNvPr>
          <p:cNvSpPr>
            <a:spLocks noGrp="1"/>
          </p:cNvSpPr>
          <p:nvPr>
            <p:ph type="title"/>
          </p:nvPr>
        </p:nvSpPr>
        <p:spPr/>
        <p:txBody>
          <a:bodyPr/>
          <a:lstStyle/>
          <a:p>
            <a:r>
              <a:rPr lang="tr-TR" dirty="0"/>
              <a:t> </a:t>
            </a:r>
            <a:r>
              <a:rPr lang="tr-TR" b="1" dirty="0">
                <a:highlight>
                  <a:srgbClr val="FFFF00"/>
                </a:highlight>
                <a:latin typeface="Times New Roman" panose="02020603050405020304" pitchFamily="18" charset="0"/>
                <a:cs typeface="Times New Roman" panose="02020603050405020304" pitchFamily="18" charset="0"/>
              </a:rPr>
              <a:t>Meslek Ahlakına Uygun Davranışların Meslek Erbabına Katkıları </a:t>
            </a:r>
          </a:p>
        </p:txBody>
      </p:sp>
      <p:sp>
        <p:nvSpPr>
          <p:cNvPr id="3" name="İçerik Yer Tutucusu 2">
            <a:extLst>
              <a:ext uri="{FF2B5EF4-FFF2-40B4-BE49-F238E27FC236}">
                <a16:creationId xmlns:a16="http://schemas.microsoft.com/office/drawing/2014/main" id="{4D19F4DD-2FC2-425C-84C1-81F74D6A68F2}"/>
              </a:ext>
            </a:extLst>
          </p:cNvPr>
          <p:cNvSpPr>
            <a:spLocks noGrp="1"/>
          </p:cNvSpPr>
          <p:nvPr>
            <p:ph idx="1"/>
          </p:nvPr>
        </p:nvSpPr>
        <p:spPr/>
        <p:txBody>
          <a:bodyPr>
            <a:normAutofit fontScale="92500" lnSpcReduction="20000"/>
          </a:bodyPr>
          <a:lstStyle/>
          <a:p>
            <a:r>
              <a:rPr lang="tr-TR" dirty="0">
                <a:latin typeface="Times New Roman" panose="02020603050405020304" pitchFamily="18" charset="0"/>
                <a:cs typeface="Times New Roman" panose="02020603050405020304" pitchFamily="18" charset="0"/>
              </a:rPr>
              <a:t>İş ortamında saygınlık kazanma,  </a:t>
            </a:r>
          </a:p>
          <a:p>
            <a:r>
              <a:rPr lang="tr-TR" dirty="0">
                <a:latin typeface="Times New Roman" panose="02020603050405020304" pitchFamily="18" charset="0"/>
                <a:cs typeface="Times New Roman" panose="02020603050405020304" pitchFamily="18" charset="0"/>
              </a:rPr>
              <a:t>İş ortamındaki güvenirlik, </a:t>
            </a:r>
          </a:p>
          <a:p>
            <a:r>
              <a:rPr lang="tr-TR" dirty="0">
                <a:latin typeface="Times New Roman" panose="02020603050405020304" pitchFamily="18" charset="0"/>
                <a:cs typeface="Times New Roman" panose="02020603050405020304" pitchFamily="18" charset="0"/>
              </a:rPr>
              <a:t>İş dünyasında iyi bir imaja sahip olma, </a:t>
            </a:r>
          </a:p>
          <a:p>
            <a:r>
              <a:rPr lang="tr-TR" dirty="0">
                <a:latin typeface="Times New Roman" panose="02020603050405020304" pitchFamily="18" charset="0"/>
                <a:cs typeface="Times New Roman" panose="02020603050405020304" pitchFamily="18" charset="0"/>
              </a:rPr>
              <a:t> Meslek hayatında karşılaşılacak problemlerin çözümünde kolaylık görme, </a:t>
            </a:r>
          </a:p>
          <a:p>
            <a:r>
              <a:rPr lang="tr-TR" dirty="0">
                <a:latin typeface="Times New Roman" panose="02020603050405020304" pitchFamily="18" charset="0"/>
                <a:cs typeface="Times New Roman" panose="02020603050405020304" pitchFamily="18" charset="0"/>
              </a:rPr>
              <a:t>Ahlaki değerlerle kalite yönetimi, stratejik planlama gibi alanların yönetilmesine de yardımcı olma, </a:t>
            </a:r>
          </a:p>
          <a:p>
            <a:r>
              <a:rPr lang="tr-TR" dirty="0">
                <a:latin typeface="Times New Roman" panose="02020603050405020304" pitchFamily="18" charset="0"/>
                <a:cs typeface="Times New Roman" panose="02020603050405020304" pitchFamily="18" charset="0"/>
              </a:rPr>
              <a:t>Ahlaki değerlerle kurumların sosyal sorumluluklarını düzenli bir şekilde yerine getirmesini sağlama, </a:t>
            </a:r>
          </a:p>
          <a:p>
            <a:r>
              <a:rPr lang="tr-TR" dirty="0">
                <a:latin typeface="Times New Roman" panose="02020603050405020304" pitchFamily="18" charset="0"/>
                <a:cs typeface="Times New Roman" panose="02020603050405020304" pitchFamily="18" charset="0"/>
              </a:rPr>
              <a:t> Ahlaki değerlerle haksız rekabetin engellenmesini sağlama, </a:t>
            </a:r>
          </a:p>
          <a:p>
            <a:r>
              <a:rPr lang="tr-TR" dirty="0">
                <a:latin typeface="Times New Roman" panose="02020603050405020304" pitchFamily="18" charset="0"/>
                <a:cs typeface="Times New Roman" panose="02020603050405020304" pitchFamily="18" charset="0"/>
              </a:rPr>
              <a:t> İş ortamında kabul görme ve </a:t>
            </a:r>
            <a:r>
              <a:rPr lang="tr-TR" dirty="0" err="1">
                <a:latin typeface="Times New Roman" panose="02020603050405020304" pitchFamily="18" charset="0"/>
                <a:cs typeface="Times New Roman" panose="02020603050405020304" pitchFamily="18" charset="0"/>
              </a:rPr>
              <a:t>vb</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C99FB87F-CEE3-4694-A949-01439708AD72}"/>
              </a:ext>
            </a:extLst>
          </p:cNvPr>
          <p:cNvSpPr>
            <a:spLocks noGrp="1"/>
          </p:cNvSpPr>
          <p:nvPr>
            <p:ph type="body" sz="half" idx="2"/>
          </p:nvPr>
        </p:nvSpPr>
        <p:spPr/>
        <p:txBody>
          <a:bodyPr>
            <a:normAutofit/>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İş hayatında mesleki değerlere uygun davranışlarda bulunmanın sonuçlarını şu şekilde sıralayabiliriz</a:t>
            </a:r>
          </a:p>
        </p:txBody>
      </p:sp>
    </p:spTree>
    <p:extLst>
      <p:ext uri="{BB962C8B-B14F-4D97-AF65-F5344CB8AC3E}">
        <p14:creationId xmlns:p14="http://schemas.microsoft.com/office/powerpoint/2010/main" val="300050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A1F138-B70D-47D9-85A5-75F7DF540870}"/>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836C791E-7951-4CC1-801A-EC0F04208B07}"/>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A) Çıkarlarına göre davranmak </a:t>
            </a:r>
          </a:p>
          <a:p>
            <a:r>
              <a:rPr lang="tr-TR" dirty="0">
                <a:latin typeface="Times New Roman" panose="02020603050405020304" pitchFamily="18" charset="0"/>
                <a:cs typeface="Times New Roman" panose="02020603050405020304" pitchFamily="18" charset="0"/>
              </a:rPr>
              <a:t>B) Anneye babaya hürmet etmek </a:t>
            </a:r>
          </a:p>
          <a:p>
            <a:r>
              <a:rPr lang="tr-TR" dirty="0">
                <a:latin typeface="Times New Roman" panose="02020603050405020304" pitchFamily="18" charset="0"/>
                <a:cs typeface="Times New Roman" panose="02020603050405020304" pitchFamily="18" charset="0"/>
              </a:rPr>
              <a:t>C) Otobüste büyüklere yer vermek </a:t>
            </a:r>
          </a:p>
          <a:p>
            <a:r>
              <a:rPr lang="tr-TR" dirty="0">
                <a:latin typeface="Times New Roman" panose="02020603050405020304" pitchFamily="18" charset="0"/>
                <a:cs typeface="Times New Roman" panose="02020603050405020304" pitchFamily="18" charset="0"/>
              </a:rPr>
              <a:t>D) Hasta ziyaretinde bulunmak </a:t>
            </a:r>
          </a:p>
        </p:txBody>
      </p:sp>
      <p:sp>
        <p:nvSpPr>
          <p:cNvPr id="4" name="Metin Yer Tutucusu 3">
            <a:extLst>
              <a:ext uri="{FF2B5EF4-FFF2-40B4-BE49-F238E27FC236}">
                <a16:creationId xmlns:a16="http://schemas.microsoft.com/office/drawing/2014/main" id="{0A0470F9-A2AB-4393-B9B8-3FD7C5811298}"/>
              </a:ext>
            </a:extLst>
          </p:cNvPr>
          <p:cNvSpPr>
            <a:spLocks noGrp="1"/>
          </p:cNvSpPr>
          <p:nvPr>
            <p:ph type="body" sz="half" idx="2"/>
          </p:nvPr>
        </p:nvSpPr>
        <p:spPr/>
        <p:txBody>
          <a:bodyPr>
            <a:normAutofit/>
          </a:bodyPr>
          <a:lstStyle/>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   Aşağıdakilerden hangisi güzel ahlaka uygun </a:t>
            </a:r>
            <a:r>
              <a:rPr lang="tr-TR" sz="2800">
                <a:latin typeface="Times New Roman" panose="02020603050405020304" pitchFamily="18" charset="0"/>
                <a:cs typeface="Times New Roman" panose="02020603050405020304" pitchFamily="18" charset="0"/>
              </a:rPr>
              <a:t>bir davranış </a:t>
            </a:r>
            <a:r>
              <a:rPr lang="tr-TR" sz="2800" b="1" u="sng" dirty="0">
                <a:latin typeface="Times New Roman" panose="02020603050405020304" pitchFamily="18" charset="0"/>
                <a:cs typeface="Times New Roman" panose="02020603050405020304" pitchFamily="18" charset="0"/>
              </a:rPr>
              <a:t>değildir</a:t>
            </a:r>
            <a:r>
              <a:rPr lang="tr-TR"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70610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0DDBF6-4F7F-45C3-99BD-5C08991E4F21}"/>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22D79F62-EEC2-4B87-8161-EA4C7FB5787C}"/>
              </a:ext>
            </a:extLst>
          </p:cNvPr>
          <p:cNvSpPr>
            <a:spLocks noGrp="1"/>
          </p:cNvSpPr>
          <p:nvPr>
            <p:ph idx="1"/>
          </p:nvPr>
        </p:nvSpPr>
        <p:spPr/>
        <p:txBody>
          <a:bodyPr/>
          <a:lstStyle/>
          <a:p>
            <a:r>
              <a:rPr lang="tr-TR" b="1" dirty="0">
                <a:latin typeface="Times New Roman" panose="02020603050405020304" pitchFamily="18" charset="0"/>
                <a:cs typeface="Times New Roman" panose="02020603050405020304" pitchFamily="18" charset="0"/>
              </a:rPr>
              <a:t>A) Mesleğe bağlı olmak </a:t>
            </a:r>
          </a:p>
          <a:p>
            <a:r>
              <a:rPr lang="tr-TR" dirty="0">
                <a:latin typeface="Times New Roman" panose="02020603050405020304" pitchFamily="18" charset="0"/>
                <a:cs typeface="Times New Roman" panose="02020603050405020304" pitchFamily="18" charset="0"/>
              </a:rPr>
              <a:t>B) İşe bağlı olmak. </a:t>
            </a:r>
          </a:p>
          <a:p>
            <a:r>
              <a:rPr lang="tr-TR" dirty="0">
                <a:latin typeface="Times New Roman" panose="02020603050405020304" pitchFamily="18" charset="0"/>
                <a:cs typeface="Times New Roman" panose="02020603050405020304" pitchFamily="18" charset="0"/>
              </a:rPr>
              <a:t>C) Mesleki anlamda yetersiz olmak </a:t>
            </a:r>
          </a:p>
          <a:p>
            <a:r>
              <a:rPr lang="tr-TR" dirty="0">
                <a:latin typeface="Times New Roman" panose="02020603050405020304" pitchFamily="18" charset="0"/>
                <a:cs typeface="Times New Roman" panose="02020603050405020304" pitchFamily="18" charset="0"/>
              </a:rPr>
              <a:t>D) Kişiye göre davranmak. </a:t>
            </a:r>
          </a:p>
        </p:txBody>
      </p:sp>
      <p:sp>
        <p:nvSpPr>
          <p:cNvPr id="4" name="Metin Yer Tutucusu 3">
            <a:extLst>
              <a:ext uri="{FF2B5EF4-FFF2-40B4-BE49-F238E27FC236}">
                <a16:creationId xmlns:a16="http://schemas.microsoft.com/office/drawing/2014/main" id="{B54DAB97-DAC3-4195-A377-EF111A2D7867}"/>
              </a:ext>
            </a:extLst>
          </p:cNvPr>
          <p:cNvSpPr>
            <a:spLocks noGrp="1"/>
          </p:cNvSpPr>
          <p:nvPr>
            <p:ph type="body" sz="half" idx="2"/>
          </p:nvPr>
        </p:nvSpPr>
        <p:spPr/>
        <p:txBody>
          <a:bodyPr>
            <a:normAutofit/>
          </a:bodyPr>
          <a:lstStyle/>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Aşağıdakilerden hangisi meslek ahlakı ilkelerindendir?</a:t>
            </a:r>
          </a:p>
        </p:txBody>
      </p:sp>
    </p:spTree>
    <p:extLst>
      <p:ext uri="{BB962C8B-B14F-4D97-AF65-F5344CB8AC3E}">
        <p14:creationId xmlns:p14="http://schemas.microsoft.com/office/powerpoint/2010/main" val="2690663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E14C0-369E-4779-9C0F-C9E15F3B0CE7}"/>
              </a:ext>
            </a:extLst>
          </p:cNvPr>
          <p:cNvSpPr>
            <a:spLocks noGrp="1"/>
          </p:cNvSpPr>
          <p:nvPr>
            <p:ph type="title"/>
          </p:nvPr>
        </p:nvSpPr>
        <p:spPr/>
        <p:txBody>
          <a:bodyPr>
            <a:normAutofit/>
          </a:bodyPr>
          <a:lstStyle/>
          <a:p>
            <a:r>
              <a:rPr lang="tr-TR" sz="3200" dirty="0">
                <a:highlight>
                  <a:srgbClr val="FFFF00"/>
                </a:highlight>
                <a:latin typeface="Times New Roman" panose="02020603050405020304" pitchFamily="18" charset="0"/>
                <a:cs typeface="Times New Roman" panose="02020603050405020304" pitchFamily="18" charset="0"/>
              </a:rPr>
              <a:t>AHİLİK</a:t>
            </a:r>
          </a:p>
        </p:txBody>
      </p:sp>
      <p:sp>
        <p:nvSpPr>
          <p:cNvPr id="3" name="İçerik Yer Tutucusu 2">
            <a:extLst>
              <a:ext uri="{FF2B5EF4-FFF2-40B4-BE49-F238E27FC236}">
                <a16:creationId xmlns:a16="http://schemas.microsoft.com/office/drawing/2014/main" id="{7F794979-DA95-429A-8041-A3964ADA389C}"/>
              </a:ext>
            </a:extLst>
          </p:cNvPr>
          <p:cNvSpPr>
            <a:spLocks noGrp="1"/>
          </p:cNvSpPr>
          <p:nvPr>
            <p:ph idx="1"/>
          </p:nvPr>
        </p:nvSpPr>
        <p:spPr>
          <a:xfrm>
            <a:off x="5418668" y="982131"/>
            <a:ext cx="5469466" cy="5060860"/>
          </a:xfrm>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       “Ahi” kelimesi Arapça “kardeşim” manasına gelmektedir ayrıca “yiğitlik”, “kahramanlık” ve “cömertlik” gibi anlamları olan Türkçe “akı” kelimesinden geldiği de belirtilmektedir. Ahiliğin; İslam’ın ilk asırlarında ortaya çıkan genç sanatkâr ve zanaatkârların bir araya gelmesiyle oluşmuş “fütüvvet” anlayışının devamı olduğuna dair görüşler de vardır. Türklerin yerleşik hayata geçmelerinde özellikle esnaf arasında bir örgütlenme biçimi olarak fütüvvet benimsenmiş ve bu da “Ahilik” olarak ortaya çıkmıştır. </a:t>
            </a:r>
          </a:p>
          <a:p>
            <a:endParaRPr lang="tr-TR" dirty="0"/>
          </a:p>
        </p:txBody>
      </p:sp>
      <p:sp>
        <p:nvSpPr>
          <p:cNvPr id="4" name="Metin Yer Tutucusu 3">
            <a:extLst>
              <a:ext uri="{FF2B5EF4-FFF2-40B4-BE49-F238E27FC236}">
                <a16:creationId xmlns:a16="http://schemas.microsoft.com/office/drawing/2014/main" id="{65EB3B8A-1E45-4D88-B522-AF3A88F928AB}"/>
              </a:ext>
            </a:extLst>
          </p:cNvPr>
          <p:cNvSpPr>
            <a:spLocks noGrp="1"/>
          </p:cNvSpPr>
          <p:nvPr>
            <p:ph type="body" sz="half" idx="2"/>
          </p:nvPr>
        </p:nvSpPr>
        <p:spPr/>
        <p:txBody>
          <a:bodyPr>
            <a:normAutofit/>
          </a:bodyPr>
          <a:lstStyle/>
          <a:p>
            <a:endParaRPr lang="tr-TR" sz="2800" dirty="0">
              <a:latin typeface="Times New Roman" panose="02020603050405020304" pitchFamily="18" charset="0"/>
              <a:cs typeface="Times New Roman" panose="02020603050405020304" pitchFamily="18" charset="0"/>
            </a:endParaRPr>
          </a:p>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Birlikten kuvvet doğar. </a:t>
            </a:r>
          </a:p>
          <a:p>
            <a:endParaRPr lang="tr-TR" dirty="0"/>
          </a:p>
        </p:txBody>
      </p:sp>
    </p:spTree>
    <p:extLst>
      <p:ext uri="{BB962C8B-B14F-4D97-AF65-F5344CB8AC3E}">
        <p14:creationId xmlns:p14="http://schemas.microsoft.com/office/powerpoint/2010/main" val="331019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FD89BF13-6CEA-409A-9B96-C57109982A13}"/>
              </a:ext>
            </a:extLst>
          </p:cNvPr>
          <p:cNvSpPr txBox="1"/>
          <p:nvPr/>
        </p:nvSpPr>
        <p:spPr>
          <a:xfrm>
            <a:off x="2743200" y="1502251"/>
            <a:ext cx="7156174" cy="3416320"/>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       Ahilik kültürdür ve felsefesi; asırlardır esnaf, tüccar, sanatkâr ve çok çeşitli ticari işletmecilik yapan insanlara ilham kaynağı olmuştur. Ahilik; iş birliği içinde, mutlu iş ve hayat anlayışı; dürüst, sade, sakin, kendine has insani değerlere sabırlı bir yaklaşımdır. Bu anlamda </a:t>
            </a:r>
            <a:r>
              <a:rPr lang="tr-TR" sz="2400" dirty="0">
                <a:highlight>
                  <a:srgbClr val="FF0000"/>
                </a:highlight>
                <a:latin typeface="Times New Roman" panose="02020603050405020304" pitchFamily="18" charset="0"/>
                <a:cs typeface="Times New Roman" panose="02020603050405020304" pitchFamily="18" charset="0"/>
              </a:rPr>
              <a:t>Ahiliğin gayesi</a:t>
            </a:r>
            <a:r>
              <a:rPr lang="tr-TR" sz="2400" dirty="0">
                <a:latin typeface="Times New Roman" panose="02020603050405020304" pitchFamily="18" charset="0"/>
                <a:cs typeface="Times New Roman" panose="02020603050405020304" pitchFamily="18" charset="0"/>
              </a:rPr>
              <a:t>; zenginle fakir, üretici ile tüketici, emek ile sermaye, halk ile devlet arasında iyi ilişkiler kurarak sosyal adaleti gerçekleştirmek ve ahlaki bir toplum düzeni meydana getirmektir. </a:t>
            </a:r>
          </a:p>
        </p:txBody>
      </p:sp>
    </p:spTree>
    <p:extLst>
      <p:ext uri="{BB962C8B-B14F-4D97-AF65-F5344CB8AC3E}">
        <p14:creationId xmlns:p14="http://schemas.microsoft.com/office/powerpoint/2010/main" val="2514778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2A31787-4686-4405-B364-5F8AFB7341C7}"/>
              </a:ext>
            </a:extLst>
          </p:cNvPr>
          <p:cNvSpPr txBox="1"/>
          <p:nvPr/>
        </p:nvSpPr>
        <p:spPr>
          <a:xfrm>
            <a:off x="2517913" y="1540710"/>
            <a:ext cx="7407965" cy="3108543"/>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Çalışmayı, ibadeti ve dürüstlüğü bir bütün olarak ele alan, Ahilik, ahlak sahibi olmayan bir iş adamının asla başarıya ulaşamayacağını, ulaşsa bile bu başarının uzun ömürlü olmayacağını benimser. </a:t>
            </a:r>
            <a:r>
              <a:rPr lang="tr-TR" sz="2800" dirty="0">
                <a:highlight>
                  <a:srgbClr val="FF0000"/>
                </a:highlight>
                <a:latin typeface="Times New Roman" panose="02020603050405020304" pitchFamily="18" charset="0"/>
                <a:cs typeface="Times New Roman" panose="02020603050405020304" pitchFamily="18" charset="0"/>
              </a:rPr>
              <a:t>Ahilikte meslek ahlakı her şeyin üstünde tutulur</a:t>
            </a:r>
            <a:r>
              <a:rPr lang="tr-TR" sz="2800" dirty="0">
                <a:latin typeface="Times New Roman" panose="02020603050405020304" pitchFamily="18" charset="0"/>
                <a:cs typeface="Times New Roman" panose="02020603050405020304" pitchFamily="18" charset="0"/>
              </a:rPr>
              <a:t>, otokontrol (kendi kendini kontrol) sistemi mükemmel bir şekilde işlerdi.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080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6522A3-3A5F-4F0F-A578-11183F68AE0A}"/>
              </a:ext>
            </a:extLst>
          </p:cNvPr>
          <p:cNvSpPr>
            <a:spLocks noGrp="1"/>
          </p:cNvSpPr>
          <p:nvPr>
            <p:ph type="title"/>
          </p:nvPr>
        </p:nvSpPr>
        <p:spPr/>
        <p:txBody>
          <a:bodyPr>
            <a:normAutofit/>
          </a:bodyPr>
          <a:lstStyle/>
          <a:p>
            <a:r>
              <a:rPr lang="tr-TR" sz="3200" dirty="0">
                <a:highlight>
                  <a:srgbClr val="FFFF00"/>
                </a:highlight>
                <a:latin typeface="Times New Roman" panose="02020603050405020304" pitchFamily="18" charset="0"/>
                <a:cs typeface="Times New Roman" panose="02020603050405020304" pitchFamily="18" charset="0"/>
              </a:rPr>
              <a:t>Ahiliğin Ahlaki ve Mesleki Temelleri </a:t>
            </a:r>
          </a:p>
        </p:txBody>
      </p:sp>
      <p:sp>
        <p:nvSpPr>
          <p:cNvPr id="3" name="İçerik Yer Tutucusu 2">
            <a:extLst>
              <a:ext uri="{FF2B5EF4-FFF2-40B4-BE49-F238E27FC236}">
                <a16:creationId xmlns:a16="http://schemas.microsoft.com/office/drawing/2014/main" id="{1B5CA6DF-9CE6-4100-A4A9-5B8FA43B89EC}"/>
              </a:ext>
            </a:extLst>
          </p:cNvPr>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         </a:t>
            </a:r>
            <a:r>
              <a:rPr lang="tr-TR" dirty="0">
                <a:highlight>
                  <a:srgbClr val="FFFF00"/>
                </a:highlight>
                <a:latin typeface="Times New Roman" panose="02020603050405020304" pitchFamily="18" charset="0"/>
                <a:cs typeface="Times New Roman" panose="02020603050405020304" pitchFamily="18" charset="0"/>
              </a:rPr>
              <a:t>Çalışanlar arasında yamaklık, çıraklık, kalfalık, ustalık, </a:t>
            </a:r>
            <a:r>
              <a:rPr lang="tr-TR" dirty="0" err="1">
                <a:highlight>
                  <a:srgbClr val="FFFF00"/>
                </a:highlight>
                <a:latin typeface="Times New Roman" panose="02020603050405020304" pitchFamily="18" charset="0"/>
                <a:cs typeface="Times New Roman" panose="02020603050405020304" pitchFamily="18" charset="0"/>
              </a:rPr>
              <a:t>yiğitbaşılık</a:t>
            </a:r>
            <a:r>
              <a:rPr lang="tr-TR" dirty="0">
                <a:highlight>
                  <a:srgbClr val="FFFF00"/>
                </a:highlight>
                <a:latin typeface="Times New Roman" panose="02020603050405020304" pitchFamily="18" charset="0"/>
                <a:cs typeface="Times New Roman" panose="02020603050405020304" pitchFamily="18" charset="0"/>
              </a:rPr>
              <a:t> gibi evreler vardı.</a:t>
            </a:r>
            <a:r>
              <a:rPr lang="tr-TR" dirty="0">
                <a:latin typeface="Times New Roman" panose="02020603050405020304" pitchFamily="18" charset="0"/>
                <a:cs typeface="Times New Roman" panose="02020603050405020304" pitchFamily="18" charset="0"/>
              </a:rPr>
              <a:t> Bu evrelerin geçilmesinde çırak, kalfa ve ustalık ilişkisi, bir tür baba-evlat şeklinde saygı ve sevgiye dayalıydı. Her ahi bir “</a:t>
            </a:r>
            <a:r>
              <a:rPr lang="tr-TR" dirty="0" err="1">
                <a:latin typeface="Times New Roman" panose="02020603050405020304" pitchFamily="18" charset="0"/>
                <a:cs typeface="Times New Roman" panose="02020603050405020304" pitchFamily="18" charset="0"/>
              </a:rPr>
              <a:t>pir”e</a:t>
            </a:r>
            <a:r>
              <a:rPr lang="tr-TR" dirty="0">
                <a:latin typeface="Times New Roman" panose="02020603050405020304" pitchFamily="18" charset="0"/>
                <a:cs typeface="Times New Roman" panose="02020603050405020304" pitchFamily="18" charset="0"/>
              </a:rPr>
              <a:t> bağlanmak ve sanatın geleneksel büyükleri hakkında sözlü kültürü öğrenmek, hâl ve hareketlerini onlara uydurmak zorundaydı. Bu pirler maneviyatları güçlü, üstün insan ve örnek ahlâk sahibi kimselerdi. </a:t>
            </a:r>
          </a:p>
        </p:txBody>
      </p:sp>
      <p:sp>
        <p:nvSpPr>
          <p:cNvPr id="4" name="Metin Yer Tutucusu 3">
            <a:extLst>
              <a:ext uri="{FF2B5EF4-FFF2-40B4-BE49-F238E27FC236}">
                <a16:creationId xmlns:a16="http://schemas.microsoft.com/office/drawing/2014/main" id="{C2D8E128-C81B-4B04-849B-16CE9FFDE297}"/>
              </a:ext>
            </a:extLst>
          </p:cNvPr>
          <p:cNvSpPr>
            <a:spLocks noGrp="1"/>
          </p:cNvSpPr>
          <p:nvPr>
            <p:ph type="body" sz="half" idx="2"/>
          </p:nvPr>
        </p:nvSpPr>
        <p:spPr/>
        <p:txBody>
          <a:bodyPr>
            <a:normAutofit lnSpcReduction="10000"/>
          </a:bodyPr>
          <a:lstStyle/>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Ahilikte meslek ahlâkı her şeyden önce gelmekteydi. Her birimin kendi denetleme organları mevcuttu ancak herkesin kendi kendine vicdani kontrolünün en doğru yol olduğu olgusu daha ağır basmaktaydı</a:t>
            </a:r>
          </a:p>
        </p:txBody>
      </p:sp>
    </p:spTree>
    <p:extLst>
      <p:ext uri="{BB962C8B-B14F-4D97-AF65-F5344CB8AC3E}">
        <p14:creationId xmlns:p14="http://schemas.microsoft.com/office/powerpoint/2010/main" val="31272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5D7E127B-E5E1-4914-83EC-CEB72AAB5CD5}"/>
              </a:ext>
            </a:extLst>
          </p:cNvPr>
          <p:cNvSpPr txBox="1"/>
          <p:nvPr/>
        </p:nvSpPr>
        <p:spPr>
          <a:xfrm>
            <a:off x="1656521" y="1500953"/>
            <a:ext cx="8441635" cy="2677656"/>
          </a:xfrm>
          <a:prstGeom prst="rect">
            <a:avLst/>
          </a:prstGeom>
          <a:noFill/>
        </p:spPr>
        <p:txBody>
          <a:bodyPr wrap="square">
            <a:spAutoFit/>
          </a:bodyPr>
          <a:lstStyle/>
          <a:p>
            <a:r>
              <a:rPr lang="tr-TR" sz="2800" dirty="0">
                <a:latin typeface="Times New Roman" panose="02020603050405020304" pitchFamily="18" charset="0"/>
                <a:cs typeface="Times New Roman" panose="02020603050405020304" pitchFamily="18" charset="0"/>
              </a:rPr>
              <a:t>Ahilik mensuplarının, pirlerine gönülden ve manen bağlanmaları işlerinde en küçük bir ihmal ve kusura yer vermemelerini sağlamıştır. Aksi durumda bağlı olduğu pirin ona karşı sevgisinin azalacağı veya yok olacağına inanırlardı. Bu da kişinin işine yoğunlaşmasında dikkatli ve özenli olmasını sağlardı.</a:t>
            </a:r>
          </a:p>
        </p:txBody>
      </p:sp>
    </p:spTree>
    <p:extLst>
      <p:ext uri="{BB962C8B-B14F-4D97-AF65-F5344CB8AC3E}">
        <p14:creationId xmlns:p14="http://schemas.microsoft.com/office/powerpoint/2010/main" val="2917341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48F9864D-7E42-49C0-B79C-AE39671D2A05}"/>
              </a:ext>
            </a:extLst>
          </p:cNvPr>
          <p:cNvSpPr>
            <a:spLocks noGrp="1"/>
          </p:cNvSpPr>
          <p:nvPr>
            <p:ph type="title"/>
          </p:nvPr>
        </p:nvSpPr>
        <p:spPr>
          <a:xfrm>
            <a:off x="839788" y="457200"/>
            <a:ext cx="3932237" cy="1371600"/>
          </a:xfrm>
        </p:spPr>
        <p:txBody>
          <a:bodyPr>
            <a:normAutofit/>
          </a:bodyPr>
          <a:lstStyle/>
          <a:p>
            <a:pPr algn="ctr"/>
            <a:r>
              <a:rPr lang="tr-TR" sz="4400" dirty="0">
                <a:highlight>
                  <a:srgbClr val="FFFF00"/>
                </a:highlight>
                <a:latin typeface="Times New Roman" panose="02020603050405020304" pitchFamily="18" charset="0"/>
                <a:cs typeface="Times New Roman" panose="02020603050405020304" pitchFamily="18" charset="0"/>
              </a:rPr>
              <a:t>Meslek Ahlakı </a:t>
            </a:r>
          </a:p>
        </p:txBody>
      </p:sp>
      <p:sp>
        <p:nvSpPr>
          <p:cNvPr id="4" name="İçerik Yer Tutucusu 3">
            <a:extLst>
              <a:ext uri="{FF2B5EF4-FFF2-40B4-BE49-F238E27FC236}">
                <a16:creationId xmlns:a16="http://schemas.microsoft.com/office/drawing/2014/main" id="{3946B598-A64B-4FB0-BA5B-18B400689045}"/>
              </a:ext>
            </a:extLst>
          </p:cNvPr>
          <p:cNvSpPr>
            <a:spLocks noGrp="1"/>
          </p:cNvSpPr>
          <p:nvPr>
            <p:ph idx="1"/>
          </p:nvPr>
        </p:nvSpPr>
        <p:spPr/>
        <p:txBody>
          <a:bodyPr/>
          <a:lstStyle/>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Meslek ahlakı, genelde yapılan mesleğin genel ilkelerini ve standartlarını ortaya koymakta ve tüm dünyada söz konusu mesleği yapanlar için yol gösterici olma niteliği taşımaktadır. </a:t>
            </a:r>
          </a:p>
        </p:txBody>
      </p:sp>
      <p:sp>
        <p:nvSpPr>
          <p:cNvPr id="5" name="Metin Yer Tutucusu 4">
            <a:extLst>
              <a:ext uri="{FF2B5EF4-FFF2-40B4-BE49-F238E27FC236}">
                <a16:creationId xmlns:a16="http://schemas.microsoft.com/office/drawing/2014/main" id="{B37C8F99-8E23-4DF0-8217-960FDC98CD51}"/>
              </a:ext>
            </a:extLst>
          </p:cNvPr>
          <p:cNvSpPr>
            <a:spLocks noGrp="1"/>
          </p:cNvSpPr>
          <p:nvPr>
            <p:ph type="body" sz="half" idx="2"/>
          </p:nvPr>
        </p:nvSpPr>
        <p:spPr/>
        <p:txBody>
          <a:bodyPr>
            <a:normAutofit fontScale="92500" lnSpcReduction="20000"/>
          </a:bodyPr>
          <a:lstStyle/>
          <a:p>
            <a:r>
              <a:rPr lang="tr-TR" sz="3600" dirty="0">
                <a:latin typeface="Times New Roman" panose="02020603050405020304" pitchFamily="18" charset="0"/>
                <a:cs typeface="Times New Roman" panose="02020603050405020304" pitchFamily="18" charset="0"/>
              </a:rPr>
              <a:t> </a:t>
            </a:r>
          </a:p>
          <a:p>
            <a:pPr algn="ctr"/>
            <a:r>
              <a:rPr lang="tr-TR" sz="3600" dirty="0">
                <a:latin typeface="Times New Roman" panose="02020603050405020304" pitchFamily="18" charset="0"/>
                <a:cs typeface="Times New Roman" panose="02020603050405020304" pitchFamily="18" charset="0"/>
              </a:rPr>
              <a:t>Bir mesleğe bağlı olanların uyması gereken ahlaki ilkeleri ifade eder. </a:t>
            </a:r>
          </a:p>
        </p:txBody>
      </p:sp>
    </p:spTree>
    <p:extLst>
      <p:ext uri="{BB962C8B-B14F-4D97-AF65-F5344CB8AC3E}">
        <p14:creationId xmlns:p14="http://schemas.microsoft.com/office/powerpoint/2010/main" val="344624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5398F6-8DF1-4983-8483-16DE032FAA85}"/>
              </a:ext>
            </a:extLst>
          </p:cNvPr>
          <p:cNvSpPr>
            <a:spLocks noGrp="1"/>
          </p:cNvSpPr>
          <p:nvPr>
            <p:ph type="title"/>
          </p:nvPr>
        </p:nvSpPr>
        <p:spPr/>
        <p:txBody>
          <a:bodyPr/>
          <a:lstStyle/>
          <a:p>
            <a:r>
              <a:rPr lang="tr-TR" b="1" dirty="0">
                <a:highlight>
                  <a:srgbClr val="FFFF00"/>
                </a:highlight>
                <a:latin typeface="Times New Roman" panose="02020603050405020304" pitchFamily="18" charset="0"/>
                <a:cs typeface="Times New Roman" panose="02020603050405020304" pitchFamily="18" charset="0"/>
              </a:rPr>
              <a:t>Ahilerin Eğitim ve Dayanışmaya Verdikleri Önem </a:t>
            </a:r>
          </a:p>
        </p:txBody>
      </p:sp>
      <p:sp>
        <p:nvSpPr>
          <p:cNvPr id="3" name="İçerik Yer Tutucusu 2">
            <a:extLst>
              <a:ext uri="{FF2B5EF4-FFF2-40B4-BE49-F238E27FC236}">
                <a16:creationId xmlns:a16="http://schemas.microsoft.com/office/drawing/2014/main" id="{2B4AF62C-B2DE-46C8-A66E-F201C88A09B6}"/>
              </a:ext>
            </a:extLst>
          </p:cNvPr>
          <p:cNvSpPr>
            <a:spLocks noGrp="1"/>
          </p:cNvSpPr>
          <p:nvPr>
            <p:ph idx="1"/>
          </p:nvPr>
        </p:nvSpPr>
        <p:spPr/>
        <p:txBody>
          <a:bodyPr>
            <a:normAutofit fontScale="92500" lnSpcReduction="10000"/>
          </a:bodyPr>
          <a:lstStyle/>
          <a:p>
            <a:r>
              <a:rPr lang="tr-TR" dirty="0">
                <a:latin typeface="Times New Roman" panose="02020603050405020304" pitchFamily="18" charset="0"/>
                <a:cs typeface="Times New Roman" panose="02020603050405020304" pitchFamily="18" charset="0"/>
              </a:rPr>
              <a:t>     Halkın bakış açısına göre ahi zaviyeleri her taraftan gelip giden misafirlerin dolup taştığı ve ağırlandığı, büyük kutlamaların tertiplendiği, birbirinden değişik törenlerin yapıldığı mekânlardı. Yapılan faaliyetler ve uygulanan prensiplerin hepsinde birer eğitici yön olduğu gerçeği de herkesin ortak fikriydi. Ahi birliğine mensup olanların severek yaptıkları ve hayatlarının sonuna kadar her kuralına titizlikle uydukları bu prensipler, yaptıkları işten sıkılmak yerine kendileriyle barışık bir hâlde hayatlarında mutlu olmalarını amaçlamaktaydı. Temeli yüksek ahlâk olan bu binanın üzerine dayanışma ve yardımlaşma bina edilmişti</a:t>
            </a:r>
          </a:p>
        </p:txBody>
      </p:sp>
      <p:sp>
        <p:nvSpPr>
          <p:cNvPr id="4" name="Metin Yer Tutucusu 3">
            <a:extLst>
              <a:ext uri="{FF2B5EF4-FFF2-40B4-BE49-F238E27FC236}">
                <a16:creationId xmlns:a16="http://schemas.microsoft.com/office/drawing/2014/main" id="{27E3A61C-F91F-4299-8007-2BF643DFAF85}"/>
              </a:ext>
            </a:extLst>
          </p:cNvPr>
          <p:cNvSpPr>
            <a:spLocks noGrp="1"/>
          </p:cNvSpPr>
          <p:nvPr>
            <p:ph type="body" sz="half" idx="2"/>
          </p:nvPr>
        </p:nvSpPr>
        <p:spPr/>
        <p:txBody>
          <a:bodyPr/>
          <a:lstStyle/>
          <a:p>
            <a:r>
              <a:rPr lang="tr-TR" sz="2000" dirty="0">
                <a:latin typeface="Times New Roman" panose="02020603050405020304" pitchFamily="18" charset="0"/>
                <a:cs typeface="Times New Roman" panose="02020603050405020304" pitchFamily="18" charset="0"/>
              </a:rPr>
              <a:t> Bir elin nesi ver, iki elin sesi var.</a:t>
            </a:r>
          </a:p>
          <a:p>
            <a:r>
              <a:rPr lang="tr-TR" sz="2000" dirty="0">
                <a:latin typeface="Times New Roman" panose="02020603050405020304" pitchFamily="18" charset="0"/>
                <a:cs typeface="Times New Roman" panose="02020603050405020304" pitchFamily="18" charset="0"/>
              </a:rPr>
              <a:t>  İyiliğe iyilik her kişinin kârı, kötülüğe iyilik er kişinin kârı. </a:t>
            </a:r>
          </a:p>
        </p:txBody>
      </p:sp>
    </p:spTree>
    <p:extLst>
      <p:ext uri="{BB962C8B-B14F-4D97-AF65-F5344CB8AC3E}">
        <p14:creationId xmlns:p14="http://schemas.microsoft.com/office/powerpoint/2010/main" val="149519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AB163C-EBEF-453C-80C4-FAFCEE2E8914}"/>
              </a:ext>
            </a:extLst>
          </p:cNvPr>
          <p:cNvSpPr>
            <a:spLocks noGrp="1"/>
          </p:cNvSpPr>
          <p:nvPr>
            <p:ph type="title"/>
          </p:nvPr>
        </p:nvSpPr>
        <p:spPr/>
        <p:txBody>
          <a:bodyPr>
            <a:normAutofit/>
          </a:bodyPr>
          <a:lstStyle/>
          <a:p>
            <a:r>
              <a:rPr lang="tr-TR" sz="2800" dirty="0">
                <a:highlight>
                  <a:srgbClr val="FFFF00"/>
                </a:highlight>
              </a:rPr>
              <a:t>Ahilik İlkeleri </a:t>
            </a:r>
          </a:p>
        </p:txBody>
      </p:sp>
      <p:sp>
        <p:nvSpPr>
          <p:cNvPr id="3" name="İçerik Yer Tutucusu 2">
            <a:extLst>
              <a:ext uri="{FF2B5EF4-FFF2-40B4-BE49-F238E27FC236}">
                <a16:creationId xmlns:a16="http://schemas.microsoft.com/office/drawing/2014/main" id="{F97536BE-6747-41B2-8761-50C5B100DAE3}"/>
              </a:ext>
            </a:extLst>
          </p:cNvPr>
          <p:cNvSpPr>
            <a:spLocks noGrp="1"/>
          </p:cNvSpPr>
          <p:nvPr>
            <p:ph idx="1"/>
          </p:nvPr>
        </p:nvSpPr>
        <p:spPr/>
        <p:txBody>
          <a:bodyPr>
            <a:normAutofit fontScale="92500" lnSpcReduction="20000"/>
          </a:bodyPr>
          <a:lstStyle/>
          <a:p>
            <a:r>
              <a:rPr lang="tr-TR" b="1" dirty="0">
                <a:latin typeface="Times New Roman" panose="02020603050405020304" pitchFamily="18" charset="0"/>
                <a:cs typeface="Times New Roman" panose="02020603050405020304" pitchFamily="18" charset="0"/>
              </a:rPr>
              <a:t>Açık olanlar </a:t>
            </a:r>
          </a:p>
          <a:p>
            <a:r>
              <a:rPr lang="tr-TR" dirty="0">
                <a:latin typeface="Times New Roman" panose="02020603050405020304" pitchFamily="18" charset="0"/>
                <a:cs typeface="Times New Roman" panose="02020603050405020304" pitchFamily="18" charset="0"/>
              </a:rPr>
              <a:t> Ahinin eli açık (cömert), </a:t>
            </a:r>
          </a:p>
          <a:p>
            <a:r>
              <a:rPr lang="tr-TR" dirty="0">
                <a:latin typeface="Times New Roman" panose="02020603050405020304" pitchFamily="18" charset="0"/>
                <a:cs typeface="Times New Roman" panose="02020603050405020304" pitchFamily="18" charset="0"/>
              </a:rPr>
              <a:t> Kapısı açık (konuk sever), </a:t>
            </a:r>
          </a:p>
          <a:p>
            <a:r>
              <a:rPr lang="tr-TR" dirty="0">
                <a:latin typeface="Times New Roman" panose="02020603050405020304" pitchFamily="18" charset="0"/>
                <a:cs typeface="Times New Roman" panose="02020603050405020304" pitchFamily="18" charset="0"/>
              </a:rPr>
              <a:t> Sofrası açık olmalıdır (İkramdan kaçınmamalıdır.). </a:t>
            </a:r>
          </a:p>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Kapalı olanlar </a:t>
            </a:r>
          </a:p>
          <a:p>
            <a:r>
              <a:rPr lang="tr-TR" dirty="0">
                <a:latin typeface="Times New Roman" panose="02020603050405020304" pitchFamily="18" charset="0"/>
                <a:cs typeface="Times New Roman" panose="02020603050405020304" pitchFamily="18" charset="0"/>
              </a:rPr>
              <a:t> Ahinin gözü kapalı (Kimseye kötü gözle bakmamalı, kimsenin ayıbını araştırmamalıdır.), </a:t>
            </a:r>
          </a:p>
          <a:p>
            <a:r>
              <a:rPr lang="tr-TR" dirty="0">
                <a:latin typeface="Times New Roman" panose="02020603050405020304" pitchFamily="18" charset="0"/>
                <a:cs typeface="Times New Roman" panose="02020603050405020304" pitchFamily="18" charset="0"/>
              </a:rPr>
              <a:t>  Beli kapalı [Kimsenin ırzına, namusuna, haysiyet ve şerefine tasallut (saldırgan) etmemelidir.], </a:t>
            </a:r>
          </a:p>
          <a:p>
            <a:r>
              <a:rPr lang="tr-TR" dirty="0">
                <a:latin typeface="Times New Roman" panose="02020603050405020304" pitchFamily="18" charset="0"/>
                <a:cs typeface="Times New Roman" panose="02020603050405020304" pitchFamily="18" charset="0"/>
              </a:rPr>
              <a:t>  Dili kapalı olmalıdır (Kimseye kötü söz söylememelidir.). </a:t>
            </a:r>
          </a:p>
        </p:txBody>
      </p:sp>
      <p:sp>
        <p:nvSpPr>
          <p:cNvPr id="4" name="Metin Yer Tutucusu 3">
            <a:extLst>
              <a:ext uri="{FF2B5EF4-FFF2-40B4-BE49-F238E27FC236}">
                <a16:creationId xmlns:a16="http://schemas.microsoft.com/office/drawing/2014/main" id="{DF774E0E-14FE-4E5B-830F-331A7DD81D49}"/>
              </a:ext>
            </a:extLst>
          </p:cNvPr>
          <p:cNvSpPr>
            <a:spLocks noGrp="1"/>
          </p:cNvSpPr>
          <p:nvPr>
            <p:ph type="body" sz="half" idx="2"/>
          </p:nvPr>
        </p:nvSpPr>
        <p:spPr/>
        <p:txBody>
          <a:bodyPr/>
          <a:lstStyle/>
          <a:p>
            <a:r>
              <a:rPr lang="tr-TR" sz="1800" dirty="0">
                <a:latin typeface="Times New Roman" panose="02020603050405020304" pitchFamily="18" charset="0"/>
                <a:cs typeface="Times New Roman" panose="02020603050405020304" pitchFamily="18" charset="0"/>
              </a:rPr>
              <a:t>Bir Ahinin, bu kuruma kabul edilebilmesi için birtakım şartları kabul etmesi gerekirdi. Bu şartlarla yaşaması, bu kuralların dışına çıkmaması gerekirdi.  Hemen hemen bütün </a:t>
            </a:r>
            <a:r>
              <a:rPr lang="tr-TR" sz="1800" dirty="0" err="1">
                <a:latin typeface="Times New Roman" panose="02020603050405020304" pitchFamily="18" charset="0"/>
                <a:cs typeface="Times New Roman" panose="02020603050405020304" pitchFamily="18" charset="0"/>
              </a:rPr>
              <a:t>fütüvvetnâmelerde</a:t>
            </a:r>
            <a:r>
              <a:rPr lang="tr-TR" sz="1800" dirty="0">
                <a:latin typeface="Times New Roman" panose="02020603050405020304" pitchFamily="18" charset="0"/>
                <a:cs typeface="Times New Roman" panose="02020603050405020304" pitchFamily="18" charset="0"/>
              </a:rPr>
              <a:t> yer alan “Ahinin açık ve kapalı olması gereken” özellikleri şunlardır</a:t>
            </a:r>
            <a:r>
              <a:rPr lang="tr-TR" dirty="0"/>
              <a:t>: </a:t>
            </a:r>
          </a:p>
        </p:txBody>
      </p:sp>
    </p:spTree>
    <p:extLst>
      <p:ext uri="{BB962C8B-B14F-4D97-AF65-F5344CB8AC3E}">
        <p14:creationId xmlns:p14="http://schemas.microsoft.com/office/powerpoint/2010/main" val="306612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84222B-273C-4E7D-8C08-250556709787}"/>
              </a:ext>
            </a:extLst>
          </p:cNvPr>
          <p:cNvSpPr>
            <a:spLocks noGrp="1"/>
          </p:cNvSpPr>
          <p:nvPr>
            <p:ph type="title"/>
          </p:nvPr>
        </p:nvSpPr>
        <p:spPr/>
        <p:txBody>
          <a:bodyPr/>
          <a:lstStyle/>
          <a:p>
            <a:r>
              <a:rPr lang="nn-NO" b="1" dirty="0">
                <a:latin typeface="Times New Roman" panose="02020603050405020304" pitchFamily="18" charset="0"/>
                <a:cs typeface="Times New Roman" panose="02020603050405020304" pitchFamily="18" charset="0"/>
              </a:rPr>
              <a:t>Bunun dışında ahinin uyması gereken başka kurallar da vardır: </a:t>
            </a:r>
            <a:endParaRPr lang="tr-TR" b="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D7EF3CE9-E20B-4B37-ACCD-2FDEEBAA8759}"/>
              </a:ext>
            </a:extLst>
          </p:cNvPr>
          <p:cNvSpPr>
            <a:spLocks noGrp="1"/>
          </p:cNvSpPr>
          <p:nvPr>
            <p:ph idx="1"/>
          </p:nvPr>
        </p:nvSpPr>
        <p:spPr/>
        <p:txBody>
          <a:bodyPr>
            <a:normAutofit fontScale="92500" lnSpcReduction="20000"/>
          </a:bodyPr>
          <a:lstStyle/>
          <a:p>
            <a:r>
              <a:rPr lang="tr-TR" dirty="0">
                <a:latin typeface="Times New Roman" panose="02020603050405020304" pitchFamily="18" charset="0"/>
                <a:cs typeface="Times New Roman" panose="02020603050405020304" pitchFamily="18" charset="0"/>
              </a:rPr>
              <a:t>Ana babaya iyilik ve ihsanda (iyilik, bağışlama) bulunup yakın akrabayı ihmal etmemek, </a:t>
            </a:r>
          </a:p>
          <a:p>
            <a:r>
              <a:rPr lang="tr-TR" dirty="0">
                <a:latin typeface="Times New Roman" panose="02020603050405020304" pitchFamily="18" charset="0"/>
                <a:cs typeface="Times New Roman" panose="02020603050405020304" pitchFamily="18" charset="0"/>
              </a:rPr>
              <a:t> Arkadaşlarına ve komşularına iyi davranmak,  </a:t>
            </a:r>
          </a:p>
          <a:p>
            <a:r>
              <a:rPr lang="tr-TR" dirty="0">
                <a:latin typeface="Times New Roman" panose="02020603050405020304" pitchFamily="18" charset="0"/>
                <a:cs typeface="Times New Roman" panose="02020603050405020304" pitchFamily="18" charset="0"/>
              </a:rPr>
              <a:t> Riyayı (ikiyüzlülük) terk etmek, </a:t>
            </a:r>
          </a:p>
          <a:p>
            <a:r>
              <a:rPr lang="tr-TR" dirty="0">
                <a:latin typeface="Times New Roman" panose="02020603050405020304" pitchFamily="18" charset="0"/>
                <a:cs typeface="Times New Roman" panose="02020603050405020304" pitchFamily="18" charset="0"/>
              </a:rPr>
              <a:t> Büyüklere karşı hürmetli olmak, </a:t>
            </a:r>
          </a:p>
          <a:p>
            <a:r>
              <a:rPr lang="tr-TR" dirty="0">
                <a:latin typeface="Times New Roman" panose="02020603050405020304" pitchFamily="18" charset="0"/>
                <a:cs typeface="Times New Roman" panose="02020603050405020304" pitchFamily="18" charset="0"/>
              </a:rPr>
              <a:t>Suçları affetmek, </a:t>
            </a:r>
          </a:p>
          <a:p>
            <a:r>
              <a:rPr lang="tr-TR" dirty="0">
                <a:latin typeface="Times New Roman" panose="02020603050405020304" pitchFamily="18" charset="0"/>
                <a:cs typeface="Times New Roman" panose="02020603050405020304" pitchFamily="18" charset="0"/>
              </a:rPr>
              <a:t> Kendisinden aşağıda bulunanlara şefkatli davranmak, </a:t>
            </a:r>
          </a:p>
          <a:p>
            <a:r>
              <a:rPr lang="tr-TR" dirty="0">
                <a:latin typeface="Times New Roman" panose="02020603050405020304" pitchFamily="18" charset="0"/>
                <a:cs typeface="Times New Roman" panose="02020603050405020304" pitchFamily="18" charset="0"/>
              </a:rPr>
              <a:t> Sözünde ve içinde adaletli olmak,  </a:t>
            </a: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Hüsnüzan</a:t>
            </a:r>
            <a:r>
              <a:rPr lang="tr-TR" dirty="0">
                <a:latin typeface="Times New Roman" panose="02020603050405020304" pitchFamily="18" charset="0"/>
                <a:cs typeface="Times New Roman" panose="02020603050405020304" pitchFamily="18" charset="0"/>
              </a:rPr>
              <a:t> (iyi niyet) etmek, </a:t>
            </a:r>
          </a:p>
          <a:p>
            <a:r>
              <a:rPr lang="tr-TR" dirty="0">
                <a:latin typeface="Times New Roman" panose="02020603050405020304" pitchFamily="18" charset="0"/>
                <a:cs typeface="Times New Roman" panose="02020603050405020304" pitchFamily="18" charset="0"/>
              </a:rPr>
              <a:t> İyi huylu ve güzel ahlâklı olmak</a:t>
            </a:r>
          </a:p>
        </p:txBody>
      </p:sp>
      <p:sp>
        <p:nvSpPr>
          <p:cNvPr id="4" name="Metin Yer Tutucusu 3">
            <a:extLst>
              <a:ext uri="{FF2B5EF4-FFF2-40B4-BE49-F238E27FC236}">
                <a16:creationId xmlns:a16="http://schemas.microsoft.com/office/drawing/2014/main" id="{DF3B3113-50D1-42B0-A40E-81364BABC169}"/>
              </a:ext>
            </a:extLst>
          </p:cNvPr>
          <p:cNvSpPr>
            <a:spLocks noGrp="1"/>
          </p:cNvSpPr>
          <p:nvPr>
            <p:ph type="body" sz="half" idx="2"/>
          </p:nvPr>
        </p:nvSpPr>
        <p:spPr>
          <a:xfrm>
            <a:off x="1491722" y="3248024"/>
            <a:ext cx="3718455" cy="2438404"/>
          </a:xfrm>
        </p:spPr>
        <p:txBody>
          <a:bodyPr/>
          <a:lstStyle/>
          <a:p>
            <a:r>
              <a:rPr lang="tr-TR" dirty="0"/>
              <a:t>.</a:t>
            </a:r>
          </a:p>
        </p:txBody>
      </p:sp>
      <p:pic>
        <p:nvPicPr>
          <p:cNvPr id="1026" name="Picture 2" descr="AHİLİK ile ilgili görsel sonucu">
            <a:extLst>
              <a:ext uri="{FF2B5EF4-FFF2-40B4-BE49-F238E27FC236}">
                <a16:creationId xmlns:a16="http://schemas.microsoft.com/office/drawing/2014/main" id="{C33EA3EB-63DB-4632-B224-7CB25E349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722" y="3248023"/>
            <a:ext cx="3213893" cy="243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8776E-79A4-41C4-84D4-9B3E396B46DE}"/>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83BCA3AF-C1EC-44ED-9296-61082D1A7DE1}"/>
              </a:ext>
            </a:extLst>
          </p:cNvPr>
          <p:cNvSpPr>
            <a:spLocks noGrp="1"/>
          </p:cNvSpPr>
          <p:nvPr>
            <p:ph idx="1"/>
          </p:nvPr>
        </p:nvSpPr>
        <p:spPr/>
        <p:txBody>
          <a:bodyPr>
            <a:normAutofit fontScale="85000" lnSpcReduction="20000"/>
          </a:bodyPr>
          <a:lstStyle/>
          <a:p>
            <a:r>
              <a:rPr lang="tr-TR" dirty="0">
                <a:latin typeface="Times New Roman" panose="02020603050405020304" pitchFamily="18" charset="0"/>
                <a:cs typeface="Times New Roman" panose="02020603050405020304" pitchFamily="18" charset="0"/>
              </a:rPr>
              <a:t>İşinde ve hayatında doğru, güvenilir olmak, </a:t>
            </a:r>
          </a:p>
          <a:p>
            <a:r>
              <a:rPr lang="tr-TR" dirty="0">
                <a:latin typeface="Times New Roman" panose="02020603050405020304" pitchFamily="18" charset="0"/>
                <a:cs typeface="Times New Roman" panose="02020603050405020304" pitchFamily="18" charset="0"/>
              </a:rPr>
              <a:t> Sözünde ve sevgisinde vefalı olmak, sözünü bilmek, </a:t>
            </a:r>
          </a:p>
          <a:p>
            <a:r>
              <a:rPr lang="tr-TR" dirty="0">
                <a:latin typeface="Times New Roman" panose="02020603050405020304" pitchFamily="18" charset="0"/>
                <a:cs typeface="Times New Roman" panose="02020603050405020304" pitchFamily="18" charset="0"/>
              </a:rPr>
              <a:t> Hizmette ve vermede ayırım yapmamak,</a:t>
            </a:r>
          </a:p>
          <a:p>
            <a:r>
              <a:rPr lang="tr-TR" dirty="0">
                <a:latin typeface="Times New Roman" panose="02020603050405020304" pitchFamily="18" charset="0"/>
                <a:cs typeface="Times New Roman" panose="02020603050405020304" pitchFamily="18" charset="0"/>
              </a:rPr>
              <a:t> Yaptığı iyilikten karşılık beklememek, </a:t>
            </a:r>
          </a:p>
          <a:p>
            <a:r>
              <a:rPr lang="tr-TR" dirty="0">
                <a:latin typeface="Times New Roman" panose="02020603050405020304" pitchFamily="18" charset="0"/>
                <a:cs typeface="Times New Roman" panose="02020603050405020304" pitchFamily="18" charset="0"/>
              </a:rPr>
              <a:t> Güler yüzlü ve tatlı dilli olmak, </a:t>
            </a:r>
          </a:p>
          <a:p>
            <a:r>
              <a:rPr lang="tr-TR" dirty="0">
                <a:latin typeface="Times New Roman" panose="02020603050405020304" pitchFamily="18" charset="0"/>
                <a:cs typeface="Times New Roman" panose="02020603050405020304" pitchFamily="18" charset="0"/>
              </a:rPr>
              <a:t> Hataları yüze vurmamak, </a:t>
            </a:r>
          </a:p>
          <a:p>
            <a:r>
              <a:rPr lang="tr-TR" dirty="0">
                <a:latin typeface="Times New Roman" panose="02020603050405020304" pitchFamily="18" charset="0"/>
                <a:cs typeface="Times New Roman" panose="02020603050405020304" pitchFamily="18" charset="0"/>
              </a:rPr>
              <a:t> Dostluğa önem vermek, </a:t>
            </a:r>
          </a:p>
          <a:p>
            <a:r>
              <a:rPr lang="tr-TR" dirty="0">
                <a:latin typeface="Times New Roman" panose="02020603050405020304" pitchFamily="18" charset="0"/>
                <a:cs typeface="Times New Roman" panose="02020603050405020304" pitchFamily="18" charset="0"/>
              </a:rPr>
              <a:t> Kötülük edenlere iyilikte bulunmak, </a:t>
            </a:r>
          </a:p>
          <a:p>
            <a:r>
              <a:rPr lang="tr-TR" dirty="0">
                <a:latin typeface="Times New Roman" panose="02020603050405020304" pitchFamily="18" charset="0"/>
                <a:cs typeface="Times New Roman" panose="02020603050405020304" pitchFamily="18" charset="0"/>
              </a:rPr>
              <a:t> Hiç kimseyi azarlamamak, dedikoduyu terk etmek, </a:t>
            </a:r>
          </a:p>
          <a:p>
            <a:r>
              <a:rPr lang="tr-TR" dirty="0">
                <a:latin typeface="Times New Roman" panose="02020603050405020304" pitchFamily="18" charset="0"/>
                <a:cs typeface="Times New Roman" panose="02020603050405020304" pitchFamily="18" charset="0"/>
              </a:rPr>
              <a:t> Komşularına iyilik etmek, </a:t>
            </a:r>
          </a:p>
          <a:p>
            <a:r>
              <a:rPr lang="tr-TR" dirty="0">
                <a:latin typeface="Times New Roman" panose="02020603050405020304" pitchFamily="18" charset="0"/>
                <a:cs typeface="Times New Roman" panose="02020603050405020304" pitchFamily="18" charset="0"/>
              </a:rPr>
              <a:t> Daima samimi davranmak, </a:t>
            </a:r>
          </a:p>
        </p:txBody>
      </p:sp>
      <p:sp>
        <p:nvSpPr>
          <p:cNvPr id="4" name="Metin Yer Tutucusu 3">
            <a:extLst>
              <a:ext uri="{FF2B5EF4-FFF2-40B4-BE49-F238E27FC236}">
                <a16:creationId xmlns:a16="http://schemas.microsoft.com/office/drawing/2014/main" id="{34154EDE-17B0-40CC-AE81-818DDD159966}"/>
              </a:ext>
            </a:extLst>
          </p:cNvPr>
          <p:cNvSpPr>
            <a:spLocks noGrp="1"/>
          </p:cNvSpPr>
          <p:nvPr>
            <p:ph type="body" sz="half" idx="2"/>
          </p:nvPr>
        </p:nvSpPr>
        <p:spPr/>
        <p:txBody>
          <a:bodyPr/>
          <a:lstStyle/>
          <a:p>
            <a:r>
              <a:rPr lang="tr-TR" dirty="0"/>
              <a:t>.</a:t>
            </a:r>
          </a:p>
        </p:txBody>
      </p:sp>
      <p:pic>
        <p:nvPicPr>
          <p:cNvPr id="2050" name="Picture 2" descr="AHİLİK ile ilgili görsel sonucu">
            <a:extLst>
              <a:ext uri="{FF2B5EF4-FFF2-40B4-BE49-F238E27FC236}">
                <a16:creationId xmlns:a16="http://schemas.microsoft.com/office/drawing/2014/main" id="{A046BE52-8FE2-4189-A8FA-43A495CC7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866" y="3031065"/>
            <a:ext cx="3708400" cy="272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7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A7765-8737-470B-964D-1F7CDE82EACB}"/>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021529AB-66DE-44D3-BB37-A3561C9EB232}"/>
              </a:ext>
            </a:extLst>
          </p:cNvPr>
          <p:cNvSpPr>
            <a:spLocks noGrp="1"/>
          </p:cNvSpPr>
          <p:nvPr>
            <p:ph idx="1"/>
          </p:nvPr>
        </p:nvSpPr>
        <p:spPr/>
        <p:txBody>
          <a:bodyPr>
            <a:normAutofit fontScale="92500" lnSpcReduction="10000"/>
          </a:bodyPr>
          <a:lstStyle/>
          <a:p>
            <a:r>
              <a:rPr lang="tr-TR" sz="1800" dirty="0">
                <a:latin typeface="Times New Roman" panose="02020603050405020304" pitchFamily="18" charset="0"/>
                <a:cs typeface="Times New Roman" panose="02020603050405020304" pitchFamily="18" charset="0"/>
              </a:rPr>
              <a:t>Başkasının malına hıyanet etmemek, </a:t>
            </a:r>
          </a:p>
          <a:p>
            <a:r>
              <a:rPr lang="tr-TR" sz="1800" dirty="0">
                <a:latin typeface="Times New Roman" panose="02020603050405020304" pitchFamily="18" charset="0"/>
                <a:cs typeface="Times New Roman" panose="02020603050405020304" pitchFamily="18" charset="0"/>
              </a:rPr>
              <a:t> Sabır ehli olmak, </a:t>
            </a:r>
          </a:p>
          <a:p>
            <a:r>
              <a:rPr lang="tr-TR" sz="1800" dirty="0">
                <a:latin typeface="Times New Roman" panose="02020603050405020304" pitchFamily="18" charset="0"/>
                <a:cs typeface="Times New Roman" panose="02020603050405020304" pitchFamily="18" charset="0"/>
              </a:rPr>
              <a:t> Cömert, ikram ve kerem sahibi olmak, </a:t>
            </a:r>
          </a:p>
          <a:p>
            <a:r>
              <a:rPr lang="tr-TR" sz="1800" dirty="0">
                <a:latin typeface="Times New Roman" panose="02020603050405020304" pitchFamily="18" charset="0"/>
                <a:cs typeface="Times New Roman" panose="02020603050405020304" pitchFamily="18" charset="0"/>
              </a:rPr>
              <a:t> Daima hakkı gözetmek, </a:t>
            </a:r>
          </a:p>
          <a:p>
            <a:r>
              <a:rPr lang="tr-TR" sz="1800" dirty="0">
                <a:latin typeface="Times New Roman" panose="02020603050405020304" pitchFamily="18" charset="0"/>
                <a:cs typeface="Times New Roman" panose="02020603050405020304" pitchFamily="18" charset="0"/>
              </a:rPr>
              <a:t> Öfkesine hâkim olmak, </a:t>
            </a:r>
          </a:p>
          <a:p>
            <a:r>
              <a:rPr lang="tr-TR" sz="1800" dirty="0">
                <a:latin typeface="Times New Roman" panose="02020603050405020304" pitchFamily="18" charset="0"/>
                <a:cs typeface="Times New Roman" panose="02020603050405020304" pitchFamily="18" charset="0"/>
              </a:rPr>
              <a:t> Suçluya yumuşak davranmak, </a:t>
            </a:r>
          </a:p>
          <a:p>
            <a:r>
              <a:rPr lang="tr-TR" sz="1800" dirty="0">
                <a:latin typeface="Times New Roman" panose="02020603050405020304" pitchFamily="18" charset="0"/>
                <a:cs typeface="Times New Roman" panose="02020603050405020304" pitchFamily="18" charset="0"/>
              </a:rPr>
              <a:t> Sır saklamak, gelmeyene gitmek, </a:t>
            </a:r>
          </a:p>
          <a:p>
            <a:r>
              <a:rPr lang="tr-TR" sz="1800" dirty="0">
                <a:latin typeface="Times New Roman" panose="02020603050405020304" pitchFamily="18" charset="0"/>
                <a:cs typeface="Times New Roman" panose="02020603050405020304" pitchFamily="18" charset="0"/>
              </a:rPr>
              <a:t> Dost ve akrabayı ziyaret etmek, </a:t>
            </a:r>
          </a:p>
          <a:p>
            <a:r>
              <a:rPr lang="tr-TR" sz="1800" dirty="0">
                <a:latin typeface="Times New Roman" panose="02020603050405020304" pitchFamily="18" charset="0"/>
                <a:cs typeface="Times New Roman" panose="02020603050405020304" pitchFamily="18" charset="0"/>
              </a:rPr>
              <a:t> İçi, dışı, özü, sözü bir olmak, </a:t>
            </a:r>
          </a:p>
          <a:p>
            <a:r>
              <a:rPr lang="tr-TR" sz="1800" dirty="0">
                <a:latin typeface="Times New Roman" panose="02020603050405020304" pitchFamily="18" charset="0"/>
                <a:cs typeface="Times New Roman" panose="02020603050405020304" pitchFamily="18" charset="0"/>
              </a:rPr>
              <a:t> Kötü söz ve hareketlerden sakınmak, </a:t>
            </a:r>
          </a:p>
          <a:p>
            <a:r>
              <a:rPr lang="tr-TR" sz="1800" dirty="0">
                <a:latin typeface="Times New Roman" panose="02020603050405020304" pitchFamily="18" charset="0"/>
                <a:cs typeface="Times New Roman" panose="02020603050405020304" pitchFamily="18" charset="0"/>
              </a:rPr>
              <a:t> Maiyetindekileri korumak ve gözetmek, </a:t>
            </a:r>
          </a:p>
          <a:p>
            <a:r>
              <a:rPr lang="tr-TR" sz="1800" dirty="0">
                <a:latin typeface="Times New Roman" panose="02020603050405020304" pitchFamily="18" charset="0"/>
                <a:cs typeface="Times New Roman" panose="02020603050405020304" pitchFamily="18" charset="0"/>
              </a:rPr>
              <a:t>Makam ve mevki sahibi iken mütevazı olmak, güçlü ve kuvvetli olunca affetmek, </a:t>
            </a:r>
          </a:p>
          <a:p>
            <a:r>
              <a:rPr lang="tr-TR" sz="1800" dirty="0">
                <a:latin typeface="Times New Roman" panose="02020603050405020304" pitchFamily="18" charset="0"/>
                <a:cs typeface="Times New Roman" panose="02020603050405020304" pitchFamily="18" charset="0"/>
              </a:rPr>
              <a:t> İkramda ve iyilikte bulununca başa kakmamaktır</a:t>
            </a:r>
          </a:p>
        </p:txBody>
      </p:sp>
      <p:sp>
        <p:nvSpPr>
          <p:cNvPr id="4" name="Metin Yer Tutucusu 3">
            <a:extLst>
              <a:ext uri="{FF2B5EF4-FFF2-40B4-BE49-F238E27FC236}">
                <a16:creationId xmlns:a16="http://schemas.microsoft.com/office/drawing/2014/main" id="{4FE29D37-34CD-4E26-838A-5EB760A919B2}"/>
              </a:ext>
            </a:extLst>
          </p:cNvPr>
          <p:cNvSpPr>
            <a:spLocks noGrp="1"/>
          </p:cNvSpPr>
          <p:nvPr>
            <p:ph type="body" sz="half" idx="2"/>
          </p:nvPr>
        </p:nvSpPr>
        <p:spPr/>
        <p:txBody>
          <a:bodyPr/>
          <a:lstStyle/>
          <a:p>
            <a:r>
              <a:rPr lang="tr-TR" sz="4400" dirty="0">
                <a:latin typeface="Times New Roman" panose="02020603050405020304" pitchFamily="18" charset="0"/>
                <a:cs typeface="Times New Roman" panose="02020603050405020304" pitchFamily="18" charset="0"/>
              </a:rPr>
              <a:t>Tek kanatla kuş uçmaz</a:t>
            </a:r>
            <a:r>
              <a:rPr lang="tr-TR" sz="160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22840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578B7-5967-4366-A613-2CD93CA74B65}"/>
              </a:ext>
            </a:extLst>
          </p:cNvPr>
          <p:cNvSpPr>
            <a:spLocks noGrp="1"/>
          </p:cNvSpPr>
          <p:nvPr>
            <p:ph type="title"/>
          </p:nvPr>
        </p:nvSpPr>
        <p:spPr/>
        <p:txBody>
          <a:bodyPr>
            <a:normAutofit/>
          </a:bodyPr>
          <a:lstStyle/>
          <a:p>
            <a:r>
              <a:rPr lang="tr-TR" sz="2800" dirty="0">
                <a:highlight>
                  <a:srgbClr val="FFFF00"/>
                </a:highlight>
                <a:latin typeface="Times New Roman" panose="02020603050405020304" pitchFamily="18" charset="0"/>
                <a:cs typeface="Times New Roman" panose="02020603050405020304" pitchFamily="18" charset="0"/>
              </a:rPr>
              <a:t>Ahilikte Eğitim Sistemi</a:t>
            </a:r>
          </a:p>
        </p:txBody>
      </p:sp>
      <p:sp>
        <p:nvSpPr>
          <p:cNvPr id="3" name="İçerik Yer Tutucusu 2">
            <a:extLst>
              <a:ext uri="{FF2B5EF4-FFF2-40B4-BE49-F238E27FC236}">
                <a16:creationId xmlns:a16="http://schemas.microsoft.com/office/drawing/2014/main" id="{4A29910B-8C2D-41DD-A3E6-B50E68AD00FD}"/>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İş başında yapılan eğitim, iş dışında yapılan eğitimle bütünleşir.  </a:t>
            </a:r>
          </a:p>
          <a:p>
            <a:r>
              <a:rPr lang="tr-TR" dirty="0">
                <a:latin typeface="Times New Roman" panose="02020603050405020304" pitchFamily="18" charset="0"/>
                <a:cs typeface="Times New Roman" panose="02020603050405020304" pitchFamily="18" charset="0"/>
              </a:rPr>
              <a:t> Eğitim, ömür boyu süren bir süreçtir.  </a:t>
            </a:r>
          </a:p>
          <a:p>
            <a:r>
              <a:rPr lang="tr-TR" dirty="0">
                <a:latin typeface="Times New Roman" panose="02020603050405020304" pitchFamily="18" charset="0"/>
                <a:cs typeface="Times New Roman" panose="02020603050405020304" pitchFamily="18" charset="0"/>
              </a:rPr>
              <a:t> Köylere kadar varan geniş bir teşkilât kurulmuştur.  </a:t>
            </a:r>
          </a:p>
          <a:p>
            <a:r>
              <a:rPr lang="tr-TR" dirty="0">
                <a:latin typeface="Times New Roman" panose="02020603050405020304" pitchFamily="18" charset="0"/>
                <a:cs typeface="Times New Roman" panose="02020603050405020304" pitchFamily="18" charset="0"/>
              </a:rPr>
              <a:t>Sistem, ahilik prensiplerine uymayı taahhüt eden herkese açıktır.  </a:t>
            </a:r>
          </a:p>
          <a:p>
            <a:r>
              <a:rPr lang="tr-TR" dirty="0">
                <a:latin typeface="Times New Roman" panose="02020603050405020304" pitchFamily="18" charset="0"/>
                <a:cs typeface="Times New Roman" panose="02020603050405020304" pitchFamily="18" charset="0"/>
              </a:rPr>
              <a:t> Derslerin yetkili kişiler tarafından verilmesi esastır.  </a:t>
            </a:r>
          </a:p>
          <a:p>
            <a:r>
              <a:rPr lang="tr-TR" dirty="0">
                <a:latin typeface="Times New Roman" panose="02020603050405020304" pitchFamily="18" charset="0"/>
                <a:cs typeface="Times New Roman" panose="02020603050405020304" pitchFamily="18" charset="0"/>
              </a:rPr>
              <a:t> Eğitimden herkes ücretsiz olarak faydalanır. </a:t>
            </a:r>
          </a:p>
        </p:txBody>
      </p:sp>
      <p:sp>
        <p:nvSpPr>
          <p:cNvPr id="4" name="Metin Yer Tutucusu 3">
            <a:extLst>
              <a:ext uri="{FF2B5EF4-FFF2-40B4-BE49-F238E27FC236}">
                <a16:creationId xmlns:a16="http://schemas.microsoft.com/office/drawing/2014/main" id="{20B1A2C8-763E-4C89-8C88-E96932EACF17}"/>
              </a:ext>
            </a:extLst>
          </p:cNvPr>
          <p:cNvSpPr>
            <a:spLocks noGrp="1"/>
          </p:cNvSpPr>
          <p:nvPr>
            <p:ph type="body" sz="half" idx="2"/>
          </p:nvPr>
        </p:nvSpPr>
        <p:spPr/>
        <p:txBody>
          <a:bodyPr/>
          <a:lstStyle/>
          <a:p>
            <a:r>
              <a:rPr lang="tr-TR" sz="1800" dirty="0">
                <a:latin typeface="Times New Roman" panose="02020603050405020304" pitchFamily="18" charset="0"/>
                <a:cs typeface="Times New Roman" panose="02020603050405020304" pitchFamily="18" charset="0"/>
              </a:rPr>
              <a:t>Ahilik kültürü; iktisadi ve ticari hatta toplumsal hayatın bütün alanlarını da kapsayan bir kültürdür. Ahi birliklerinin kendi gayelerine ve İslam prensiplerine uygun olarak kurdukları ve geliştirdikleri eğitim sistemlerinin karakteristik özelliklerini şöyle sıralayabiliriz</a:t>
            </a:r>
            <a:r>
              <a:rPr lang="tr-TR" dirty="0"/>
              <a:t>: </a:t>
            </a:r>
          </a:p>
        </p:txBody>
      </p:sp>
    </p:spTree>
    <p:extLst>
      <p:ext uri="{BB962C8B-B14F-4D97-AF65-F5344CB8AC3E}">
        <p14:creationId xmlns:p14="http://schemas.microsoft.com/office/powerpoint/2010/main" val="248003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975CA5C7-0711-4A7B-BECF-25B0A584792F}"/>
              </a:ext>
            </a:extLst>
          </p:cNvPr>
          <p:cNvSpPr txBox="1"/>
          <p:nvPr/>
        </p:nvSpPr>
        <p:spPr>
          <a:xfrm>
            <a:off x="2272748" y="1528755"/>
            <a:ext cx="8680174" cy="3539430"/>
          </a:xfrm>
          <a:prstGeom prst="rect">
            <a:avLst/>
          </a:prstGeom>
          <a:noFill/>
        </p:spPr>
        <p:txBody>
          <a:bodyPr wrap="square">
            <a:spAutoFit/>
          </a:bodyPr>
          <a:lstStyle/>
          <a:p>
            <a:r>
              <a:rPr lang="tr-TR" sz="2800" dirty="0">
                <a:highlight>
                  <a:srgbClr val="00FF00"/>
                </a:highlight>
                <a:latin typeface="Times New Roman" panose="02020603050405020304" pitchFamily="18" charset="0"/>
                <a:cs typeface="Times New Roman" panose="02020603050405020304" pitchFamily="18" charset="0"/>
              </a:rPr>
              <a:t>         Mesleki eğitim, iş başında, kalfalar ve ustalar tarafından verilirdi</a:t>
            </a:r>
            <a:r>
              <a:rPr lang="tr-TR" sz="2800" dirty="0">
                <a:latin typeface="Times New Roman" panose="02020603050405020304" pitchFamily="18" charset="0"/>
                <a:cs typeface="Times New Roman" panose="02020603050405020304" pitchFamily="18" charset="0"/>
              </a:rPr>
              <a:t>. Modern dünyada sorunlara çözüm olarak Türk-İslam medeniyetlerinde var olan Ahilik kurumundan yararlanılabilir. Bu kurum, Anadolu Selçuklu Devleti zamanında ortaya çıkmış, Osmanlı Devleti’nin kurulma ve yükselme devrinde toplumda bütünleştirici, dayanışmacı, iş birliği içinde olan yapısıyla devletin büyümesine en büyük katkıyı sağlamıştır</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28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E16C4F-B87A-401D-A7E7-8B482B2D45D9}"/>
              </a:ext>
            </a:extLst>
          </p:cNvPr>
          <p:cNvSpPr>
            <a:spLocks noGrp="1"/>
          </p:cNvSpPr>
          <p:nvPr>
            <p:ph type="title"/>
          </p:nvPr>
        </p:nvSpPr>
        <p:spPr/>
        <p:txBody>
          <a:bodyPr>
            <a:normAutofit/>
          </a:bodyPr>
          <a:lstStyle/>
          <a:p>
            <a:r>
              <a:rPr lang="tr-TR" sz="2800" dirty="0">
                <a:highlight>
                  <a:srgbClr val="FFFF00"/>
                </a:highlight>
                <a:latin typeface="Times New Roman" panose="02020603050405020304" pitchFamily="18" charset="0"/>
                <a:cs typeface="Times New Roman" panose="02020603050405020304" pitchFamily="18" charset="0"/>
              </a:rPr>
              <a:t>Ahiliğin Günümüze Yansımaları </a:t>
            </a:r>
          </a:p>
        </p:txBody>
      </p:sp>
      <p:sp>
        <p:nvSpPr>
          <p:cNvPr id="3" name="İçerik Yer Tutucusu 2">
            <a:extLst>
              <a:ext uri="{FF2B5EF4-FFF2-40B4-BE49-F238E27FC236}">
                <a16:creationId xmlns:a16="http://schemas.microsoft.com/office/drawing/2014/main" id="{A1B590D4-B404-4831-A64F-B96F695A5938}"/>
              </a:ext>
            </a:extLst>
          </p:cNvPr>
          <p:cNvSpPr>
            <a:spLocks noGrp="1"/>
          </p:cNvSpPr>
          <p:nvPr>
            <p:ph idx="1"/>
          </p:nvPr>
        </p:nvSpPr>
        <p:spPr/>
        <p:txBody>
          <a:bodyPr>
            <a:normAutofit fontScale="85000" lnSpcReduction="10000"/>
          </a:bodyPr>
          <a:lstStyle/>
          <a:p>
            <a:r>
              <a:rPr lang="tr-TR" dirty="0">
                <a:latin typeface="Times New Roman" panose="02020603050405020304" pitchFamily="18" charset="0"/>
                <a:cs typeface="Times New Roman" panose="02020603050405020304" pitchFamily="18" charset="0"/>
              </a:rPr>
              <a:t>Ahilik sisteminde para amaç değil, araçtı. Bu bakımdan iş yerlerinde imal edilen herhangi bir ürünün fiyatı, o üründe kullanılan ham maddenin ve işçilik değerlerinin toplamından ibaretti. İşçiliğe, iş yerinde yapılan masraflar ve çalışanların ücretleri dâhil edilirdi. Tüketicinin temel ihtiyaçları olan birçok ürün, aracı kullanılmadan doğrudan doğruya üretim yapan iş yerinde pazarlanırdı. </a:t>
            </a:r>
          </a:p>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İş yerleri, aynı sanat dallarında faaliyet gösteren esnafın bir yerde toplandığı “arasta” veya çarşılardı. Tüketici ihtiyaç duyduğu ürünü buralarda daha çabuk bulmakta hem de aynı cins veya kalitedeki ürünleri aynı fiyatla gönül rahatlığı içerisinde alabilmekteydi. </a:t>
            </a:r>
          </a:p>
        </p:txBody>
      </p:sp>
      <p:sp>
        <p:nvSpPr>
          <p:cNvPr id="4" name="Metin Yer Tutucusu 3">
            <a:extLst>
              <a:ext uri="{FF2B5EF4-FFF2-40B4-BE49-F238E27FC236}">
                <a16:creationId xmlns:a16="http://schemas.microsoft.com/office/drawing/2014/main" id="{7D3557CD-4B35-402E-8E26-13F0EEFF27F4}"/>
              </a:ext>
            </a:extLst>
          </p:cNvPr>
          <p:cNvSpPr>
            <a:spLocks noGrp="1"/>
          </p:cNvSpPr>
          <p:nvPr>
            <p:ph type="body" sz="half" idx="2"/>
          </p:nvPr>
        </p:nvSpPr>
        <p:spPr/>
        <p:txBody>
          <a:bodyPr/>
          <a:lstStyle/>
          <a:p>
            <a:endParaRPr lang="tr-TR" dirty="0"/>
          </a:p>
        </p:txBody>
      </p:sp>
    </p:spTree>
    <p:extLst>
      <p:ext uri="{BB962C8B-B14F-4D97-AF65-F5344CB8AC3E}">
        <p14:creationId xmlns:p14="http://schemas.microsoft.com/office/powerpoint/2010/main" val="131423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9E359B28-3575-4901-8399-176E068DA62C}"/>
              </a:ext>
            </a:extLst>
          </p:cNvPr>
          <p:cNvSpPr txBox="1"/>
          <p:nvPr/>
        </p:nvSpPr>
        <p:spPr>
          <a:xfrm>
            <a:off x="1590261" y="1447154"/>
            <a:ext cx="9356035" cy="3477875"/>
          </a:xfrm>
          <a:prstGeom prst="rect">
            <a:avLst/>
          </a:prstGeom>
          <a:noFill/>
        </p:spPr>
        <p:txBody>
          <a:bodyPr wrap="square">
            <a:spAutoFit/>
          </a:bodyPr>
          <a:lstStyle/>
          <a:p>
            <a:r>
              <a:rPr lang="tr-TR" sz="2000" dirty="0">
                <a:latin typeface="Times New Roman" panose="02020603050405020304" pitchFamily="18" charset="0"/>
                <a:cs typeface="Times New Roman" panose="02020603050405020304" pitchFamily="18" charset="0"/>
              </a:rPr>
              <a:t>    Dayanıklı tüketim malları cinsinden çeşitli demir, bakır gibi madeni eşyalar üzerine üreticinin bir işareti kazınırdı. Bu amblem o ürünün adeta kalite belgesiydi. Çünkü bu ürün, onu yapan ustanın, çalışanların ve iş yerinin övünç kaynağı ve şerefiydi. </a:t>
            </a:r>
          </a:p>
          <a:p>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    Üretim esnasında çırağın veya kalfanın herhangi bir hatası derhal ustasına bildirilir ve yapılan hata düzeltilirdi. Üretim esnasında sıkı bir oto kontrol sistemi geliştirilmişti. Ahilikte kaliteli ve standart üretim elde edebilmek için geliştirilen kurallar, bugünkü Toplam Kalite Yönetimi ve oto kontrol sisteminin ilk hayata geçirilişidir. Bu bakımdan TSE (Türk Standartları Enstitüsü) Kurumunun, o tarihlerdeki ilk uygulanışıdır. İş yerinde çalışanlar ve çalıştırılanlar iş ahlakı kurallarına riayet etmeye mecbur tutulmuş, aksini yapanlar önce ikaz edilmiş sonra ufak para cezasına çarptırılmıştır</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61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160F747-55DD-46DD-A789-7A4A23B95E55}"/>
              </a:ext>
            </a:extLst>
          </p:cNvPr>
          <p:cNvSpPr txBox="1"/>
          <p:nvPr/>
        </p:nvSpPr>
        <p:spPr>
          <a:xfrm>
            <a:off x="1272209" y="1585654"/>
            <a:ext cx="9197008" cy="3785652"/>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    Bu cezalara rağmen kurallara uymayan iş sahibinin pabucu iş yeri damına atılmak suretiyle meslekten ihraç cezası verilmiştir. İkaz, teşhir, para ve kapatma cezası kuralları bugün “4077 sayılı Tüketiciyi Koruma Kanunu” kapsamına alınarak ilk defa ahilik geleneği Türk Ticaret Kanununa girmiştir. </a:t>
            </a:r>
          </a:p>
          <a:p>
            <a:r>
              <a:rPr lang="tr-TR" sz="2400" dirty="0">
                <a:latin typeface="Times New Roman" panose="02020603050405020304" pitchFamily="18" charset="0"/>
                <a:cs typeface="Times New Roman" panose="02020603050405020304" pitchFamily="18" charset="0"/>
              </a:rPr>
              <a:t> </a:t>
            </a:r>
          </a:p>
          <a:p>
            <a:r>
              <a:rPr lang="tr-TR" sz="2400" dirty="0">
                <a:latin typeface="Times New Roman" panose="02020603050405020304" pitchFamily="18" charset="0"/>
                <a:cs typeface="Times New Roman" panose="02020603050405020304" pitchFamily="18" charset="0"/>
              </a:rPr>
              <a:t>    Ahi üretim birliklerinde meslektaşların ürünlerini taklit etmek, kötülemek şöyle dursun, “Ben siftah ettim, komşum siftah etmedi.” diyerek müşterisini rakibine gönderen bir dayanışma örneği sergilenmiştir</a:t>
            </a:r>
          </a:p>
        </p:txBody>
      </p:sp>
    </p:spTree>
    <p:extLst>
      <p:ext uri="{BB962C8B-B14F-4D97-AF65-F5344CB8AC3E}">
        <p14:creationId xmlns:p14="http://schemas.microsoft.com/office/powerpoint/2010/main" val="65966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35CCA8-5BD6-4D6D-BB00-A01A78A834A3}"/>
              </a:ext>
            </a:extLst>
          </p:cNvPr>
          <p:cNvSpPr>
            <a:spLocks noGrp="1"/>
          </p:cNvSpPr>
          <p:nvPr>
            <p:ph type="title"/>
          </p:nvPr>
        </p:nvSpPr>
        <p:spPr/>
        <p:txBody>
          <a:bodyPr>
            <a:normAutofit/>
          </a:bodyPr>
          <a:lstStyle/>
          <a:p>
            <a:pPr algn="ctr"/>
            <a:r>
              <a:rPr lang="tr-TR" sz="3600" dirty="0">
                <a:highlight>
                  <a:srgbClr val="FFFF00"/>
                </a:highlight>
                <a:latin typeface="Times New Roman" panose="02020603050405020304" pitchFamily="18" charset="0"/>
                <a:cs typeface="Times New Roman" panose="02020603050405020304" pitchFamily="18" charset="0"/>
              </a:rPr>
              <a:t>Meslek Ahlakının Önemi </a:t>
            </a:r>
          </a:p>
        </p:txBody>
      </p:sp>
      <p:sp>
        <p:nvSpPr>
          <p:cNvPr id="3" name="İçerik Yer Tutucusu 2">
            <a:extLst>
              <a:ext uri="{FF2B5EF4-FFF2-40B4-BE49-F238E27FC236}">
                <a16:creationId xmlns:a16="http://schemas.microsoft.com/office/drawing/2014/main" id="{33658C41-D835-4FCA-B082-2FA6362A9400}"/>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      Ülkemizde meslek ahlakı adına önemli tarihsel bir birikim vardır: </a:t>
            </a:r>
            <a:r>
              <a:rPr lang="tr-TR" dirty="0">
                <a:highlight>
                  <a:srgbClr val="00FF00"/>
                </a:highlight>
                <a:latin typeface="Times New Roman" panose="02020603050405020304" pitchFamily="18" charset="0"/>
                <a:cs typeface="Times New Roman" panose="02020603050405020304" pitchFamily="18" charset="0"/>
              </a:rPr>
              <a:t>Ahilik</a:t>
            </a:r>
            <a:r>
              <a:rPr lang="tr-TR" dirty="0">
                <a:latin typeface="Times New Roman" panose="02020603050405020304" pitchFamily="18" charset="0"/>
                <a:cs typeface="Times New Roman" panose="02020603050405020304" pitchFamily="18" charset="0"/>
              </a:rPr>
              <a:t>. Sosyal bir yapı olan Ahilik sistemi, meslek ahlakına verdiğimiz önemin göstergesidir. İş yeri açma kuralları, müşteri ilişkileri, sevgi, doğruluk dürüstlük vb. değerler Ahilik kültüründe tüm dünyaya örnek olabilecek biçimde uygulanmıştır. </a:t>
            </a:r>
          </a:p>
        </p:txBody>
      </p:sp>
      <p:sp>
        <p:nvSpPr>
          <p:cNvPr id="4" name="Metin Yer Tutucusu 3">
            <a:extLst>
              <a:ext uri="{FF2B5EF4-FFF2-40B4-BE49-F238E27FC236}">
                <a16:creationId xmlns:a16="http://schemas.microsoft.com/office/drawing/2014/main" id="{DBE01BD2-6F73-4566-B9DF-7CB2BF5F7740}"/>
              </a:ext>
            </a:extLst>
          </p:cNvPr>
          <p:cNvSpPr>
            <a:spLocks noGrp="1"/>
          </p:cNvSpPr>
          <p:nvPr>
            <p:ph type="body" sz="half" idx="2"/>
          </p:nvPr>
        </p:nvSpPr>
        <p:spPr/>
        <p:txBody>
          <a:bodyPr>
            <a:normAutofit fontScale="70000" lnSpcReduction="20000"/>
          </a:bodyPr>
          <a:lstStyle/>
          <a:p>
            <a:endParaRPr lang="tr-TR" dirty="0"/>
          </a:p>
          <a:p>
            <a:pPr algn="just"/>
            <a:r>
              <a:rPr lang="tr-TR" sz="2400" dirty="0">
                <a:latin typeface="Times New Roman" panose="02020603050405020304" pitchFamily="18" charset="0"/>
                <a:cs typeface="Times New Roman" panose="02020603050405020304" pitchFamily="18" charset="0"/>
              </a:rPr>
              <a:t>        </a:t>
            </a:r>
            <a:r>
              <a:rPr lang="tr-T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Meslek ahlakı </a:t>
            </a:r>
            <a:r>
              <a:rPr lang="tr-TR" sz="2400" dirty="0">
                <a:latin typeface="Times New Roman" panose="02020603050405020304" pitchFamily="18" charset="0"/>
                <a:cs typeface="Times New Roman" panose="02020603050405020304" pitchFamily="18" charset="0"/>
              </a:rPr>
              <a:t> </a:t>
            </a:r>
          </a:p>
          <a:p>
            <a:pPr algn="just"/>
            <a:r>
              <a:rPr lang="tr-TR" sz="2400" dirty="0">
                <a:highlight>
                  <a:srgbClr val="00FF00"/>
                </a:highlight>
                <a:latin typeface="Times New Roman" panose="02020603050405020304" pitchFamily="18" charset="0"/>
                <a:cs typeface="Times New Roman" panose="02020603050405020304" pitchFamily="18" charset="0"/>
              </a:rPr>
              <a:t>belirli bir meslek grubunun ahlak ilkelerini meslek üyelerine emreder</a:t>
            </a:r>
            <a:r>
              <a:rPr lang="tr-TR" sz="2400" dirty="0">
                <a:latin typeface="Times New Roman" panose="02020603050405020304" pitchFamily="18" charset="0"/>
                <a:cs typeface="Times New Roman" panose="02020603050405020304" pitchFamily="18" charset="0"/>
              </a:rPr>
              <a:t>, </a:t>
            </a:r>
            <a:r>
              <a:rPr lang="tr-TR" sz="2400" dirty="0">
                <a:highlight>
                  <a:srgbClr val="00FFFF"/>
                </a:highlight>
                <a:latin typeface="Times New Roman" panose="02020603050405020304" pitchFamily="18" charset="0"/>
                <a:cs typeface="Times New Roman" panose="02020603050405020304" pitchFamily="18" charset="0"/>
              </a:rPr>
              <a:t>onları belli kurallarla davranmaya zorlar,</a:t>
            </a:r>
            <a:r>
              <a:rPr lang="tr-TR" sz="2400" dirty="0">
                <a:latin typeface="Times New Roman" panose="02020603050405020304" pitchFamily="18" charset="0"/>
                <a:cs typeface="Times New Roman" panose="02020603050405020304" pitchFamily="18" charset="0"/>
              </a:rPr>
              <a:t> </a:t>
            </a:r>
            <a:r>
              <a:rPr lang="tr-TR" sz="2400" dirty="0">
                <a:highlight>
                  <a:srgbClr val="C0C0C0"/>
                </a:highlight>
                <a:latin typeface="Times New Roman" panose="02020603050405020304" pitchFamily="18" charset="0"/>
                <a:cs typeface="Times New Roman" panose="02020603050405020304" pitchFamily="18" charset="0"/>
              </a:rPr>
              <a:t>kişisel eğilimlerini sınırlar</a:t>
            </a:r>
            <a:r>
              <a:rPr lang="tr-TR" sz="2400" dirty="0">
                <a:latin typeface="Times New Roman" panose="02020603050405020304" pitchFamily="18" charset="0"/>
                <a:cs typeface="Times New Roman" panose="02020603050405020304" pitchFamily="18" charset="0"/>
              </a:rPr>
              <a:t>, </a:t>
            </a:r>
            <a:r>
              <a:rPr lang="tr-TR" sz="2400" dirty="0">
                <a:highlight>
                  <a:srgbClr val="FFFF00"/>
                </a:highlight>
                <a:latin typeface="Times New Roman" panose="02020603050405020304" pitchFamily="18" charset="0"/>
                <a:cs typeface="Times New Roman" panose="02020603050405020304" pitchFamily="18" charset="0"/>
              </a:rPr>
              <a:t>yetersiz ve ilkesiz üyeleri meslekten dışlar</a:t>
            </a:r>
            <a:r>
              <a:rPr lang="tr-TR" sz="2400" dirty="0">
                <a:latin typeface="Times New Roman" panose="02020603050405020304" pitchFamily="18" charset="0"/>
                <a:cs typeface="Times New Roman" panose="02020603050405020304" pitchFamily="18" charset="0"/>
              </a:rPr>
              <a:t>, </a:t>
            </a:r>
            <a:r>
              <a:rPr lang="tr-TR" sz="2400" dirty="0">
                <a:highlight>
                  <a:srgbClr val="00FFFF"/>
                </a:highlight>
                <a:latin typeface="Times New Roman" panose="02020603050405020304" pitchFamily="18" charset="0"/>
                <a:cs typeface="Times New Roman" panose="02020603050405020304" pitchFamily="18" charset="0"/>
              </a:rPr>
              <a:t>mesleki rekabeti düzenler </a:t>
            </a:r>
            <a:r>
              <a:rPr lang="tr-TR" sz="2400" dirty="0">
                <a:latin typeface="Times New Roman" panose="02020603050405020304" pitchFamily="18" charset="0"/>
                <a:cs typeface="Times New Roman" panose="02020603050405020304" pitchFamily="18" charset="0"/>
              </a:rPr>
              <a:t>ve </a:t>
            </a:r>
            <a:r>
              <a:rPr lang="tr-TR" sz="2400" dirty="0">
                <a:highlight>
                  <a:srgbClr val="00FF00"/>
                </a:highlight>
                <a:latin typeface="Times New Roman" panose="02020603050405020304" pitchFamily="18" charset="0"/>
                <a:cs typeface="Times New Roman" panose="02020603050405020304" pitchFamily="18" charset="0"/>
              </a:rPr>
              <a:t>hizmet ideallerini korumayı amaçlar. </a:t>
            </a:r>
          </a:p>
        </p:txBody>
      </p:sp>
    </p:spTree>
    <p:extLst>
      <p:ext uri="{BB962C8B-B14F-4D97-AF65-F5344CB8AC3E}">
        <p14:creationId xmlns:p14="http://schemas.microsoft.com/office/powerpoint/2010/main" val="2710670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70C49D9-22E0-4945-9E32-39736AC26069}"/>
              </a:ext>
            </a:extLst>
          </p:cNvPr>
          <p:cNvSpPr txBox="1"/>
          <p:nvPr/>
        </p:nvSpPr>
        <p:spPr>
          <a:xfrm>
            <a:off x="1073425" y="1308655"/>
            <a:ext cx="10005391" cy="3477875"/>
          </a:xfrm>
          <a:prstGeom prst="rect">
            <a:avLst/>
          </a:prstGeom>
          <a:noFill/>
        </p:spPr>
        <p:txBody>
          <a:bodyPr wrap="square">
            <a:spAutoFit/>
          </a:bodyPr>
          <a:lstStyle/>
          <a:p>
            <a:r>
              <a:rPr lang="tr-TR" sz="2000" dirty="0">
                <a:latin typeface="Times New Roman" panose="02020603050405020304" pitchFamily="18" charset="0"/>
                <a:cs typeface="Times New Roman" panose="02020603050405020304" pitchFamily="18" charset="0"/>
              </a:rPr>
              <a:t>      İş yerlerinde çalışan usta ve çıraklar arasında baba oğul ilişkisi mevcuttu. Çırak iş yerini kendi babasının iş yeriymiş gibi temiz tutar, ham madde ve malzemeyi ölçülü kullanırdı. İş yeri sahibi olan usta, çırak ve kalfasının ihtiyaçlarını şefkatle karşılar ve onların diğer sıkıntılarının çözümünde yardımcı olurdu. Çırakların ve kalfaların yetişmesi için sanatla alakalı tüm bildiklerini onlara öğretirdi. Kalfalıktan ustalığa geçişte tüm masrafları ödeyerek tören yapılmasına, eğer ihtiyaç varsa o iş dalında dükkân açmasına da yardımcı olunurdu. </a:t>
            </a:r>
          </a:p>
          <a:p>
            <a:r>
              <a:rPr lang="tr-TR" sz="2000" dirty="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     İş yerindeki iş disiplini ve iş ahlakı çırak, kalfa, usta arasındaki sıcak ilişkiler, üretimde sanatın ön planda tutulması, ürüne yansırdı. Bu yolla tüketiciler kendiliğinden korunurdu. Müşteriye kibar davranmak, onu velinimet saymak, bin yıl sonra bugün gelinen noktada “müşteri memnuniyeti” olarak tanımlanmaktadır.  </a:t>
            </a:r>
          </a:p>
        </p:txBody>
      </p:sp>
    </p:spTree>
    <p:extLst>
      <p:ext uri="{BB962C8B-B14F-4D97-AF65-F5344CB8AC3E}">
        <p14:creationId xmlns:p14="http://schemas.microsoft.com/office/powerpoint/2010/main" val="4212094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BD57CD-E7F5-4842-9401-F245260438EA}"/>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32C5324A-AEFA-4C22-9724-4F393DEA55EE}"/>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A) </a:t>
            </a:r>
            <a:r>
              <a:rPr lang="tr-TR" b="1" dirty="0">
                <a:latin typeface="Times New Roman" panose="02020603050405020304" pitchFamily="18" charset="0"/>
                <a:cs typeface="Times New Roman" panose="02020603050405020304" pitchFamily="18" charset="0"/>
              </a:rPr>
              <a:t>Derslerin yetkili kişiler tarafından verilmesi esastır</a:t>
            </a:r>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B) İş başı eğitimiyle iş dışı eğitim bağımsızdır. </a:t>
            </a:r>
          </a:p>
          <a:p>
            <a:r>
              <a:rPr lang="tr-TR" dirty="0">
                <a:latin typeface="Times New Roman" panose="02020603050405020304" pitchFamily="18" charset="0"/>
                <a:cs typeface="Times New Roman" panose="02020603050405020304" pitchFamily="18" charset="0"/>
              </a:rPr>
              <a:t>C) Eğitimin süresi sınırlıdır. </a:t>
            </a:r>
          </a:p>
          <a:p>
            <a:r>
              <a:rPr lang="tr-TR" dirty="0">
                <a:latin typeface="Times New Roman" panose="02020603050405020304" pitchFamily="18" charset="0"/>
                <a:cs typeface="Times New Roman" panose="02020603050405020304" pitchFamily="18" charset="0"/>
              </a:rPr>
              <a:t>D) Eğitim ücretlidir.</a:t>
            </a:r>
          </a:p>
        </p:txBody>
      </p:sp>
      <p:sp>
        <p:nvSpPr>
          <p:cNvPr id="4" name="Metin Yer Tutucusu 3">
            <a:extLst>
              <a:ext uri="{FF2B5EF4-FFF2-40B4-BE49-F238E27FC236}">
                <a16:creationId xmlns:a16="http://schemas.microsoft.com/office/drawing/2014/main" id="{F9509C69-8585-41BF-AAD3-B12B554B65EE}"/>
              </a:ext>
            </a:extLst>
          </p:cNvPr>
          <p:cNvSpPr>
            <a:spLocks noGrp="1"/>
          </p:cNvSpPr>
          <p:nvPr>
            <p:ph type="body" sz="half" idx="2"/>
          </p:nvPr>
        </p:nvSpPr>
        <p:spPr/>
        <p:txBody>
          <a:bodyPr>
            <a:normAutofit/>
          </a:bodyPr>
          <a:lstStyle/>
          <a:p>
            <a:r>
              <a:rPr lang="tr-TR" sz="2800" dirty="0">
                <a:latin typeface="Times New Roman" panose="02020603050405020304" pitchFamily="18" charset="0"/>
                <a:cs typeface="Times New Roman" panose="02020603050405020304" pitchFamily="18" charset="0"/>
              </a:rPr>
              <a:t>Aşağıdakilerden hangisi Ahilikte eğitim sisteminin özelliklerinden biridir? </a:t>
            </a:r>
          </a:p>
        </p:txBody>
      </p:sp>
    </p:spTree>
    <p:extLst>
      <p:ext uri="{BB962C8B-B14F-4D97-AF65-F5344CB8AC3E}">
        <p14:creationId xmlns:p14="http://schemas.microsoft.com/office/powerpoint/2010/main" val="58768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7D95A6-EAE7-4D5B-8872-3B26D38B8997}"/>
              </a:ext>
            </a:extLst>
          </p:cNvPr>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SUNUM BİTMİŞTİR</a:t>
            </a:r>
          </a:p>
        </p:txBody>
      </p:sp>
      <p:sp>
        <p:nvSpPr>
          <p:cNvPr id="3" name="İçerik Yer Tutucusu 2">
            <a:extLst>
              <a:ext uri="{FF2B5EF4-FFF2-40B4-BE49-F238E27FC236}">
                <a16:creationId xmlns:a16="http://schemas.microsoft.com/office/drawing/2014/main" id="{8D0FD58B-7BAC-47DF-84DB-02DAF6CBAB87}"/>
              </a:ext>
            </a:extLst>
          </p:cNvPr>
          <p:cNvSpPr>
            <a:spLocks noGrp="1"/>
          </p:cNvSpPr>
          <p:nvPr>
            <p:ph idx="1"/>
          </p:nvPr>
        </p:nvSpPr>
        <p:spPr/>
        <p:txBody>
          <a:bodyPr>
            <a:normAutofit/>
          </a:bodyPr>
          <a:lstStyle/>
          <a:p>
            <a:pPr algn="ctr"/>
            <a:r>
              <a:rPr lang="tr-TR" sz="4000" dirty="0">
                <a:latin typeface="Times New Roman" panose="02020603050405020304" pitchFamily="18" charset="0"/>
                <a:cs typeface="Times New Roman" panose="02020603050405020304" pitchFamily="18" charset="0"/>
              </a:rPr>
              <a:t>ADIYAMAN MESLEKİ EĞİTİM MERKEZİ</a:t>
            </a:r>
          </a:p>
        </p:txBody>
      </p:sp>
      <p:sp>
        <p:nvSpPr>
          <p:cNvPr id="4" name="Metin Yer Tutucusu 3">
            <a:extLst>
              <a:ext uri="{FF2B5EF4-FFF2-40B4-BE49-F238E27FC236}">
                <a16:creationId xmlns:a16="http://schemas.microsoft.com/office/drawing/2014/main" id="{1EC0DF60-3178-4C8E-A089-B29021FB0CC5}"/>
              </a:ext>
            </a:extLst>
          </p:cNvPr>
          <p:cNvSpPr>
            <a:spLocks noGrp="1"/>
          </p:cNvSpPr>
          <p:nvPr>
            <p:ph type="body" sz="half" idx="2"/>
          </p:nvPr>
        </p:nvSpPr>
        <p:spPr/>
        <p:txBody>
          <a:bodyPr>
            <a:normAutofit/>
          </a:bodyPr>
          <a:lstStyle/>
          <a:p>
            <a:endParaRPr lang="tr-TR" sz="4000" dirty="0">
              <a:latin typeface="Times New Roman" panose="02020603050405020304" pitchFamily="18" charset="0"/>
              <a:cs typeface="Times New Roman" panose="02020603050405020304" pitchFamily="18" charset="0"/>
            </a:endParaRPr>
          </a:p>
          <a:p>
            <a:r>
              <a:rPr lang="tr-TR" sz="4000" dirty="0">
                <a:latin typeface="Times New Roman" panose="02020603050405020304" pitchFamily="18" charset="0"/>
                <a:cs typeface="Times New Roman" panose="02020603050405020304" pitchFamily="18" charset="0"/>
              </a:rPr>
              <a:t>TEŞEKKÜR EDERİZ</a:t>
            </a:r>
          </a:p>
        </p:txBody>
      </p:sp>
    </p:spTree>
    <p:extLst>
      <p:ext uri="{BB962C8B-B14F-4D97-AF65-F5344CB8AC3E}">
        <p14:creationId xmlns:p14="http://schemas.microsoft.com/office/powerpoint/2010/main" val="3298401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2D71A-8607-4950-A866-CE849EFAD236}"/>
              </a:ext>
            </a:extLst>
          </p:cNvPr>
          <p:cNvSpPr>
            <a:spLocks noGrp="1"/>
          </p:cNvSpPr>
          <p:nvPr>
            <p:ph type="title"/>
          </p:nvPr>
        </p:nvSpPr>
        <p:spPr/>
        <p:txBody>
          <a:bodyPr/>
          <a:lstStyle/>
          <a:p>
            <a:pPr algn="ctr"/>
            <a:r>
              <a:rPr lang="tr-TR" sz="3200" dirty="0">
                <a:highlight>
                  <a:srgbClr val="FFFF00"/>
                </a:highlight>
                <a:latin typeface="Times New Roman" panose="02020603050405020304" pitchFamily="18" charset="0"/>
                <a:cs typeface="Times New Roman" panose="02020603050405020304" pitchFamily="18" charset="0"/>
              </a:rPr>
              <a:t>Meslek Ahlakının Önemi </a:t>
            </a:r>
            <a:endParaRPr lang="tr-TR" dirty="0"/>
          </a:p>
        </p:txBody>
      </p:sp>
      <p:sp>
        <p:nvSpPr>
          <p:cNvPr id="3" name="İçerik Yer Tutucusu 2">
            <a:extLst>
              <a:ext uri="{FF2B5EF4-FFF2-40B4-BE49-F238E27FC236}">
                <a16:creationId xmlns:a16="http://schemas.microsoft.com/office/drawing/2014/main" id="{CBADF54C-B11D-4E11-96F2-6DB903BDE65C}"/>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       Bir toplumu ayakta tutan millî ve manevi değerlerin varlığı, bu değerlerin toplumsal hayata ne kadar uygulandığı ile ilgilidir. Meslek hayatı da bu ahlaki ilkeler etrafında toplandığı sürece mesleki değerlere uygun bir şekil alır. </a:t>
            </a:r>
            <a:r>
              <a:rPr lang="tr-TR" dirty="0">
                <a:highlight>
                  <a:srgbClr val="FF0000"/>
                </a:highlight>
                <a:latin typeface="Times New Roman" panose="02020603050405020304" pitchFamily="18" charset="0"/>
                <a:cs typeface="Times New Roman" panose="02020603050405020304" pitchFamily="18" charset="0"/>
              </a:rPr>
              <a:t>Meslek ahlakı başta dürüstlük ve güvenilirlik olmak üzere bazı mesleki değerlerin bütünüdür</a:t>
            </a:r>
          </a:p>
        </p:txBody>
      </p:sp>
      <p:sp>
        <p:nvSpPr>
          <p:cNvPr id="4" name="Metin Yer Tutucusu 3">
            <a:extLst>
              <a:ext uri="{FF2B5EF4-FFF2-40B4-BE49-F238E27FC236}">
                <a16:creationId xmlns:a16="http://schemas.microsoft.com/office/drawing/2014/main" id="{AD8562EA-5C6E-4A72-9DEE-508A7966F248}"/>
              </a:ext>
            </a:extLst>
          </p:cNvPr>
          <p:cNvSpPr>
            <a:spLocks noGrp="1"/>
          </p:cNvSpPr>
          <p:nvPr>
            <p:ph type="body" sz="half" idx="2"/>
          </p:nvPr>
        </p:nvSpPr>
        <p:spPr/>
        <p:txBody>
          <a:bodyPr/>
          <a:lstStyle/>
          <a:p>
            <a:r>
              <a:rPr lang="tr-TR" dirty="0"/>
              <a:t>.</a:t>
            </a:r>
          </a:p>
        </p:txBody>
      </p:sp>
      <p:pic>
        <p:nvPicPr>
          <p:cNvPr id="6" name="Resim 5">
            <a:extLst>
              <a:ext uri="{FF2B5EF4-FFF2-40B4-BE49-F238E27FC236}">
                <a16:creationId xmlns:a16="http://schemas.microsoft.com/office/drawing/2014/main" id="{FBD2E244-0C68-4FC4-AA27-C5459A406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41" y="2915478"/>
            <a:ext cx="3579330" cy="2945572"/>
          </a:xfrm>
          <a:prstGeom prst="rect">
            <a:avLst/>
          </a:prstGeom>
        </p:spPr>
      </p:pic>
    </p:spTree>
    <p:extLst>
      <p:ext uri="{BB962C8B-B14F-4D97-AF65-F5344CB8AC3E}">
        <p14:creationId xmlns:p14="http://schemas.microsoft.com/office/powerpoint/2010/main" val="4112314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792133B-0E22-48D5-BA82-EA27A713AED6}"/>
              </a:ext>
            </a:extLst>
          </p:cNvPr>
          <p:cNvSpPr txBox="1"/>
          <p:nvPr/>
        </p:nvSpPr>
        <p:spPr>
          <a:xfrm>
            <a:off x="861392" y="1862653"/>
            <a:ext cx="10204173" cy="3416320"/>
          </a:xfrm>
          <a:prstGeom prst="rect">
            <a:avLst/>
          </a:prstGeom>
          <a:noFill/>
        </p:spPr>
        <p:txBody>
          <a:bodyPr wrap="square">
            <a:spAutoFit/>
          </a:bodyPr>
          <a:lstStyle/>
          <a:p>
            <a:pPr algn="just"/>
            <a:r>
              <a:rPr lang="tr-TR" sz="2400" dirty="0">
                <a:latin typeface="Times New Roman" panose="02020603050405020304" pitchFamily="18" charset="0"/>
                <a:cs typeface="Times New Roman" panose="02020603050405020304" pitchFamily="18" charset="0"/>
              </a:rPr>
              <a:t>          Bir meslek erbabının yaptıkları diğer meslektaşlarını da yakından ilgilendirir. Yanlış bir davranış yalnızca bir kişiyi küçük düşürmekle kalmaz, mesleğe duyulan bütün güveni yok edebilir. Bir mesleğin saygınlığını yitirmesi tüm toplum için bir kayıptır. Çünkü bütün meslekler toplum yaşamı için vazgeçilmezdir. Mesleklerin açıklanmış amaçları doğrultusunda çalışmaları, insanların maddi ve manevi gereksinimlerinin karşılanması için yaşamsal önemdedir. Meslek ahlakı, her meslek üyesinin olabildiğince iyi olmasına dayanır. Meslek ahlakı, verimliliğin artması ve kalitenin yükselmesinde önemli bir paya sahiptir</a:t>
            </a:r>
            <a:r>
              <a:rPr lang="tr-TR" dirty="0"/>
              <a:t>. </a:t>
            </a:r>
          </a:p>
        </p:txBody>
      </p:sp>
    </p:spTree>
    <p:extLst>
      <p:ext uri="{BB962C8B-B14F-4D97-AF65-F5344CB8AC3E}">
        <p14:creationId xmlns:p14="http://schemas.microsoft.com/office/powerpoint/2010/main" val="165465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5CF63FF-231C-4FD8-BC35-58C5ADD93A41}"/>
              </a:ext>
            </a:extLst>
          </p:cNvPr>
          <p:cNvSpPr txBox="1"/>
          <p:nvPr/>
        </p:nvSpPr>
        <p:spPr>
          <a:xfrm>
            <a:off x="2067338" y="1528755"/>
            <a:ext cx="8945217" cy="3539430"/>
          </a:xfrm>
          <a:prstGeom prst="rect">
            <a:avLst/>
          </a:prstGeom>
          <a:noFill/>
        </p:spPr>
        <p:txBody>
          <a:bodyPr wrap="square">
            <a:spAutoFit/>
          </a:bodyPr>
          <a:lstStyle/>
          <a:p>
            <a:pPr algn="just"/>
            <a:r>
              <a:rPr lang="tr-TR" sz="2800" dirty="0">
                <a:latin typeface="Times New Roman" panose="02020603050405020304" pitchFamily="18" charset="0"/>
                <a:cs typeface="Times New Roman" panose="02020603050405020304" pitchFamily="18" charset="0"/>
              </a:rPr>
              <a:t>         Toplumun gözünden düşmüş bir meslek, gelişme potansiyelini de kaybederek meslek üyelerine yarar sağlayamaz hâle gelir. Meslek ahlakı, mesleki bilgi ve uzmanlık nedeniyle meslek erbabına yüklenen ek bir sorumluluktur. </a:t>
            </a:r>
            <a:r>
              <a:rPr lang="tr-TR" sz="2800" dirty="0">
                <a:highlight>
                  <a:srgbClr val="00FF00"/>
                </a:highlight>
                <a:latin typeface="Times New Roman" panose="02020603050405020304" pitchFamily="18" charset="0"/>
                <a:cs typeface="Times New Roman" panose="02020603050405020304" pitchFamily="18" charset="0"/>
              </a:rPr>
              <a:t>Örneğin; kapıda tanıtım ve pazarlama mesleğinin itibarını kaybetmesinin nedeni, bazı meslek elemanlarının meslek ahlakına uygun olmayan davranışlarından kaynaklanmıştır</a:t>
            </a:r>
          </a:p>
        </p:txBody>
      </p:sp>
    </p:spTree>
    <p:extLst>
      <p:ext uri="{BB962C8B-B14F-4D97-AF65-F5344CB8AC3E}">
        <p14:creationId xmlns:p14="http://schemas.microsoft.com/office/powerpoint/2010/main" val="362032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7B46D5-31A0-4272-AA7B-E50E3A5FA753}"/>
              </a:ext>
            </a:extLst>
          </p:cNvPr>
          <p:cNvSpPr>
            <a:spLocks noGrp="1"/>
          </p:cNvSpPr>
          <p:nvPr>
            <p:ph type="title"/>
          </p:nvPr>
        </p:nvSpPr>
        <p:spPr/>
        <p:txBody>
          <a:bodyPr>
            <a:normAutofit/>
          </a:bodyPr>
          <a:lstStyle/>
          <a:p>
            <a:r>
              <a:rPr lang="tr-TR" sz="3200" b="1" dirty="0">
                <a:highlight>
                  <a:srgbClr val="FFFF00"/>
                </a:highlight>
                <a:latin typeface="Times New Roman" panose="02020603050405020304" pitchFamily="18" charset="0"/>
                <a:cs typeface="Times New Roman" panose="02020603050405020304" pitchFamily="18" charset="0"/>
              </a:rPr>
              <a:t>Meslek Ahlakı İlkeleri </a:t>
            </a:r>
          </a:p>
        </p:txBody>
      </p:sp>
      <p:sp>
        <p:nvSpPr>
          <p:cNvPr id="3" name="İçerik Yer Tutucusu 2">
            <a:extLst>
              <a:ext uri="{FF2B5EF4-FFF2-40B4-BE49-F238E27FC236}">
                <a16:creationId xmlns:a16="http://schemas.microsoft.com/office/drawing/2014/main" id="{A484029A-7AB0-4DA2-988D-F100EAD46B75}"/>
              </a:ext>
            </a:extLst>
          </p:cNvPr>
          <p:cNvSpPr>
            <a:spLocks noGrp="1"/>
          </p:cNvSpPr>
          <p:nvPr>
            <p:ph idx="1"/>
          </p:nvPr>
        </p:nvSpPr>
        <p:spPr/>
        <p:txBody>
          <a:bodyPr>
            <a:normAutofit fontScale="47500" lnSpcReduction="20000"/>
          </a:bodyPr>
          <a:lstStyle/>
          <a:p>
            <a:pPr algn="just"/>
            <a:r>
              <a:rPr lang="tr-TR" sz="3800" dirty="0">
                <a:latin typeface="Times New Roman" panose="02020603050405020304" pitchFamily="18" charset="0"/>
                <a:cs typeface="Times New Roman" panose="02020603050405020304" pitchFamily="18" charset="0"/>
              </a:rPr>
              <a:t>     Doğruluk; doğru sözlülük ve güvenirliğe işaret eden bir kavramdır. Ahlaki davranış, başkaları ile ilişkilerde dürüst olmayı ve içtenliği gerektirir. İçten ve dürüst davranmayanlar, ilişkilerde kendi sonlarını hazırlar ve güven ortamı ortadan kalkar. En zedeleyici davranış biçimi çoğunlukla korku ve güvensizlikten kaynaklanan yalan söylemedir. Kişiler yalandan uzak durarak üstlerine ve altlarına tam bir güven sağlamak zorundadır. İş hayatı içinde doğru davranış biçimlerini uygulamak, dürüst, adil, eşit ve tarafsız olmak, yalan söylememek meslek ahlakının temel ilkelerindendir. </a:t>
            </a:r>
          </a:p>
          <a:p>
            <a:pPr algn="just"/>
            <a:r>
              <a:rPr lang="tr-TR" sz="3800" dirty="0">
                <a:latin typeface="Times New Roman" panose="02020603050405020304" pitchFamily="18" charset="0"/>
                <a:cs typeface="Times New Roman" panose="02020603050405020304" pitchFamily="18" charset="0"/>
              </a:rPr>
              <a:t>  </a:t>
            </a:r>
          </a:p>
          <a:p>
            <a:pPr algn="just"/>
            <a:r>
              <a:rPr lang="tr-TR" sz="3800" dirty="0">
                <a:latin typeface="Times New Roman" panose="02020603050405020304" pitchFamily="18" charset="0"/>
                <a:cs typeface="Times New Roman" panose="02020603050405020304" pitchFamily="18" charset="0"/>
              </a:rPr>
              <a:t>     Meslektaşların kurdukları ilişkiler ve kurum dışındaki temasları samimi ve hakkaniyetli olmalıdır, yürütülen bütün faaliyetlerde itimada dayalı bir güven ortamı sağlanmalıdır. </a:t>
            </a:r>
            <a:endParaRPr lang="tr-TR" dirty="0"/>
          </a:p>
        </p:txBody>
      </p:sp>
      <p:sp>
        <p:nvSpPr>
          <p:cNvPr id="4" name="Metin Yer Tutucusu 3">
            <a:extLst>
              <a:ext uri="{FF2B5EF4-FFF2-40B4-BE49-F238E27FC236}">
                <a16:creationId xmlns:a16="http://schemas.microsoft.com/office/drawing/2014/main" id="{011943E3-D973-4D19-9372-8574E325F186}"/>
              </a:ext>
            </a:extLst>
          </p:cNvPr>
          <p:cNvSpPr>
            <a:spLocks noGrp="1"/>
          </p:cNvSpPr>
          <p:nvPr>
            <p:ph type="body" sz="half" idx="2"/>
          </p:nvPr>
        </p:nvSpPr>
        <p:spPr/>
        <p:txBody>
          <a:bodyPr/>
          <a:lstStyle/>
          <a:p>
            <a:r>
              <a:rPr lang="tr-TR" dirty="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1. Doğruluk </a:t>
            </a:r>
          </a:p>
        </p:txBody>
      </p:sp>
    </p:spTree>
    <p:extLst>
      <p:ext uri="{BB962C8B-B14F-4D97-AF65-F5344CB8AC3E}">
        <p14:creationId xmlns:p14="http://schemas.microsoft.com/office/powerpoint/2010/main" val="166377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5E0FC0-CDAA-4DA9-AFBA-6F733661AD32}"/>
              </a:ext>
            </a:extLst>
          </p:cNvPr>
          <p:cNvSpPr>
            <a:spLocks noGrp="1"/>
          </p:cNvSpPr>
          <p:nvPr>
            <p:ph type="title"/>
          </p:nvPr>
        </p:nvSpPr>
        <p:spPr/>
        <p:txBody>
          <a:bodyPr/>
          <a:lstStyle/>
          <a:p>
            <a:r>
              <a:rPr lang="tr-TR" sz="2400" b="1" dirty="0">
                <a:highlight>
                  <a:srgbClr val="FFFF00"/>
                </a:highlight>
                <a:latin typeface="Times New Roman" panose="02020603050405020304" pitchFamily="18" charset="0"/>
                <a:cs typeface="Times New Roman" panose="02020603050405020304" pitchFamily="18" charset="0"/>
              </a:rPr>
              <a:t>Meslek Ahlakı İlkeleri </a:t>
            </a:r>
            <a:endParaRPr lang="tr-TR" dirty="0"/>
          </a:p>
        </p:txBody>
      </p:sp>
      <p:sp>
        <p:nvSpPr>
          <p:cNvPr id="3" name="İçerik Yer Tutucusu 2">
            <a:extLst>
              <a:ext uri="{FF2B5EF4-FFF2-40B4-BE49-F238E27FC236}">
                <a16:creationId xmlns:a16="http://schemas.microsoft.com/office/drawing/2014/main" id="{81035EB6-343D-409A-9AAB-BC559B9B97D9}"/>
              </a:ext>
            </a:extLst>
          </p:cNvPr>
          <p:cNvSpPr>
            <a:spLocks noGrp="1"/>
          </p:cNvSpPr>
          <p:nvPr>
            <p:ph idx="1"/>
          </p:nvPr>
        </p:nvSpPr>
        <p:spPr/>
        <p:txBody>
          <a:bodyPr>
            <a:normAutofit fontScale="92500" lnSpcReduction="20000"/>
          </a:bodyPr>
          <a:lstStyle/>
          <a:p>
            <a:r>
              <a:rPr lang="tr-TR" dirty="0">
                <a:latin typeface="Times New Roman" panose="02020603050405020304" pitchFamily="18" charset="0"/>
                <a:cs typeface="Times New Roman" panose="02020603050405020304" pitchFamily="18" charset="0"/>
              </a:rPr>
              <a:t>     İş hayatında üretilen her türlü malın üretiminde ve çalışanlarla ilgili problemlerin çözümünde yasalara bağlı kalmak da meslek ahlakı ilkelerindendir. İş hayatında üretim alanını ve çalışma hayatını düzenleyen yasalar mevcuttur. Hatta yalnızca devletlerin değil, uluslararası bir takım kuruluşların da bu konuda etkili olduğu söylenebilir.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Uluslararası Çalışma Örgütü ile üretim standartlarını düzenleyen Uluslararası Standartlar Örgütü (ISO) bu türden kurumlardır. Hukuken suç teşkil eden emirlerin yerine getirilmemesi konusunda yöneticiler kesin tavır içinde olmalıdır. </a:t>
            </a:r>
          </a:p>
        </p:txBody>
      </p:sp>
      <p:sp>
        <p:nvSpPr>
          <p:cNvPr id="4" name="Metin Yer Tutucusu 3">
            <a:extLst>
              <a:ext uri="{FF2B5EF4-FFF2-40B4-BE49-F238E27FC236}">
                <a16:creationId xmlns:a16="http://schemas.microsoft.com/office/drawing/2014/main" id="{7E9B8C45-759C-4081-8C03-985428735ECF}"/>
              </a:ext>
            </a:extLst>
          </p:cNvPr>
          <p:cNvSpPr>
            <a:spLocks noGrp="1"/>
          </p:cNvSpPr>
          <p:nvPr>
            <p:ph type="body" sz="half" idx="2"/>
          </p:nvPr>
        </p:nvSpPr>
        <p:spPr/>
        <p:txBody>
          <a:bodyPr>
            <a:normAutofit/>
          </a:bodyPr>
          <a:lstStyle/>
          <a:p>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2. Yasallık</a:t>
            </a:r>
          </a:p>
        </p:txBody>
      </p:sp>
    </p:spTree>
    <p:extLst>
      <p:ext uri="{BB962C8B-B14F-4D97-AF65-F5344CB8AC3E}">
        <p14:creationId xmlns:p14="http://schemas.microsoft.com/office/powerpoint/2010/main" val="3431252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55494-9267-4CEF-99BB-1B656B05D5AD}"/>
              </a:ext>
            </a:extLst>
          </p:cNvPr>
          <p:cNvSpPr>
            <a:spLocks noGrp="1"/>
          </p:cNvSpPr>
          <p:nvPr>
            <p:ph type="title"/>
          </p:nvPr>
        </p:nvSpPr>
        <p:spPr/>
        <p:txBody>
          <a:bodyPr/>
          <a:lstStyle/>
          <a:p>
            <a:r>
              <a:rPr lang="tr-TR" sz="2400" b="1" dirty="0">
                <a:highlight>
                  <a:srgbClr val="FFFF00"/>
                </a:highlight>
                <a:latin typeface="Times New Roman" panose="02020603050405020304" pitchFamily="18" charset="0"/>
                <a:cs typeface="Times New Roman" panose="02020603050405020304" pitchFamily="18" charset="0"/>
              </a:rPr>
              <a:t>Meslek Ahlakı İlkeleri </a:t>
            </a:r>
            <a:endParaRPr lang="tr-TR" dirty="0"/>
          </a:p>
        </p:txBody>
      </p:sp>
      <p:sp>
        <p:nvSpPr>
          <p:cNvPr id="3" name="İçerik Yer Tutucusu 2">
            <a:extLst>
              <a:ext uri="{FF2B5EF4-FFF2-40B4-BE49-F238E27FC236}">
                <a16:creationId xmlns:a16="http://schemas.microsoft.com/office/drawing/2014/main" id="{27BE5BA0-B1B4-4153-8C89-BC6417115CB2}"/>
              </a:ext>
            </a:extLst>
          </p:cNvPr>
          <p:cNvSpPr>
            <a:spLocks noGrp="1"/>
          </p:cNvSpPr>
          <p:nvPr>
            <p:ph idx="1"/>
          </p:nvPr>
        </p:nvSpPr>
        <p:spPr/>
        <p:txBody>
          <a:bodyPr>
            <a:normAutofit fontScale="92500" lnSpcReduction="20000"/>
          </a:bodyPr>
          <a:lstStyle/>
          <a:p>
            <a:pPr algn="just"/>
            <a:r>
              <a:rPr lang="tr-TR" dirty="0"/>
              <a:t>     </a:t>
            </a:r>
            <a:r>
              <a:rPr lang="tr-TR" dirty="0">
                <a:latin typeface="Times New Roman" panose="02020603050405020304" pitchFamily="18" charset="0"/>
                <a:cs typeface="Times New Roman" panose="02020603050405020304" pitchFamily="18" charset="0"/>
              </a:rPr>
              <a:t>İş hayatında her gün yeni gelişmeler olmaktadır. Bu gelişmeleri takip etmek, kendini yenilemek, iş hayatına uyarlamak mesleki ahlak ilkeleri arasında önemli yer tutmaktadır. Meslekte sahip olunan mesleki boyut, o işi yapmak konusunda kişiye toplum içinde “uzman” , ”yetkili” veya “yeterli kişi” gibi kimlikler kazandırır. Bir işi yapabilmek için diploma ya da herhangi bir belge almak, gerçekte o kişiye söz konusu işi yapabilme konusunda hak ve yetki verir. Bu nedenle meslek elemanlarının iyi bir eğitimden geçmiş olmaları gerekir. Yeterlik aynı zamanda sorumluluk alabilme, öncelik (inisiyatif) kullanabilme davranışıdır</a:t>
            </a:r>
          </a:p>
        </p:txBody>
      </p:sp>
      <p:sp>
        <p:nvSpPr>
          <p:cNvPr id="4" name="Metin Yer Tutucusu 3">
            <a:extLst>
              <a:ext uri="{FF2B5EF4-FFF2-40B4-BE49-F238E27FC236}">
                <a16:creationId xmlns:a16="http://schemas.microsoft.com/office/drawing/2014/main" id="{FF901A01-8875-47F8-A42A-28B6D49B1C48}"/>
              </a:ext>
            </a:extLst>
          </p:cNvPr>
          <p:cNvSpPr>
            <a:spLocks noGrp="1"/>
          </p:cNvSpPr>
          <p:nvPr>
            <p:ph type="body" sz="half" idx="2"/>
          </p:nvPr>
        </p:nvSpPr>
        <p:spPr/>
        <p:txBody>
          <a:bodyPr>
            <a:normAutofit/>
          </a:bodyPr>
          <a:lstStyle/>
          <a:p>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3. Yeterlik</a:t>
            </a:r>
          </a:p>
        </p:txBody>
      </p:sp>
    </p:spTree>
    <p:extLst>
      <p:ext uri="{BB962C8B-B14F-4D97-AF65-F5344CB8AC3E}">
        <p14:creationId xmlns:p14="http://schemas.microsoft.com/office/powerpoint/2010/main" val="394852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89</TotalTime>
  <Words>2510</Words>
  <Application>Microsoft Office PowerPoint</Application>
  <PresentationFormat>Geniş ekran</PresentationFormat>
  <Paragraphs>165</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Garamond</vt:lpstr>
      <vt:lpstr>Times New Roman</vt:lpstr>
      <vt:lpstr>Organik</vt:lpstr>
      <vt:lpstr>MESLEK ETİĞİ VE AHİLİK</vt:lpstr>
      <vt:lpstr>Meslek Ahlakı </vt:lpstr>
      <vt:lpstr>Meslek Ahlakının Önemi </vt:lpstr>
      <vt:lpstr>Meslek Ahlakının Önemi </vt:lpstr>
      <vt:lpstr>PowerPoint Sunusu</vt:lpstr>
      <vt:lpstr>PowerPoint Sunusu</vt:lpstr>
      <vt:lpstr>Meslek Ahlakı İlkeleri </vt:lpstr>
      <vt:lpstr>Meslek Ahlakı İlkeleri </vt:lpstr>
      <vt:lpstr>Meslek Ahlakı İlkeleri </vt:lpstr>
      <vt:lpstr>Meslek Ahlakı İlkeleri </vt:lpstr>
      <vt:lpstr>Meslek Ahlakı İlkeleri </vt:lpstr>
      <vt:lpstr> Meslek Ahlakına Uygun Davranışların Meslek Erbabına Katkıları </vt:lpstr>
      <vt:lpstr>ÖRNEK SORU</vt:lpstr>
      <vt:lpstr>ÖRNEK SORU</vt:lpstr>
      <vt:lpstr>AHİLİK</vt:lpstr>
      <vt:lpstr>PowerPoint Sunusu</vt:lpstr>
      <vt:lpstr>PowerPoint Sunusu</vt:lpstr>
      <vt:lpstr>Ahiliğin Ahlaki ve Mesleki Temelleri </vt:lpstr>
      <vt:lpstr>PowerPoint Sunusu</vt:lpstr>
      <vt:lpstr>Ahilerin Eğitim ve Dayanışmaya Verdikleri Önem </vt:lpstr>
      <vt:lpstr>Ahilik İlkeleri </vt:lpstr>
      <vt:lpstr>Bunun dışında ahinin uyması gereken başka kurallar da vardır: </vt:lpstr>
      <vt:lpstr>.</vt:lpstr>
      <vt:lpstr>.</vt:lpstr>
      <vt:lpstr>Ahilikte Eğitim Sistemi</vt:lpstr>
      <vt:lpstr>PowerPoint Sunusu</vt:lpstr>
      <vt:lpstr>Ahiliğin Günümüze Yansımaları </vt:lpstr>
      <vt:lpstr>PowerPoint Sunusu</vt:lpstr>
      <vt:lpstr>PowerPoint Sunusu</vt:lpstr>
      <vt:lpstr>PowerPoint Sunusu</vt:lpstr>
      <vt:lpstr>ÖRNEK SORU</vt:lpstr>
      <vt:lpstr>SUNUM BİTMİŞTİR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ETİĞİ VE AHİLİK</dc:title>
  <dc:creator>öncel karakuş</dc:creator>
  <cp:lastModifiedBy>öncel karakuş</cp:lastModifiedBy>
  <cp:revision>12</cp:revision>
  <dcterms:created xsi:type="dcterms:W3CDTF">2020-08-21T19:53:21Z</dcterms:created>
  <dcterms:modified xsi:type="dcterms:W3CDTF">2020-09-07T16:09:42Z</dcterms:modified>
</cp:coreProperties>
</file>