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Lst>
  <p:sldIdLst>
    <p:sldId id="257" r:id="rId2"/>
    <p:sldId id="258" r:id="rId3"/>
    <p:sldId id="259" r:id="rId4"/>
    <p:sldId id="260" r:id="rId5"/>
    <p:sldId id="261" r:id="rId6"/>
    <p:sldId id="262" r:id="rId7"/>
    <p:sldId id="263" r:id="rId8"/>
    <p:sldId id="264" r:id="rId9"/>
    <p:sldId id="265" r:id="rId10"/>
    <p:sldId id="294" r:id="rId11"/>
    <p:sldId id="295" r:id="rId12"/>
    <p:sldId id="296" r:id="rId13"/>
    <p:sldId id="297" r:id="rId14"/>
    <p:sldId id="298" r:id="rId15"/>
    <p:sldId id="299" r:id="rId16"/>
    <p:sldId id="300" r:id="rId17"/>
    <p:sldId id="301" r:id="rId18"/>
    <p:sldId id="302" r:id="rId19"/>
    <p:sldId id="303" r:id="rId20"/>
    <p:sldId id="304" r:id="rId21"/>
    <p:sldId id="276" r:id="rId22"/>
    <p:sldId id="280" r:id="rId23"/>
    <p:sldId id="279" r:id="rId24"/>
    <p:sldId id="278" r:id="rId25"/>
    <p:sldId id="277" r:id="rId26"/>
    <p:sldId id="266" r:id="rId27"/>
    <p:sldId id="285" r:id="rId28"/>
    <p:sldId id="267" r:id="rId29"/>
    <p:sldId id="268" r:id="rId30"/>
    <p:sldId id="269" r:id="rId31"/>
    <p:sldId id="289" r:id="rId32"/>
    <p:sldId id="290" r:id="rId33"/>
    <p:sldId id="291" r:id="rId34"/>
    <p:sldId id="292" r:id="rId35"/>
    <p:sldId id="293" r:id="rId36"/>
    <p:sldId id="270" r:id="rId37"/>
    <p:sldId id="271" r:id="rId38"/>
    <p:sldId id="272" r:id="rId39"/>
    <p:sldId id="273" r:id="rId40"/>
    <p:sldId id="274" r:id="rId41"/>
    <p:sldId id="275" r:id="rId42"/>
    <p:sldId id="286" r:id="rId43"/>
    <p:sldId id="281" r:id="rId44"/>
    <p:sldId id="288" r:id="rId45"/>
    <p:sldId id="282" r:id="rId46"/>
    <p:sldId id="283" r:id="rId47"/>
    <p:sldId id="287" r:id="rId48"/>
    <p:sldId id="284"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102"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8F918FD-BEC4-437D-B43C-FF5E13EFC982}" type="datetimeFigureOut">
              <a:rPr lang="tr-TR" smtClean="0"/>
              <a:t>20.09.2020</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DF2F9940-8F34-4D67-88BD-69404DA1E791}"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3383364"/>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B8F918FD-BEC4-437D-B43C-FF5E13EFC982}" type="datetimeFigureOut">
              <a:rPr lang="tr-TR" smtClean="0"/>
              <a:t>20.09.2020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F2F9940-8F34-4D67-88BD-69404DA1E791}" type="slidenum">
              <a:rPr lang="tr-TR" smtClean="0"/>
              <a:t>‹#›</a:t>
            </a:fld>
            <a:endParaRPr lang="tr-TR"/>
          </a:p>
        </p:txBody>
      </p:sp>
    </p:spTree>
    <p:extLst>
      <p:ext uri="{BB962C8B-B14F-4D97-AF65-F5344CB8AC3E}">
        <p14:creationId xmlns:p14="http://schemas.microsoft.com/office/powerpoint/2010/main" val="3773431434"/>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8F918FD-BEC4-437D-B43C-FF5E13EFC982}" type="datetimeFigureOut">
              <a:rPr lang="tr-TR" smtClean="0"/>
              <a:t>20.09.2020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F2F9940-8F34-4D67-88BD-69404DA1E791}"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8737965"/>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8F918FD-BEC4-437D-B43C-FF5E13EFC982}" type="datetimeFigureOut">
              <a:rPr lang="tr-TR" smtClean="0"/>
              <a:t>20.09.2020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F2F9940-8F34-4D67-88BD-69404DA1E791}"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5370145"/>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8F918FD-BEC4-437D-B43C-FF5E13EFC982}" type="datetimeFigureOut">
              <a:rPr lang="tr-TR" smtClean="0"/>
              <a:t>20.09.2020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F2F9940-8F34-4D67-88BD-69404DA1E791}" type="slidenum">
              <a:rPr lang="tr-TR" smtClean="0"/>
              <a:t>‹#›</a:t>
            </a:fld>
            <a:endParaRPr lang="tr-TR"/>
          </a:p>
        </p:txBody>
      </p:sp>
    </p:spTree>
    <p:extLst>
      <p:ext uri="{BB962C8B-B14F-4D97-AF65-F5344CB8AC3E}">
        <p14:creationId xmlns:p14="http://schemas.microsoft.com/office/powerpoint/2010/main" val="146652400"/>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8F918FD-BEC4-437D-B43C-FF5E13EFC982}" type="datetimeFigureOut">
              <a:rPr lang="tr-TR" smtClean="0"/>
              <a:t>20.09.2020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F2F9940-8F34-4D67-88BD-69404DA1E791}"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6059365"/>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a:t>Asıl başlık stilini düzenlemek için tıklayın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8F918FD-BEC4-437D-B43C-FF5E13EFC982}" type="datetimeFigureOut">
              <a:rPr lang="tr-TR" smtClean="0"/>
              <a:t>20.09.2020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F2F9940-8F34-4D67-88BD-69404DA1E791}"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3902343"/>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8F918FD-BEC4-437D-B43C-FF5E13EFC982}" type="datetimeFigureOut">
              <a:rPr lang="tr-TR" smtClean="0"/>
              <a:t>20.09.2020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F2F9940-8F34-4D67-88BD-69404DA1E791}"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2601415"/>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8F918FD-BEC4-437D-B43C-FF5E13EFC982}" type="datetimeFigureOut">
              <a:rPr lang="tr-TR" smtClean="0"/>
              <a:t>20.09.2020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F2F9940-8F34-4D67-88BD-69404DA1E791}"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300929"/>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8F918FD-BEC4-437D-B43C-FF5E13EFC982}" type="datetimeFigureOut">
              <a:rPr lang="tr-TR" smtClean="0"/>
              <a:t>20.09.2020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F2F9940-8F34-4D67-88BD-69404DA1E791}" type="slidenum">
              <a:rPr lang="tr-TR" smtClean="0"/>
              <a:t>‹#›</a:t>
            </a:fld>
            <a:endParaRPr lang="tr-TR"/>
          </a:p>
        </p:txBody>
      </p:sp>
    </p:spTree>
    <p:extLst>
      <p:ext uri="{BB962C8B-B14F-4D97-AF65-F5344CB8AC3E}">
        <p14:creationId xmlns:p14="http://schemas.microsoft.com/office/powerpoint/2010/main" val="3914742274"/>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8F918FD-BEC4-437D-B43C-FF5E13EFC982}" type="datetimeFigureOut">
              <a:rPr lang="tr-TR" smtClean="0"/>
              <a:t>20.09.2020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F2F9940-8F34-4D67-88BD-69404DA1E791}"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020074"/>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B8F918FD-BEC4-437D-B43C-FF5E13EFC982}" type="datetimeFigureOut">
              <a:rPr lang="tr-TR" smtClean="0"/>
              <a:t>20.09.2020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F2F9940-8F34-4D67-88BD-69404DA1E791}" type="slidenum">
              <a:rPr lang="tr-TR" smtClean="0"/>
              <a:t>‹#›</a:t>
            </a:fld>
            <a:endParaRPr lang="tr-TR"/>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9275399"/>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8F918FD-BEC4-437D-B43C-FF5E13EFC982}" type="datetimeFigureOut">
              <a:rPr lang="tr-TR" smtClean="0"/>
              <a:t>20.09.2020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DF2F9940-8F34-4D67-88BD-69404DA1E791}"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7128531"/>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B8F918FD-BEC4-437D-B43C-FF5E13EFC982}" type="datetimeFigureOut">
              <a:rPr lang="tr-TR" smtClean="0"/>
              <a:t>20.09.2020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DF2F9940-8F34-4D67-88BD-69404DA1E791}"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4436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F918FD-BEC4-437D-B43C-FF5E13EFC982}" type="datetimeFigureOut">
              <a:rPr lang="tr-TR" smtClean="0"/>
              <a:t>20.09.2020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DF2F9940-8F34-4D67-88BD-69404DA1E791}" type="slidenum">
              <a:rPr lang="tr-TR" smtClean="0"/>
              <a:t>‹#›</a:t>
            </a:fld>
            <a:endParaRPr lang="tr-TR"/>
          </a:p>
        </p:txBody>
      </p:sp>
    </p:spTree>
    <p:extLst>
      <p:ext uri="{BB962C8B-B14F-4D97-AF65-F5344CB8AC3E}">
        <p14:creationId xmlns:p14="http://schemas.microsoft.com/office/powerpoint/2010/main" val="2528775734"/>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B8F918FD-BEC4-437D-B43C-FF5E13EFC982}" type="datetimeFigureOut">
              <a:rPr lang="tr-TR" smtClean="0"/>
              <a:t>20.09.2020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F2F9940-8F34-4D67-88BD-69404DA1E791}"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6824910"/>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a:t>Asıl başlık stilini düzenlemek için tıklayın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B8F918FD-BEC4-437D-B43C-FF5E13EFC982}" type="datetimeFigureOut">
              <a:rPr lang="tr-TR" smtClean="0"/>
              <a:t>20.09.2020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F2F9940-8F34-4D67-88BD-69404DA1E791}" type="slidenum">
              <a:rPr lang="tr-TR" smtClean="0"/>
              <a:t>‹#›</a:t>
            </a:fld>
            <a:endParaRPr lang="tr-TR"/>
          </a:p>
        </p:txBody>
      </p:sp>
    </p:spTree>
    <p:extLst>
      <p:ext uri="{BB962C8B-B14F-4D97-AF65-F5344CB8AC3E}">
        <p14:creationId xmlns:p14="http://schemas.microsoft.com/office/powerpoint/2010/main" val="131689462"/>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8F918FD-BEC4-437D-B43C-FF5E13EFC982}" type="datetimeFigureOut">
              <a:rPr lang="tr-TR" smtClean="0"/>
              <a:t>20.09.2020</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F2F9940-8F34-4D67-88BD-69404DA1E791}" type="slidenum">
              <a:rPr lang="tr-TR" smtClean="0"/>
              <a:t>‹#›</a:t>
            </a:fld>
            <a:endParaRPr lang="tr-TR"/>
          </a:p>
        </p:txBody>
      </p:sp>
    </p:spTree>
    <p:extLst>
      <p:ext uri="{BB962C8B-B14F-4D97-AF65-F5344CB8AC3E}">
        <p14:creationId xmlns:p14="http://schemas.microsoft.com/office/powerpoint/2010/main" val="122563550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 id="2147483848" r:id="rId14"/>
    <p:sldLayoutId id="2147483849" r:id="rId15"/>
    <p:sldLayoutId id="2147483850" r:id="rId16"/>
    <p:sldLayoutId id="2147483851" r:id="rId17"/>
  </p:sldLayoutIdLst>
  <p:transition spd="slow">
    <p:fade/>
  </p:transition>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5F377759-B550-425B-A39B-2063185E544E}"/>
              </a:ext>
            </a:extLst>
          </p:cNvPr>
          <p:cNvSpPr>
            <a:spLocks noGrp="1"/>
          </p:cNvSpPr>
          <p:nvPr>
            <p:ph type="title"/>
          </p:nvPr>
        </p:nvSpPr>
        <p:spPr>
          <a:xfrm>
            <a:off x="1372520" y="1015183"/>
            <a:ext cx="9601196" cy="2664451"/>
          </a:xfrm>
        </p:spPr>
        <p:txBody>
          <a:bodyPr>
            <a:normAutofit/>
          </a:bodyPr>
          <a:lstStyle/>
          <a:p>
            <a:r>
              <a:rPr lang="tr-TR" b="1" dirty="0">
                <a:latin typeface="Times New Roman" panose="02020603050405020304" pitchFamily="18" charset="0"/>
                <a:cs typeface="Times New Roman" panose="02020603050405020304" pitchFamily="18" charset="0"/>
              </a:rPr>
              <a:t>MESLEKİ </a:t>
            </a:r>
            <a:r>
              <a:rPr lang="tr-TR" b="1" dirty="0" smtClean="0">
                <a:latin typeface="Times New Roman" panose="02020603050405020304" pitchFamily="18" charset="0"/>
                <a:cs typeface="Times New Roman" panose="02020603050405020304" pitchFamily="18" charset="0"/>
              </a:rPr>
              <a:t>EĞİTİM</a:t>
            </a:r>
            <a:br>
              <a:rPr lang="tr-TR" b="1" dirty="0" smtClean="0">
                <a:latin typeface="Times New Roman" panose="02020603050405020304" pitchFamily="18" charset="0"/>
                <a:cs typeface="Times New Roman" panose="02020603050405020304" pitchFamily="18" charset="0"/>
              </a:rPr>
            </a:br>
            <a:r>
              <a:rPr lang="tr-TR" sz="2400" b="1" dirty="0" smtClean="0">
                <a:latin typeface="Times New Roman" panose="02020603050405020304" pitchFamily="18" charset="0"/>
                <a:cs typeface="Times New Roman" panose="02020603050405020304" pitchFamily="18" charset="0"/>
              </a:rPr>
              <a:t>-4- Ders saati</a:t>
            </a:r>
            <a:endParaRPr lang="tr-TR"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1256152"/>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xmlns="" id="{FC09AB8E-F753-40C7-B911-8895B29DEB3C}"/>
              </a:ext>
            </a:extLst>
          </p:cNvPr>
          <p:cNvSpPr>
            <a:spLocks noGrp="1"/>
          </p:cNvSpPr>
          <p:nvPr>
            <p:ph type="title"/>
          </p:nvPr>
        </p:nvSpPr>
        <p:spPr>
          <a:xfrm>
            <a:off x="1295402" y="982132"/>
            <a:ext cx="9601196" cy="1681555"/>
          </a:xfrm>
        </p:spPr>
        <p:txBody>
          <a:bodyPr>
            <a:normAutofit fontScale="90000"/>
          </a:bodyPr>
          <a:lstStyle/>
          <a:p>
            <a:r>
              <a:rPr lang="tr-T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ULUSAL MESLEK STANDARTI (UMS)VE ULUSAL YETERLİLİKLER (UY)</a:t>
            </a:r>
          </a:p>
        </p:txBody>
      </p:sp>
    </p:spTree>
    <p:extLst>
      <p:ext uri="{BB962C8B-B14F-4D97-AF65-F5344CB8AC3E}">
        <p14:creationId xmlns:p14="http://schemas.microsoft.com/office/powerpoint/2010/main" val="2559678840"/>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xmlns="" id="{F402700F-A297-45E8-8AC0-061BE379F3CE}"/>
              </a:ext>
            </a:extLst>
          </p:cNvPr>
          <p:cNvSpPr txBox="1"/>
          <p:nvPr/>
        </p:nvSpPr>
        <p:spPr>
          <a:xfrm>
            <a:off x="755374" y="1761141"/>
            <a:ext cx="10681252" cy="3704027"/>
          </a:xfrm>
          <a:prstGeom prst="rect">
            <a:avLst/>
          </a:prstGeom>
          <a:noFill/>
        </p:spPr>
        <p:txBody>
          <a:bodyPr wrap="square">
            <a:spAutoFit/>
          </a:bodyPr>
          <a:lstStyle/>
          <a:p>
            <a:pPr indent="359410" algn="just">
              <a:lnSpc>
                <a:spcPts val="1200"/>
              </a:lnSpc>
              <a:spcAft>
                <a:spcPts val="800"/>
              </a:spcAft>
              <a:tabLst>
                <a:tab pos="359410" algn="l"/>
              </a:tabLst>
            </a:pPr>
            <a:endParaRPr lang="tr-TR" sz="1800" u="sng"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359410" algn="just">
              <a:lnSpc>
                <a:spcPts val="1200"/>
              </a:lnSpc>
              <a:spcAft>
                <a:spcPts val="800"/>
              </a:spcAft>
              <a:tabLst>
                <a:tab pos="359410" algn="l"/>
              </a:tabLst>
            </a:pPr>
            <a:r>
              <a:rPr lang="tr-TR" sz="1800" u="sng" dirty="0">
                <a:effectLst/>
                <a:latin typeface="Times New Roman" panose="02020603050405020304" pitchFamily="18" charset="0"/>
                <a:ea typeface="Times New Roman" panose="02020603050405020304" pitchFamily="18" charset="0"/>
                <a:cs typeface="Times New Roman" panose="02020603050405020304" pitchFamily="18" charset="0"/>
              </a:rPr>
              <a:t>Mesleki Yeterlilik Kurumundan:</a:t>
            </a:r>
            <a:endParaRPr lang="tr-TR"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ts val="1200"/>
              </a:lnSpc>
              <a:spcAft>
                <a:spcPts val="800"/>
              </a:spcAft>
              <a:tabLst>
                <a:tab pos="359410" algn="l"/>
              </a:tabLst>
            </a:pPr>
            <a:r>
              <a:rPr lang="tr-TR" sz="1800" b="1" dirty="0">
                <a:effectLst/>
                <a:latin typeface="Times New Roman" panose="02020603050405020304" pitchFamily="18" charset="0"/>
                <a:ea typeface="Times New Roman" panose="02020603050405020304" pitchFamily="18" charset="0"/>
                <a:cs typeface="Times New Roman" panose="02020603050405020304" pitchFamily="18" charset="0"/>
              </a:rPr>
              <a:t>ULUSAL MESLEK STANDARTLARININ VE ULUSAL </a:t>
            </a:r>
            <a:endParaRPr lang="tr-TR"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ts val="1200"/>
              </a:lnSpc>
              <a:spcAft>
                <a:spcPts val="800"/>
              </a:spcAft>
              <a:tabLst>
                <a:tab pos="359410" algn="l"/>
              </a:tabLst>
            </a:pPr>
            <a:r>
              <a:rPr lang="tr-TR" sz="1800" b="1" dirty="0">
                <a:effectLst/>
                <a:latin typeface="Times New Roman" panose="02020603050405020304" pitchFamily="18" charset="0"/>
                <a:ea typeface="Times New Roman" panose="02020603050405020304" pitchFamily="18" charset="0"/>
                <a:cs typeface="Times New Roman" panose="02020603050405020304" pitchFamily="18" charset="0"/>
              </a:rPr>
              <a:t>YETERLİLİKLERİN HAZIRLANMASI </a:t>
            </a:r>
            <a:endParaRPr lang="tr-TR"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ts val="1200"/>
              </a:lnSpc>
              <a:spcAft>
                <a:spcPts val="800"/>
              </a:spcAft>
              <a:tabLst>
                <a:tab pos="359410" algn="l"/>
              </a:tabLst>
            </a:pPr>
            <a:r>
              <a:rPr lang="tr-TR" sz="1800" b="1" dirty="0">
                <a:effectLst/>
                <a:latin typeface="Times New Roman" panose="02020603050405020304" pitchFamily="18" charset="0"/>
                <a:ea typeface="Times New Roman" panose="02020603050405020304" pitchFamily="18" charset="0"/>
                <a:cs typeface="Times New Roman" panose="02020603050405020304" pitchFamily="18" charset="0"/>
              </a:rPr>
              <a:t>HAKKINDA YÖNETMELİK</a:t>
            </a:r>
            <a:endParaRPr lang="tr-TR"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ts val="1200"/>
              </a:lnSpc>
              <a:spcAft>
                <a:spcPts val="800"/>
              </a:spcAft>
              <a:tabLst>
                <a:tab pos="359410" algn="l"/>
              </a:tabLst>
            </a:pPr>
            <a:r>
              <a:rPr lang="tr-TR" sz="1800" b="1" dirty="0">
                <a:effectLst/>
                <a:latin typeface="Times New Roman" panose="02020603050405020304" pitchFamily="18" charset="0"/>
                <a:ea typeface="Times New Roman" panose="02020603050405020304" pitchFamily="18" charset="0"/>
                <a:cs typeface="Times New Roman" panose="02020603050405020304" pitchFamily="18" charset="0"/>
              </a:rPr>
              <a:t>BİRİNCİ BÖLÜM</a:t>
            </a:r>
            <a:endParaRPr lang="tr-TR"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ts val="1200"/>
              </a:lnSpc>
              <a:spcAft>
                <a:spcPts val="800"/>
              </a:spcAft>
              <a:tabLst>
                <a:tab pos="359410" algn="l"/>
              </a:tabLst>
            </a:pPr>
            <a:r>
              <a:rPr lang="tr-TR" sz="1800" b="1" dirty="0">
                <a:effectLst/>
                <a:latin typeface="Times New Roman" panose="02020603050405020304" pitchFamily="18" charset="0"/>
                <a:ea typeface="Times New Roman" panose="02020603050405020304" pitchFamily="18" charset="0"/>
                <a:cs typeface="Times New Roman" panose="02020603050405020304" pitchFamily="18" charset="0"/>
              </a:rPr>
              <a:t>Amaç, Kapsam, Dayanak ve Tanımlar</a:t>
            </a:r>
            <a:endParaRPr lang="tr-TR" sz="2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359410" algn="just">
              <a:lnSpc>
                <a:spcPts val="1200"/>
              </a:lnSpc>
              <a:spcAft>
                <a:spcPts val="800"/>
              </a:spcAft>
              <a:tabLst>
                <a:tab pos="359410" algn="l"/>
              </a:tabLst>
            </a:pPr>
            <a:r>
              <a:rPr lang="tr-TR" b="1" dirty="0">
                <a:effectLst/>
                <a:latin typeface="Times New Roman" panose="02020603050405020304" pitchFamily="18" charset="0"/>
                <a:ea typeface="Times New Roman" panose="02020603050405020304" pitchFamily="18" charset="0"/>
                <a:cs typeface="Times New Roman" panose="02020603050405020304" pitchFamily="18" charset="0"/>
              </a:rPr>
              <a:t>Amaç ve kapsam</a:t>
            </a:r>
            <a:endParaRPr lang="tr-TR" dirty="0">
              <a:effectLst/>
              <a:latin typeface="Times New Roman" panose="02020603050405020304" pitchFamily="18" charset="0"/>
              <a:ea typeface="Calibri" panose="020F0502020204030204" pitchFamily="34" charset="0"/>
              <a:cs typeface="Times New Roman" panose="02020603050405020304" pitchFamily="18" charset="0"/>
            </a:endParaRPr>
          </a:p>
          <a:p>
            <a:pPr indent="359410" algn="just">
              <a:lnSpc>
                <a:spcPts val="1200"/>
              </a:lnSpc>
              <a:spcAft>
                <a:spcPts val="800"/>
              </a:spcAft>
              <a:tabLst>
                <a:tab pos="359410" algn="l"/>
              </a:tabLst>
            </a:pPr>
            <a:r>
              <a:rPr lang="tr-TR" b="1" dirty="0">
                <a:effectLst/>
                <a:latin typeface="Times New Roman" panose="02020603050405020304" pitchFamily="18" charset="0"/>
                <a:ea typeface="Times New Roman" panose="02020603050405020304" pitchFamily="18" charset="0"/>
                <a:cs typeface="Times New Roman" panose="02020603050405020304" pitchFamily="18" charset="0"/>
              </a:rPr>
              <a:t>MADDE 1 –</a:t>
            </a:r>
            <a:r>
              <a:rPr lang="tr-TR" dirty="0">
                <a:effectLst/>
                <a:latin typeface="Times New Roman" panose="02020603050405020304" pitchFamily="18" charset="0"/>
                <a:ea typeface="Times New Roman" panose="02020603050405020304" pitchFamily="18" charset="0"/>
                <a:cs typeface="Times New Roman" panose="02020603050405020304" pitchFamily="18" charset="0"/>
              </a:rPr>
              <a:t> (1) Bu Yönetmeliğin amacı; ulusal meslek standartlarının ve ulusal yeterliliklerin hazırlanması, yürürlüğe konulması, güncellenmesi ve yürürlükten kaldırılmasına ilişkin usul ve esasları belirlemektir. </a:t>
            </a:r>
            <a:endParaRPr lang="tr-TR" dirty="0">
              <a:effectLst/>
              <a:latin typeface="Times New Roman" panose="02020603050405020304" pitchFamily="18" charset="0"/>
              <a:ea typeface="Calibri" panose="020F0502020204030204" pitchFamily="34" charset="0"/>
              <a:cs typeface="Times New Roman" panose="02020603050405020304" pitchFamily="18" charset="0"/>
            </a:endParaRPr>
          </a:p>
          <a:p>
            <a:pPr indent="359410" algn="just">
              <a:lnSpc>
                <a:spcPts val="1200"/>
              </a:lnSpc>
              <a:spcAft>
                <a:spcPts val="800"/>
              </a:spcAft>
              <a:tabLst>
                <a:tab pos="359410" algn="l"/>
              </a:tabLst>
            </a:pPr>
            <a:r>
              <a:rPr lang="tr-TR" dirty="0">
                <a:effectLst/>
                <a:latin typeface="Times New Roman" panose="02020603050405020304" pitchFamily="18" charset="0"/>
                <a:ea typeface="Times New Roman" panose="02020603050405020304" pitchFamily="18" charset="0"/>
                <a:cs typeface="Times New Roman" panose="02020603050405020304" pitchFamily="18" charset="0"/>
              </a:rPr>
              <a:t>(2) Tabiplik, diş hekimliği, hemşirelik, ebelik, eczacılık, veterinerlik, mühendislik ve mimarlık meslekleri ile en az lisans düzeyinde öğrenimi gerektiren ve mesleğe giriş şartları kanunla düzenlenmiş olan meslekler bu Yönetmeliğin kapsamı dışındadır.</a:t>
            </a:r>
            <a:endParaRPr lang="tr-TR" dirty="0">
              <a:effectLst/>
              <a:latin typeface="Times New Roman" panose="02020603050405020304" pitchFamily="18" charset="0"/>
              <a:ea typeface="Calibri" panose="020F0502020204030204" pitchFamily="34" charset="0"/>
              <a:cs typeface="Times New Roman" panose="02020603050405020304" pitchFamily="18" charset="0"/>
            </a:endParaRPr>
          </a:p>
          <a:p>
            <a:pPr indent="359410" algn="just">
              <a:lnSpc>
                <a:spcPts val="1200"/>
              </a:lnSpc>
              <a:spcAft>
                <a:spcPts val="800"/>
              </a:spcAft>
              <a:tabLst>
                <a:tab pos="359410" algn="l"/>
              </a:tabLst>
            </a:pPr>
            <a:r>
              <a:rPr lang="tr-TR" b="1" dirty="0">
                <a:effectLst/>
                <a:latin typeface="Times New Roman" panose="02020603050405020304" pitchFamily="18" charset="0"/>
                <a:ea typeface="Times New Roman" panose="02020603050405020304" pitchFamily="18" charset="0"/>
                <a:cs typeface="Times New Roman" panose="02020603050405020304" pitchFamily="18" charset="0"/>
              </a:rPr>
              <a:t>Dayanak</a:t>
            </a:r>
            <a:endParaRPr lang="tr-TR" dirty="0">
              <a:effectLst/>
              <a:latin typeface="Times New Roman" panose="02020603050405020304" pitchFamily="18" charset="0"/>
              <a:ea typeface="Calibri" panose="020F0502020204030204" pitchFamily="34" charset="0"/>
              <a:cs typeface="Times New Roman" panose="02020603050405020304" pitchFamily="18" charset="0"/>
            </a:endParaRPr>
          </a:p>
          <a:p>
            <a:pPr indent="359410" algn="just">
              <a:lnSpc>
                <a:spcPts val="1200"/>
              </a:lnSpc>
              <a:spcAft>
                <a:spcPts val="800"/>
              </a:spcAft>
              <a:tabLst>
                <a:tab pos="359410" algn="l"/>
              </a:tabLst>
            </a:pPr>
            <a:r>
              <a:rPr lang="tr-TR" b="1" dirty="0">
                <a:effectLst/>
                <a:latin typeface="Times New Roman" panose="02020603050405020304" pitchFamily="18" charset="0"/>
                <a:ea typeface="Times New Roman" panose="02020603050405020304" pitchFamily="18" charset="0"/>
                <a:cs typeface="Times New Roman" panose="02020603050405020304" pitchFamily="18" charset="0"/>
              </a:rPr>
              <a:t>MADDE 2 – </a:t>
            </a:r>
            <a:r>
              <a:rPr lang="tr-TR" dirty="0">
                <a:effectLst/>
                <a:latin typeface="Times New Roman" panose="02020603050405020304" pitchFamily="18" charset="0"/>
                <a:ea typeface="Times New Roman" panose="02020603050405020304" pitchFamily="18" charset="0"/>
                <a:cs typeface="Times New Roman" panose="02020603050405020304" pitchFamily="18" charset="0"/>
              </a:rPr>
              <a:t>(1) Bu Yönetmelik, 21/9/2006 tarihli ve 5544 sayılı Mesleki Yeterlilik Kurumu Kanununun 21 inci maddesine dayanılarak hazırlanmıştır.</a:t>
            </a:r>
            <a:endParaRPr lang="tr-TR"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6" name="Tablo 5">
            <a:extLst>
              <a:ext uri="{FF2B5EF4-FFF2-40B4-BE49-F238E27FC236}">
                <a16:creationId xmlns:a16="http://schemas.microsoft.com/office/drawing/2014/main" xmlns="" id="{8F44ECDE-01B3-47CF-94B5-D1E7219BFE5B}"/>
              </a:ext>
            </a:extLst>
          </p:cNvPr>
          <p:cNvGraphicFramePr>
            <a:graphicFrameLocks noGrp="1"/>
          </p:cNvGraphicFramePr>
          <p:nvPr>
            <p:extLst>
              <p:ext uri="{D42A27DB-BD31-4B8C-83A1-F6EECF244321}">
                <p14:modId xmlns:p14="http://schemas.microsoft.com/office/powerpoint/2010/main" val="84750571"/>
              </p:ext>
            </p:extLst>
          </p:nvPr>
        </p:nvGraphicFramePr>
        <p:xfrm>
          <a:off x="1086679" y="829214"/>
          <a:ext cx="9806608" cy="708038"/>
        </p:xfrm>
        <a:graphic>
          <a:graphicData uri="http://schemas.openxmlformats.org/drawingml/2006/table">
            <a:tbl>
              <a:tblPr firstRow="1" firstCol="1" lastRow="1" lastCol="1" bandRow="1" bandCol="1">
                <a:tableStyleId>{5C22544A-7EE6-4342-B048-85BDC9FD1C3A}</a:tableStyleId>
              </a:tblPr>
              <a:tblGrid>
                <a:gridCol w="2694475">
                  <a:extLst>
                    <a:ext uri="{9D8B030D-6E8A-4147-A177-3AD203B41FA5}">
                      <a16:colId xmlns:a16="http://schemas.microsoft.com/office/drawing/2014/main" xmlns="" val="3382769769"/>
                    </a:ext>
                  </a:extLst>
                </a:gridCol>
                <a:gridCol w="3558495">
                  <a:extLst>
                    <a:ext uri="{9D8B030D-6E8A-4147-A177-3AD203B41FA5}">
                      <a16:colId xmlns:a16="http://schemas.microsoft.com/office/drawing/2014/main" xmlns="" val="4098566007"/>
                    </a:ext>
                  </a:extLst>
                </a:gridCol>
                <a:gridCol w="3553638">
                  <a:extLst>
                    <a:ext uri="{9D8B030D-6E8A-4147-A177-3AD203B41FA5}">
                      <a16:colId xmlns:a16="http://schemas.microsoft.com/office/drawing/2014/main" xmlns="" val="1879019841"/>
                    </a:ext>
                  </a:extLst>
                </a:gridCol>
              </a:tblGrid>
              <a:tr h="708038">
                <a:tc>
                  <a:txBody>
                    <a:bodyPr/>
                    <a:lstStyle/>
                    <a:p>
                      <a:pPr>
                        <a:lnSpc>
                          <a:spcPts val="1200"/>
                        </a:lnSpc>
                        <a:spcAft>
                          <a:spcPts val="800"/>
                        </a:spcAft>
                        <a:tabLst>
                          <a:tab pos="631190" algn="ctr"/>
                          <a:tab pos="2249805" algn="ctr"/>
                          <a:tab pos="4140200" algn="r"/>
                        </a:tabLst>
                      </a:pPr>
                      <a:r>
                        <a:rPr lang="tr-TR" sz="1800" dirty="0">
                          <a:effectLst/>
                          <a:latin typeface="Times New Roman" panose="02020603050405020304" pitchFamily="18" charset="0"/>
                          <a:cs typeface="Times New Roman" panose="02020603050405020304" pitchFamily="18" charset="0"/>
                        </a:rPr>
                        <a:t>19 Ekim 2015 PAZARTESİ</a:t>
                      </a:r>
                      <a:endParaRPr lang="tr-TR"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200"/>
                        </a:lnSpc>
                        <a:spcAft>
                          <a:spcPts val="800"/>
                        </a:spcAft>
                        <a:tabLst>
                          <a:tab pos="631190" algn="ctr"/>
                          <a:tab pos="2249805" algn="ctr"/>
                          <a:tab pos="4140200" algn="r"/>
                        </a:tabLst>
                      </a:pPr>
                      <a:r>
                        <a:rPr lang="tr-TR" sz="2000" dirty="0">
                          <a:effectLst/>
                          <a:latin typeface="Times New Roman" panose="02020603050405020304" pitchFamily="18" charset="0"/>
                          <a:cs typeface="Times New Roman" panose="02020603050405020304" pitchFamily="18" charset="0"/>
                        </a:rPr>
                        <a:t>Resmî Gazete</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tr-TR" sz="1400" dirty="0">
                          <a:effectLst/>
                          <a:latin typeface="Times New Roman" panose="02020603050405020304" pitchFamily="18" charset="0"/>
                          <a:cs typeface="Times New Roman" panose="02020603050405020304" pitchFamily="18" charset="0"/>
                        </a:rPr>
                        <a:t>Sayı : 29507</a:t>
                      </a:r>
                      <a:endParaRPr lang="tr-TR"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30177316"/>
                  </a:ext>
                </a:extLst>
              </a:tr>
            </a:tbl>
          </a:graphicData>
        </a:graphic>
      </p:graphicFrame>
    </p:spTree>
    <p:extLst>
      <p:ext uri="{BB962C8B-B14F-4D97-AF65-F5344CB8AC3E}">
        <p14:creationId xmlns:p14="http://schemas.microsoft.com/office/powerpoint/2010/main" val="1748873675"/>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2DEB97FA-09F9-494B-9976-340380FEEA3E}"/>
              </a:ext>
            </a:extLst>
          </p:cNvPr>
          <p:cNvSpPr txBox="1"/>
          <p:nvPr/>
        </p:nvSpPr>
        <p:spPr>
          <a:xfrm>
            <a:off x="503583" y="781877"/>
            <a:ext cx="10999303" cy="5276894"/>
          </a:xfrm>
          <a:prstGeom prst="rect">
            <a:avLst/>
          </a:prstGeom>
          <a:noFill/>
        </p:spPr>
        <p:txBody>
          <a:bodyPr wrap="square">
            <a:spAutoFit/>
          </a:bodyPr>
          <a:lstStyle/>
          <a:p>
            <a:pPr algn="ctr">
              <a:lnSpc>
                <a:spcPts val="1200"/>
              </a:lnSpc>
              <a:spcAft>
                <a:spcPts val="800"/>
              </a:spcAft>
              <a:tabLst>
                <a:tab pos="359410" algn="l"/>
              </a:tabLs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İKİNCİ BÖLÜM</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ts val="1200"/>
              </a:lnSpc>
              <a:spcAft>
                <a:spcPts val="800"/>
              </a:spcAft>
              <a:tabLst>
                <a:tab pos="359410" algn="l"/>
              </a:tabLs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Meslek Standartlarının ve Yeterliliklerin Hazırlanması</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p>
            <a:pPr indent="359410" algn="just">
              <a:lnSpc>
                <a:spcPts val="1200"/>
              </a:lnSpc>
              <a:spcAft>
                <a:spcPts val="800"/>
              </a:spcAft>
              <a:tabLst>
                <a:tab pos="359410" algn="l"/>
              </a:tabLs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Standardı hazırlanacak mesleklerin belirlenmesi</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p>
            <a:pPr indent="359410" algn="just">
              <a:lnSpc>
                <a:spcPts val="1200"/>
              </a:lnSpc>
              <a:spcAft>
                <a:spcPts val="800"/>
              </a:spcAft>
              <a:tabLst>
                <a:tab pos="359410" algn="l"/>
              </a:tabLs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MADDE 4 – </a:t>
            </a:r>
            <a:r>
              <a:rPr lang="tr-TR" sz="1400" dirty="0">
                <a:effectLst/>
                <a:latin typeface="Times New Roman" panose="02020603050405020304" pitchFamily="18" charset="0"/>
                <a:ea typeface="Times New Roman" panose="02020603050405020304" pitchFamily="18" charset="0"/>
                <a:cs typeface="Times New Roman" panose="02020603050405020304" pitchFamily="18" charset="0"/>
              </a:rPr>
              <a:t>(1) Standardı hazırlanacak meslekler, iş piyasasının ve eğitim ve öğretim kurumlarının öncelikli ihtiyaçları ve sektör komitelerinin önerileri dikkate alınarak Yönetim Kurulunca belirlenir.</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p>
            <a:pPr indent="359410" algn="just">
              <a:lnSpc>
                <a:spcPts val="1200"/>
              </a:lnSpc>
              <a:spcAft>
                <a:spcPts val="800"/>
              </a:spcAft>
              <a:tabLst>
                <a:tab pos="359410" algn="l"/>
              </a:tabLs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Ulusal meslek standardının ve ulusal yeterliliğin şekli ve içeriği</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p>
            <a:pPr indent="359410" algn="just">
              <a:lnSpc>
                <a:spcPts val="1200"/>
              </a:lnSpc>
              <a:spcAft>
                <a:spcPts val="800"/>
              </a:spcAft>
              <a:tabLst>
                <a:tab pos="359410" algn="l"/>
              </a:tabLs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MADDE 5 – </a:t>
            </a:r>
            <a:r>
              <a:rPr lang="tr-TR" sz="1400" dirty="0">
                <a:effectLst/>
                <a:latin typeface="Times New Roman" panose="02020603050405020304" pitchFamily="18" charset="0"/>
                <a:ea typeface="Times New Roman" panose="02020603050405020304" pitchFamily="18" charset="0"/>
                <a:cs typeface="Times New Roman" panose="02020603050405020304" pitchFamily="18" charset="0"/>
              </a:rPr>
              <a:t>(1) Ulusal meslek standartları ve ulusal yeterliliklerin şekli ve içeriği Yönetim Kurulu tarafından onaylanan formata göre hazırlanır. </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p>
            <a:pPr indent="359410" algn="just">
              <a:lnSpc>
                <a:spcPts val="1200"/>
              </a:lnSpc>
              <a:spcAft>
                <a:spcPts val="800"/>
              </a:spcAft>
              <a:tabLst>
                <a:tab pos="359410" algn="l"/>
              </a:tabLst>
            </a:pPr>
            <a:r>
              <a:rPr lang="tr-TR" sz="1400" dirty="0">
                <a:effectLst/>
                <a:latin typeface="Times New Roman" panose="02020603050405020304" pitchFamily="18" charset="0"/>
                <a:ea typeface="Times New Roman" panose="02020603050405020304" pitchFamily="18" charset="0"/>
                <a:cs typeface="Times New Roman" panose="02020603050405020304" pitchFamily="18" charset="0"/>
              </a:rPr>
              <a:t>(2) Meslek standardı ve yeterliliklerin seviyeleri TYÇ seviyelerine uygun olarak belirlenir.</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p>
            <a:pPr indent="359410" algn="just">
              <a:lnSpc>
                <a:spcPts val="1200"/>
              </a:lnSpc>
              <a:spcAft>
                <a:spcPts val="800"/>
              </a:spcAft>
              <a:tabLst>
                <a:tab pos="359410" algn="l"/>
              </a:tabLs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Ulusal meslek standartları ve ulusal yeterlilikler için temel ölçütler</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p>
            <a:pPr indent="359410" algn="just">
              <a:lnSpc>
                <a:spcPts val="1200"/>
              </a:lnSpc>
              <a:spcAft>
                <a:spcPts val="800"/>
              </a:spcAft>
              <a:tabLst>
                <a:tab pos="359410" algn="l"/>
              </a:tabLs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MADDE 6 – </a:t>
            </a:r>
            <a:r>
              <a:rPr lang="tr-TR" sz="1400" dirty="0">
                <a:effectLst/>
                <a:latin typeface="Times New Roman" panose="02020603050405020304" pitchFamily="18" charset="0"/>
                <a:ea typeface="Times New Roman" panose="02020603050405020304" pitchFamily="18" charset="0"/>
                <a:cs typeface="Times New Roman" panose="02020603050405020304" pitchFamily="18" charset="0"/>
              </a:rPr>
              <a:t>(1) Ulusal meslek standartlarının ve ulusal yeterliliklerin geliştirilmesinde, sektör komitelerinde incelenmesinde ve Yönetim Kurulu tarafından onaylanmasında aşağıdaki ölçütler dikkate alınır:</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p>
            <a:pPr indent="359410" algn="just">
              <a:lnSpc>
                <a:spcPts val="1200"/>
              </a:lnSpc>
              <a:spcAft>
                <a:spcPts val="800"/>
              </a:spcAft>
              <a:tabLst>
                <a:tab pos="359410" algn="l"/>
              </a:tabLst>
            </a:pPr>
            <a:r>
              <a:rPr lang="tr-TR" sz="1400" dirty="0">
                <a:effectLst/>
                <a:latin typeface="Times New Roman" panose="02020603050405020304" pitchFamily="18" charset="0"/>
                <a:ea typeface="Times New Roman" panose="02020603050405020304" pitchFamily="18" charset="0"/>
                <a:cs typeface="Times New Roman" panose="02020603050405020304" pitchFamily="18" charset="0"/>
              </a:rPr>
              <a:t>a) Ulusal meslek standardı, meslekle ilgili faaliyetlerin araştırılması, bilgilerin toplanması ve değerlendirilmesi aşamalarından oluşan iş analizine dayanır.</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p>
            <a:pPr indent="359410" algn="just">
              <a:lnSpc>
                <a:spcPts val="1200"/>
              </a:lnSpc>
              <a:spcAft>
                <a:spcPts val="800"/>
              </a:spcAft>
              <a:tabLst>
                <a:tab pos="359410" algn="l"/>
              </a:tabLst>
            </a:pPr>
            <a:r>
              <a:rPr lang="tr-TR" sz="1400" dirty="0">
                <a:effectLst/>
                <a:latin typeface="Times New Roman" panose="02020603050405020304" pitchFamily="18" charset="0"/>
                <a:ea typeface="Times New Roman" panose="02020603050405020304" pitchFamily="18" charset="0"/>
                <a:cs typeface="Times New Roman" panose="02020603050405020304" pitchFamily="18" charset="0"/>
              </a:rPr>
              <a:t>b) Ulusal meslek standartları ve ulusal yeterlilikler katılımcı bir anlayışla hazırlanır ve ilgili tarafların görüş ve katkısı alınır.</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p>
            <a:pPr indent="359410" algn="just">
              <a:lnSpc>
                <a:spcPts val="1200"/>
              </a:lnSpc>
              <a:spcAft>
                <a:spcPts val="800"/>
              </a:spcAft>
              <a:tabLst>
                <a:tab pos="359410" algn="l"/>
              </a:tabLst>
            </a:pPr>
            <a:r>
              <a:rPr lang="tr-TR" sz="1400" dirty="0">
                <a:effectLst/>
                <a:latin typeface="Times New Roman" panose="02020603050405020304" pitchFamily="18" charset="0"/>
                <a:ea typeface="Times New Roman" panose="02020603050405020304" pitchFamily="18" charset="0"/>
                <a:cs typeface="Times New Roman" panose="02020603050405020304" pitchFamily="18" charset="0"/>
              </a:rPr>
              <a:t>c)	 Ulusal meslek standartları ve ulusal yeterlilikler, mesleki alana ilişkin iş sağlığı ve güvenliği, çevre ve kalite ile ilgili hususları kapsar. </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p>
            <a:pPr indent="359410" algn="just">
              <a:lnSpc>
                <a:spcPts val="1200"/>
              </a:lnSpc>
              <a:spcAft>
                <a:spcPts val="800"/>
              </a:spcAft>
              <a:tabLst>
                <a:tab pos="359410" algn="l"/>
              </a:tabLst>
            </a:pPr>
            <a:r>
              <a:rPr lang="tr-TR" sz="1400" dirty="0">
                <a:effectLst/>
                <a:latin typeface="Times New Roman" panose="02020603050405020304" pitchFamily="18" charset="0"/>
                <a:ea typeface="Times New Roman" panose="02020603050405020304" pitchFamily="18" charset="0"/>
                <a:cs typeface="Times New Roman" panose="02020603050405020304" pitchFamily="18" charset="0"/>
              </a:rPr>
              <a:t>ç) Ulusal meslek standartları ve ulusal yeterlilikler kullanıcılar tarafından anlaşılacak şekilde yazılır.</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p>
            <a:pPr indent="359410" algn="just">
              <a:lnSpc>
                <a:spcPts val="1200"/>
              </a:lnSpc>
              <a:spcAft>
                <a:spcPts val="800"/>
              </a:spcAft>
              <a:tabLst>
                <a:tab pos="359410" algn="l"/>
              </a:tabLst>
            </a:pPr>
            <a:r>
              <a:rPr lang="tr-TR" sz="1400" dirty="0">
                <a:effectLst/>
                <a:latin typeface="Times New Roman" panose="02020603050405020304" pitchFamily="18" charset="0"/>
                <a:ea typeface="Times New Roman" panose="02020603050405020304" pitchFamily="18" charset="0"/>
                <a:cs typeface="Times New Roman" panose="02020603050405020304" pitchFamily="18" charset="0"/>
              </a:rPr>
              <a:t>d) Ulusal meslek standartları ve ulusal yeterlilikler hayat boyu öğrenme ilkesi çerçevesinde bireyin kendini geliştirmesini ve meslekte ilerlemesini teşvik eder. </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p>
            <a:pPr indent="359410" algn="just">
              <a:lnSpc>
                <a:spcPts val="1200"/>
              </a:lnSpc>
              <a:spcAft>
                <a:spcPts val="800"/>
              </a:spcAft>
              <a:tabLst>
                <a:tab pos="359410" algn="l"/>
              </a:tabLst>
            </a:pPr>
            <a:r>
              <a:rPr lang="tr-TR" sz="1400" dirty="0">
                <a:effectLst/>
                <a:latin typeface="Times New Roman" panose="02020603050405020304" pitchFamily="18" charset="0"/>
                <a:ea typeface="Times New Roman" panose="02020603050405020304" pitchFamily="18" charset="0"/>
                <a:cs typeface="Times New Roman" panose="02020603050405020304" pitchFamily="18" charset="0"/>
              </a:rPr>
              <a:t>e)	 Ulusal meslek standartları ve ulusal yeterlilikler açık veya gizli hiçbir ayrımcılık unsuru içermez. </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p>
            <a:pPr indent="359410" algn="just">
              <a:lnSpc>
                <a:spcPts val="1200"/>
              </a:lnSpc>
              <a:spcAft>
                <a:spcPts val="800"/>
              </a:spcAft>
              <a:tabLst>
                <a:tab pos="359410" algn="l"/>
              </a:tabLst>
            </a:pPr>
            <a:r>
              <a:rPr lang="tr-TR" sz="1400" dirty="0">
                <a:effectLst/>
                <a:latin typeface="Times New Roman" panose="02020603050405020304" pitchFamily="18" charset="0"/>
                <a:ea typeface="Times New Roman" panose="02020603050405020304" pitchFamily="18" charset="0"/>
                <a:cs typeface="Times New Roman" panose="02020603050405020304" pitchFamily="18" charset="0"/>
              </a:rPr>
              <a:t>f) Ulusal yeterlilikler, bireyin bilgi, beceri ve yetkinliğinin kalite güvencesi dâhilinde ölçülmesini temin eden unsurları içerir.</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p>
            <a:pPr indent="359410" algn="just">
              <a:lnSpc>
                <a:spcPts val="1200"/>
              </a:lnSpc>
              <a:spcAft>
                <a:spcPts val="800"/>
              </a:spcAft>
              <a:tabLst>
                <a:tab pos="359410" algn="l"/>
              </a:tabLst>
            </a:pPr>
            <a:r>
              <a:rPr lang="tr-TR" sz="1400" dirty="0">
                <a:effectLst/>
                <a:latin typeface="Times New Roman" panose="02020603050405020304" pitchFamily="18" charset="0"/>
                <a:ea typeface="Times New Roman" panose="02020603050405020304" pitchFamily="18" charset="0"/>
                <a:cs typeface="Times New Roman" panose="02020603050405020304" pitchFamily="18" charset="0"/>
              </a:rPr>
              <a:t>(2) Taslak meslek standardı ve yeterlilikler ilgili kişi, kurum ve kuruluşlara görüşe gönderilir ve ayrıca Kurum internet sayfası aracılığıyla en az on beş gün süre ile kamuoyunun görüşüne sunulur. Taslakları hazırlayan kuruluşlar veya çalışma grupları alınan görüş ve önerileri değerlendirir ve gerekçelerini belirtmek suretiyle taslaklara son şeklini vererek Kuruma iletir.</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3332601"/>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8CFDDB2C-3155-480C-B37E-2A5D2B77B973}"/>
              </a:ext>
            </a:extLst>
          </p:cNvPr>
          <p:cNvSpPr txBox="1"/>
          <p:nvPr/>
        </p:nvSpPr>
        <p:spPr>
          <a:xfrm>
            <a:off x="914400" y="1470991"/>
            <a:ext cx="10409582" cy="1856919"/>
          </a:xfrm>
          <a:prstGeom prst="rect">
            <a:avLst/>
          </a:prstGeom>
          <a:noFill/>
        </p:spPr>
        <p:txBody>
          <a:bodyPr wrap="square">
            <a:spAutoFit/>
          </a:bodyPr>
          <a:lstStyle/>
          <a:p>
            <a:pPr indent="359410" algn="just">
              <a:lnSpc>
                <a:spcPts val="1200"/>
              </a:lnSpc>
              <a:spcAft>
                <a:spcPts val="800"/>
              </a:spcAft>
              <a:tabLst>
                <a:tab pos="359410" algn="l"/>
              </a:tabLst>
            </a:pPr>
            <a:r>
              <a:rPr lang="tr-TR" b="1" dirty="0">
                <a:effectLst/>
                <a:latin typeface="Times New Roman" panose="02020603050405020304" pitchFamily="18" charset="0"/>
                <a:ea typeface="Times New Roman" panose="02020603050405020304" pitchFamily="18" charset="0"/>
                <a:cs typeface="Times New Roman" panose="02020603050405020304" pitchFamily="18" charset="0"/>
              </a:rPr>
              <a:t>Ulusal yeterliliklerin kaynağı </a:t>
            </a:r>
            <a:endParaRPr lang="tr-TR" dirty="0">
              <a:effectLst/>
              <a:latin typeface="Times New Roman" panose="02020603050405020304" pitchFamily="18" charset="0"/>
              <a:ea typeface="Calibri" panose="020F0502020204030204" pitchFamily="34" charset="0"/>
              <a:cs typeface="Times New Roman" panose="02020603050405020304" pitchFamily="18" charset="0"/>
            </a:endParaRPr>
          </a:p>
          <a:p>
            <a:pPr indent="359410" algn="just">
              <a:lnSpc>
                <a:spcPts val="1200"/>
              </a:lnSpc>
              <a:spcAft>
                <a:spcPts val="800"/>
              </a:spcAft>
              <a:tabLst>
                <a:tab pos="359410" algn="l"/>
              </a:tabLst>
            </a:pPr>
            <a:r>
              <a:rPr lang="tr-TR" b="1" dirty="0">
                <a:effectLst/>
                <a:latin typeface="Times New Roman" panose="02020603050405020304" pitchFamily="18" charset="0"/>
                <a:ea typeface="Times New Roman" panose="02020603050405020304" pitchFamily="18" charset="0"/>
                <a:cs typeface="Times New Roman" panose="02020603050405020304" pitchFamily="18" charset="0"/>
              </a:rPr>
              <a:t>MADDE 7 –</a:t>
            </a:r>
            <a:r>
              <a:rPr lang="tr-TR" dirty="0">
                <a:effectLst/>
                <a:latin typeface="Times New Roman" panose="02020603050405020304" pitchFamily="18" charset="0"/>
                <a:ea typeface="Times New Roman" panose="02020603050405020304" pitchFamily="18" charset="0"/>
                <a:cs typeface="Times New Roman" panose="02020603050405020304" pitchFamily="18" charset="0"/>
              </a:rPr>
              <a:t> (1) Ulusal yeterlilikler, ulusal meslek standartları veya uluslararası standartlara dayalı olarak oluşturulur. </a:t>
            </a:r>
            <a:endParaRPr lang="tr-TR" dirty="0">
              <a:effectLst/>
              <a:latin typeface="Times New Roman" panose="02020603050405020304" pitchFamily="18" charset="0"/>
              <a:ea typeface="Calibri" panose="020F0502020204030204" pitchFamily="34" charset="0"/>
              <a:cs typeface="Times New Roman" panose="02020603050405020304" pitchFamily="18" charset="0"/>
            </a:endParaRPr>
          </a:p>
          <a:p>
            <a:pPr indent="359410" algn="just">
              <a:lnSpc>
                <a:spcPts val="1200"/>
              </a:lnSpc>
              <a:spcAft>
                <a:spcPts val="800"/>
              </a:spcAft>
              <a:tabLst>
                <a:tab pos="359410" algn="l"/>
              </a:tabLst>
            </a:pPr>
            <a:r>
              <a:rPr lang="tr-TR" dirty="0">
                <a:effectLst/>
                <a:latin typeface="Times New Roman" panose="02020603050405020304" pitchFamily="18" charset="0"/>
                <a:ea typeface="Times New Roman" panose="02020603050405020304" pitchFamily="18" charset="0"/>
                <a:cs typeface="Times New Roman" panose="02020603050405020304" pitchFamily="18" charset="0"/>
              </a:rPr>
              <a:t>(2) Uluslararası standartların dayanak teşkil ettiği ulusal yeterlilikler, ulusal ihtiyaçlar da dikkate alınarak hazırlanır ve bu Yönetmelikte belirtilen usul ve esaslara göre ulusal yeterlilik olarak kabul edilir.</a:t>
            </a:r>
            <a:endParaRPr lang="tr-TR" dirty="0">
              <a:effectLst/>
              <a:latin typeface="Times New Roman" panose="02020603050405020304" pitchFamily="18" charset="0"/>
              <a:ea typeface="Calibri" panose="020F0502020204030204" pitchFamily="34" charset="0"/>
              <a:cs typeface="Times New Roman" panose="02020603050405020304" pitchFamily="18" charset="0"/>
            </a:endParaRPr>
          </a:p>
          <a:p>
            <a:pPr indent="359410" algn="just">
              <a:lnSpc>
                <a:spcPts val="1200"/>
              </a:lnSpc>
              <a:spcAft>
                <a:spcPts val="800"/>
              </a:spcAft>
              <a:tabLst>
                <a:tab pos="359410" algn="l"/>
              </a:tabLst>
            </a:pPr>
            <a:r>
              <a:rPr lang="tr-TR" dirty="0">
                <a:effectLst/>
                <a:latin typeface="Times New Roman" panose="02020603050405020304" pitchFamily="18" charset="0"/>
                <a:ea typeface="Times New Roman" panose="02020603050405020304" pitchFamily="18" charset="0"/>
                <a:cs typeface="Times New Roman" panose="02020603050405020304" pitchFamily="18" charset="0"/>
              </a:rPr>
              <a:t>(3) Bir ulusal meslek standardından birden çok ulusal yeterlilik hazırlanabileceği gibi birden çok ulusal meslek standardı bir ulusal yeterliliğe kaynak teşkil edebilir.</a:t>
            </a:r>
            <a:endParaRPr lang="tr-TR" dirty="0">
              <a:effectLst/>
              <a:latin typeface="Times New Roman" panose="02020603050405020304" pitchFamily="18" charset="0"/>
              <a:ea typeface="Calibri" panose="020F0502020204030204" pitchFamily="34" charset="0"/>
              <a:cs typeface="Times New Roman" panose="02020603050405020304" pitchFamily="18" charset="0"/>
            </a:endParaRPr>
          </a:p>
          <a:p>
            <a:r>
              <a:rPr lang="tr-TR" dirty="0">
                <a:effectLst/>
                <a:latin typeface="Times New Roman" panose="02020603050405020304" pitchFamily="18" charset="0"/>
                <a:ea typeface="Times New Roman" panose="02020603050405020304" pitchFamily="18" charset="0"/>
                <a:cs typeface="Times New Roman" panose="02020603050405020304" pitchFamily="18" charset="0"/>
              </a:rPr>
              <a:t>(4) Aynı ad ve seviyede birden fazla ulusal yeterlilik yürürlüğe konulamaz</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0974"/>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D2BC49F2-9A31-45B7-95A1-BBBEB7C7D447}"/>
              </a:ext>
            </a:extLst>
          </p:cNvPr>
          <p:cNvSpPr txBox="1"/>
          <p:nvPr/>
        </p:nvSpPr>
        <p:spPr>
          <a:xfrm>
            <a:off x="848139" y="1349467"/>
            <a:ext cx="10601739" cy="2780698"/>
          </a:xfrm>
          <a:prstGeom prst="rect">
            <a:avLst/>
          </a:prstGeom>
          <a:noFill/>
        </p:spPr>
        <p:txBody>
          <a:bodyPr wrap="square">
            <a:spAutoFit/>
          </a:bodyPr>
          <a:lstStyle/>
          <a:p>
            <a:pPr indent="359410" algn="just">
              <a:lnSpc>
                <a:spcPts val="1200"/>
              </a:lnSpc>
              <a:spcAft>
                <a:spcPts val="800"/>
              </a:spcAft>
              <a:tabLst>
                <a:tab pos="359410" algn="l"/>
              </a:tabLst>
            </a:pPr>
            <a:r>
              <a:rPr lang="tr-TR" sz="1800" b="1" dirty="0">
                <a:effectLst/>
                <a:latin typeface="Times New Roman" panose="02020603050405020304" pitchFamily="18" charset="0"/>
                <a:ea typeface="Times New Roman" panose="02020603050405020304" pitchFamily="18" charset="0"/>
                <a:cs typeface="Times New Roman" panose="02020603050405020304" pitchFamily="18" charset="0"/>
              </a:rPr>
              <a:t>Ulusal meslek standartlarının ve ulusal yeterliliklerin kullanımı </a:t>
            </a:r>
            <a:endParaRPr lang="tr-TR" sz="2800" dirty="0">
              <a:effectLst/>
              <a:latin typeface="Calibri" panose="020F0502020204030204" pitchFamily="34" charset="0"/>
              <a:ea typeface="Calibri" panose="020F0502020204030204" pitchFamily="34" charset="0"/>
              <a:cs typeface="Times New Roman" panose="02020603050405020304" pitchFamily="18" charset="0"/>
            </a:endParaRPr>
          </a:p>
          <a:p>
            <a:pPr indent="359410" algn="just">
              <a:lnSpc>
                <a:spcPts val="1200"/>
              </a:lnSpc>
              <a:spcAft>
                <a:spcPts val="800"/>
              </a:spcAft>
              <a:tabLst>
                <a:tab pos="359410" algn="l"/>
              </a:tabLst>
            </a:pPr>
            <a:r>
              <a:rPr lang="tr-TR" sz="1800" b="1" dirty="0">
                <a:effectLst/>
                <a:latin typeface="Times New Roman" panose="02020603050405020304" pitchFamily="18" charset="0"/>
                <a:ea typeface="Times New Roman" panose="02020603050405020304" pitchFamily="18" charset="0"/>
                <a:cs typeface="Times New Roman" panose="02020603050405020304" pitchFamily="18" charset="0"/>
              </a:rPr>
              <a:t>MADDE 8 –</a:t>
            </a: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 (1)  Ulusal meslek standartları Resmî </a:t>
            </a:r>
            <a:r>
              <a:rPr lang="tr-TR" sz="1800" dirty="0" err="1">
                <a:effectLst/>
                <a:latin typeface="Times New Roman" panose="02020603050405020304" pitchFamily="18" charset="0"/>
                <a:ea typeface="Times New Roman" panose="02020603050405020304" pitchFamily="18" charset="0"/>
                <a:cs typeface="Times New Roman" panose="02020603050405020304" pitchFamily="18" charset="0"/>
              </a:rPr>
              <a:t>Gazete’de</a:t>
            </a: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 yayımlanarak yürürlüğe girer ve ilgili tüm tarafların kullanımına açıktır.</a:t>
            </a:r>
            <a:endParaRPr lang="tr-TR" sz="2800" dirty="0">
              <a:effectLst/>
              <a:latin typeface="Calibri" panose="020F0502020204030204" pitchFamily="34" charset="0"/>
              <a:ea typeface="Calibri" panose="020F0502020204030204" pitchFamily="34" charset="0"/>
              <a:cs typeface="Times New Roman" panose="02020603050405020304" pitchFamily="18" charset="0"/>
            </a:endParaRPr>
          </a:p>
          <a:p>
            <a:pPr indent="359410" algn="just">
              <a:lnSpc>
                <a:spcPts val="1200"/>
              </a:lnSpc>
              <a:spcAft>
                <a:spcPts val="800"/>
              </a:spcAft>
              <a:tabLst>
                <a:tab pos="359410" algn="l"/>
              </a:tabLst>
            </a:pP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(2) Ulusal yeterlilikler ilgili tüm tarafların kullanımına açıktır. Ancak, Kurumun izin vermediği veya yetkilendirmediği hiçbir kişi, kurum ya da kuruluş ulusal yeterliliklere atıfta bulunarak sınav ve herhangi bir ad altında belgelendirme yapamaz.</a:t>
            </a:r>
            <a:endParaRPr lang="tr-TR" sz="2800" dirty="0">
              <a:effectLst/>
              <a:latin typeface="Calibri" panose="020F0502020204030204" pitchFamily="34" charset="0"/>
              <a:ea typeface="Calibri" panose="020F0502020204030204" pitchFamily="34" charset="0"/>
              <a:cs typeface="Times New Roman" panose="02020603050405020304" pitchFamily="18" charset="0"/>
            </a:endParaRPr>
          </a:p>
          <a:p>
            <a:pPr indent="359410" algn="just">
              <a:lnSpc>
                <a:spcPts val="1200"/>
              </a:lnSpc>
              <a:spcAft>
                <a:spcPts val="800"/>
              </a:spcAft>
              <a:tabLst>
                <a:tab pos="359410" algn="l"/>
              </a:tabLst>
            </a:pP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(3) Yetkilendirilmiş belgelendirme kuruluşu olma talebinde bulunan kuruluşlar ile yetkilendirme ön sözleşmesi imzalanır. Kuruluş, yetkilendirme ön sözleşmesi çerçevesinde akreditasyon süreciyle sınırlı kalmak kaydıyla ulusal yeterliliklere atıf yaparak sınav ve belgelendirme yapabilir.  </a:t>
            </a:r>
            <a:endParaRPr lang="tr-TR" sz="2800" dirty="0">
              <a:effectLst/>
              <a:latin typeface="Calibri" panose="020F0502020204030204" pitchFamily="34" charset="0"/>
              <a:ea typeface="Calibri" panose="020F0502020204030204" pitchFamily="34" charset="0"/>
              <a:cs typeface="Times New Roman" panose="02020603050405020304" pitchFamily="18" charset="0"/>
            </a:endParaRPr>
          </a:p>
          <a:p>
            <a:pPr indent="359410" algn="just">
              <a:lnSpc>
                <a:spcPts val="1200"/>
              </a:lnSpc>
              <a:spcAft>
                <a:spcPts val="800"/>
              </a:spcAft>
              <a:tabLst>
                <a:tab pos="359410" algn="l"/>
              </a:tabLst>
            </a:pP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(4) Kurum tarafından yetkilendirilen belgelendirme kuruluşları, sınav ve belgelendirme işlemlerini ulusal yeterlilikleri kullanarak yapar. </a:t>
            </a:r>
            <a:endParaRPr lang="tr-TR" sz="2800" dirty="0">
              <a:effectLst/>
              <a:latin typeface="Calibri" panose="020F0502020204030204" pitchFamily="34" charset="0"/>
              <a:ea typeface="Calibri" panose="020F0502020204030204" pitchFamily="34" charset="0"/>
              <a:cs typeface="Times New Roman" panose="02020603050405020304" pitchFamily="18" charset="0"/>
            </a:endParaRPr>
          </a:p>
          <a:p>
            <a:pPr indent="359410" algn="just">
              <a:lnSpc>
                <a:spcPts val="1200"/>
              </a:lnSpc>
              <a:spcAft>
                <a:spcPts val="800"/>
              </a:spcAft>
              <a:tabLst>
                <a:tab pos="359410" algn="l"/>
              </a:tabLst>
            </a:pP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(5) Kurum tarafından yetkilendirilmediği veya izin verilmediği halde ulusal yeterliliklere atıfta bulunarak sınav ve belgelendirme faaliyetinde bulunduğu tespit edilen kişi, kurum ve kuruluşlar hakkında Kurum tarafından suç duyurusunda bulunulur.</a:t>
            </a:r>
            <a:endParaRPr lang="tr-TR"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1679661"/>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4442AC07-0929-44AA-983E-949317513348}"/>
              </a:ext>
            </a:extLst>
          </p:cNvPr>
          <p:cNvSpPr txBox="1"/>
          <p:nvPr/>
        </p:nvSpPr>
        <p:spPr>
          <a:xfrm>
            <a:off x="755374" y="1298171"/>
            <a:ext cx="10694504" cy="3037178"/>
          </a:xfrm>
          <a:prstGeom prst="rect">
            <a:avLst/>
          </a:prstGeom>
          <a:noFill/>
        </p:spPr>
        <p:txBody>
          <a:bodyPr wrap="square">
            <a:spAutoFit/>
          </a:bodyPr>
          <a:lstStyle/>
          <a:p>
            <a:pPr algn="ctr">
              <a:lnSpc>
                <a:spcPts val="1200"/>
              </a:lnSpc>
              <a:spcAft>
                <a:spcPts val="800"/>
              </a:spcAft>
              <a:tabLst>
                <a:tab pos="359410" algn="l"/>
              </a:tabLst>
            </a:pPr>
            <a:r>
              <a:rPr lang="tr-TR" sz="1800" b="1" dirty="0">
                <a:effectLst/>
                <a:latin typeface="Times New Roman" panose="02020603050405020304" pitchFamily="18" charset="0"/>
                <a:ea typeface="Times New Roman" panose="02020603050405020304" pitchFamily="18" charset="0"/>
                <a:cs typeface="Times New Roman" panose="02020603050405020304" pitchFamily="18" charset="0"/>
              </a:rPr>
              <a:t>ÜÇÜNCÜ BÖLÜM</a:t>
            </a:r>
            <a:endParaRPr lang="tr-TR" sz="2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ts val="1200"/>
              </a:lnSpc>
              <a:spcAft>
                <a:spcPts val="800"/>
              </a:spcAft>
              <a:tabLst>
                <a:tab pos="359410" algn="l"/>
              </a:tabLst>
            </a:pPr>
            <a:r>
              <a:rPr lang="tr-TR" sz="1800" b="1" dirty="0">
                <a:effectLst/>
                <a:latin typeface="Times New Roman" panose="02020603050405020304" pitchFamily="18" charset="0"/>
                <a:ea typeface="Times New Roman" panose="02020603050405020304" pitchFamily="18" charset="0"/>
                <a:cs typeface="Times New Roman" panose="02020603050405020304" pitchFamily="18" charset="0"/>
              </a:rPr>
              <a:t>Görevlendirme, Onay ve Yürürlük</a:t>
            </a:r>
            <a:endParaRPr lang="tr-TR" sz="2800" dirty="0">
              <a:effectLst/>
              <a:latin typeface="Calibri" panose="020F0502020204030204" pitchFamily="34" charset="0"/>
              <a:ea typeface="Calibri" panose="020F0502020204030204" pitchFamily="34" charset="0"/>
              <a:cs typeface="Times New Roman" panose="02020603050405020304" pitchFamily="18" charset="0"/>
            </a:endParaRPr>
          </a:p>
          <a:p>
            <a:pPr indent="359410" algn="just">
              <a:lnSpc>
                <a:spcPts val="1200"/>
              </a:lnSpc>
              <a:spcAft>
                <a:spcPts val="800"/>
              </a:spcAft>
              <a:tabLst>
                <a:tab pos="359410" algn="l"/>
              </a:tabLst>
            </a:pPr>
            <a:r>
              <a:rPr lang="tr-TR" sz="1800" b="1" dirty="0">
                <a:effectLst/>
                <a:latin typeface="Times New Roman" panose="02020603050405020304" pitchFamily="18" charset="0"/>
                <a:ea typeface="Times New Roman" panose="02020603050405020304" pitchFamily="18" charset="0"/>
                <a:cs typeface="Times New Roman" panose="02020603050405020304" pitchFamily="18" charset="0"/>
              </a:rPr>
              <a:t>Meslek standardı ve yeterlilik hazırlayacak kurum ve kuruluşların görevlendirilmesi ve çalışma gruplarının oluşturulması</a:t>
            </a:r>
            <a:endParaRPr lang="tr-TR" sz="2800" dirty="0">
              <a:effectLst/>
              <a:latin typeface="Calibri" panose="020F0502020204030204" pitchFamily="34" charset="0"/>
              <a:ea typeface="Calibri" panose="020F0502020204030204" pitchFamily="34" charset="0"/>
              <a:cs typeface="Times New Roman" panose="02020603050405020304" pitchFamily="18" charset="0"/>
            </a:endParaRPr>
          </a:p>
          <a:p>
            <a:pPr indent="359410" algn="just">
              <a:lnSpc>
                <a:spcPts val="1200"/>
              </a:lnSpc>
              <a:spcAft>
                <a:spcPts val="800"/>
              </a:spcAft>
              <a:tabLst>
                <a:tab pos="359410" algn="l"/>
              </a:tabLst>
            </a:pPr>
            <a:r>
              <a:rPr lang="tr-TR" sz="1800" b="1" dirty="0">
                <a:effectLst/>
                <a:latin typeface="Times New Roman" panose="02020603050405020304" pitchFamily="18" charset="0"/>
                <a:ea typeface="Times New Roman" panose="02020603050405020304" pitchFamily="18" charset="0"/>
                <a:cs typeface="Times New Roman" panose="02020603050405020304" pitchFamily="18" charset="0"/>
              </a:rPr>
              <a:t>MADDE 9 – </a:t>
            </a: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(1) Kurum, görevlendirdiği veya hizmet satın aldığı kurum ve kuruluşlara veya oluşturduğu çalışma gruplarına meslek standartlarını ve yeterlilikleri hazırlatır. </a:t>
            </a:r>
            <a:endParaRPr lang="tr-TR" sz="2800" dirty="0">
              <a:effectLst/>
              <a:latin typeface="Calibri" panose="020F0502020204030204" pitchFamily="34" charset="0"/>
              <a:ea typeface="Calibri" panose="020F0502020204030204" pitchFamily="34" charset="0"/>
              <a:cs typeface="Times New Roman" panose="02020603050405020304" pitchFamily="18" charset="0"/>
            </a:endParaRPr>
          </a:p>
          <a:p>
            <a:pPr indent="359410" algn="just">
              <a:lnSpc>
                <a:spcPts val="1200"/>
              </a:lnSpc>
              <a:spcAft>
                <a:spcPts val="800"/>
              </a:spcAft>
              <a:tabLst>
                <a:tab pos="359410" algn="l"/>
              </a:tabLst>
            </a:pP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(2) Kurumdan herhangi bir ücret ve başka bir hak talep etmeksizin meslek standardı veya yeterlilik hazırlamak isteyen ve gerekli şartları taşıyan kurum ve kuruluşlar Yönetim Kurulu kararıyla görevlendirilir. Meslek standardı hazırlamış olan kurum ve kuruluşların yeterlilik hazırlama taleplerine ilişkin görevlendirme ise Kurum Başkanı tarafından yapılır. Kurum ve kuruluşların başvurularının değerlendirilmesine ve görevlendirilmesine ilişkin usul ve esaslar Yönetim Kurulunca belirlenir.</a:t>
            </a:r>
            <a:endParaRPr lang="tr-TR" sz="2800" dirty="0">
              <a:effectLst/>
              <a:latin typeface="Calibri" panose="020F0502020204030204" pitchFamily="34" charset="0"/>
              <a:ea typeface="Calibri" panose="020F0502020204030204" pitchFamily="34" charset="0"/>
              <a:cs typeface="Times New Roman" panose="02020603050405020304" pitchFamily="18" charset="0"/>
            </a:endParaRPr>
          </a:p>
          <a:p>
            <a:pPr indent="359410" algn="just">
              <a:lnSpc>
                <a:spcPts val="1200"/>
              </a:lnSpc>
              <a:spcAft>
                <a:spcPts val="800"/>
              </a:spcAft>
              <a:tabLst>
                <a:tab pos="359410" algn="l"/>
              </a:tabLst>
            </a:pP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(3) Çalışma gruplarında yer alacakların nitelikleri ve grubun çalışma usul ve esasları Yönetim Kurulunca belirlenir.</a:t>
            </a:r>
            <a:endParaRPr lang="tr-TR" sz="2800" dirty="0">
              <a:effectLst/>
              <a:latin typeface="Calibri" panose="020F0502020204030204" pitchFamily="34" charset="0"/>
              <a:ea typeface="Calibri" panose="020F0502020204030204" pitchFamily="34" charset="0"/>
              <a:cs typeface="Times New Roman" panose="02020603050405020304" pitchFamily="18" charset="0"/>
            </a:endParaRPr>
          </a:p>
          <a:p>
            <a:pPr indent="359410" algn="just">
              <a:lnSpc>
                <a:spcPts val="1200"/>
              </a:lnSpc>
              <a:spcAft>
                <a:spcPts val="800"/>
              </a:spcAft>
              <a:tabLst>
                <a:tab pos="359410" algn="l"/>
              </a:tabLst>
            </a:pP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(4) Kurum tarafından hizmet satın alınarak meslek standardı veya yeterlilik hazırlatılması veya güncellenmesi durumunda, hizmet satın alınacak kurum veya kuruluşlar ilgili mevzuata göre belirlenir.</a:t>
            </a:r>
            <a:endParaRPr lang="tr-TR"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7158977"/>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E862CA9B-3E9A-4D01-91AA-3B5F698AFCE8}"/>
              </a:ext>
            </a:extLst>
          </p:cNvPr>
          <p:cNvSpPr txBox="1"/>
          <p:nvPr/>
        </p:nvSpPr>
        <p:spPr>
          <a:xfrm>
            <a:off x="1126434" y="1587598"/>
            <a:ext cx="9700591" cy="3242362"/>
          </a:xfrm>
          <a:prstGeom prst="rect">
            <a:avLst/>
          </a:prstGeom>
          <a:noFill/>
        </p:spPr>
        <p:txBody>
          <a:bodyPr wrap="square">
            <a:spAutoFit/>
          </a:bodyPr>
          <a:lstStyle/>
          <a:p>
            <a:pPr indent="359410" algn="just">
              <a:lnSpc>
                <a:spcPts val="1200"/>
              </a:lnSpc>
              <a:spcAft>
                <a:spcPts val="800"/>
              </a:spcAft>
              <a:tabLst>
                <a:tab pos="359410" algn="l"/>
              </a:tabLst>
            </a:pPr>
            <a:r>
              <a:rPr lang="tr-TR" sz="1800" b="1" dirty="0">
                <a:effectLst/>
                <a:latin typeface="Times New Roman" panose="02020603050405020304" pitchFamily="18" charset="0"/>
                <a:ea typeface="Times New Roman" panose="02020603050405020304" pitchFamily="18" charset="0"/>
                <a:cs typeface="Times New Roman" panose="02020603050405020304" pitchFamily="18" charset="0"/>
              </a:rPr>
              <a:t>Meslek standardı ve yeterliliklerin hazırlanması ve onaylanması</a:t>
            </a:r>
            <a:endParaRPr lang="tr-TR" sz="2800" dirty="0">
              <a:effectLst/>
              <a:latin typeface="Calibri" panose="020F0502020204030204" pitchFamily="34" charset="0"/>
              <a:ea typeface="Calibri" panose="020F0502020204030204" pitchFamily="34" charset="0"/>
              <a:cs typeface="Times New Roman" panose="02020603050405020304" pitchFamily="18" charset="0"/>
            </a:endParaRPr>
          </a:p>
          <a:p>
            <a:pPr indent="359410" algn="just">
              <a:lnSpc>
                <a:spcPts val="1200"/>
              </a:lnSpc>
              <a:spcAft>
                <a:spcPts val="800"/>
              </a:spcAft>
              <a:tabLst>
                <a:tab pos="359410" algn="l"/>
              </a:tabLst>
            </a:pPr>
            <a:r>
              <a:rPr lang="tr-TR" sz="1800" b="1" dirty="0">
                <a:effectLst/>
                <a:latin typeface="Times New Roman" panose="02020603050405020304" pitchFamily="18" charset="0"/>
                <a:ea typeface="Times New Roman" panose="02020603050405020304" pitchFamily="18" charset="0"/>
                <a:cs typeface="Times New Roman" panose="02020603050405020304" pitchFamily="18" charset="0"/>
              </a:rPr>
              <a:t>MADDE 10 –</a:t>
            </a: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 (1) Meslek standardı ve yeterlilikler, yetkilendirilen kuruluş, çalışma grubu, hizmet satın alınan kurum ve kuruluşlar tarafından bu Yönetmelikte belirtilen temel ölçütlere, esaslara ve Kurum tarafından yayınlanan kılavuzlara göre hazırlanır.</a:t>
            </a:r>
            <a:endParaRPr lang="tr-TR" sz="2800" dirty="0">
              <a:effectLst/>
              <a:latin typeface="Calibri" panose="020F0502020204030204" pitchFamily="34" charset="0"/>
              <a:ea typeface="Calibri" panose="020F0502020204030204" pitchFamily="34" charset="0"/>
              <a:cs typeface="Times New Roman" panose="02020603050405020304" pitchFamily="18" charset="0"/>
            </a:endParaRPr>
          </a:p>
          <a:p>
            <a:pPr indent="359410" algn="just">
              <a:lnSpc>
                <a:spcPts val="1200"/>
              </a:lnSpc>
              <a:spcAft>
                <a:spcPts val="800"/>
              </a:spcAft>
              <a:tabLst>
                <a:tab pos="359410" algn="l"/>
              </a:tabLst>
            </a:pP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(2) Taslakların ön inceleme ve değerlendirmesi Daire Başkanlığınca gerçekleştirilir. Taslakta uygunsuzluk varsa giderilmesi için hazırlayan kurum veya kuruluşa gönderilir. Uygun bulunan taslaklar ilgili sektör komitesinin inceleme ve değerlendirmesine sunulur.</a:t>
            </a:r>
            <a:endParaRPr lang="tr-TR" sz="2800" dirty="0">
              <a:effectLst/>
              <a:latin typeface="Calibri" panose="020F0502020204030204" pitchFamily="34" charset="0"/>
              <a:ea typeface="Calibri" panose="020F0502020204030204" pitchFamily="34" charset="0"/>
              <a:cs typeface="Times New Roman" panose="02020603050405020304" pitchFamily="18" charset="0"/>
            </a:endParaRPr>
          </a:p>
          <a:p>
            <a:pPr indent="359410" algn="just">
              <a:lnSpc>
                <a:spcPts val="1200"/>
              </a:lnSpc>
              <a:spcAft>
                <a:spcPts val="800"/>
              </a:spcAft>
              <a:tabLst>
                <a:tab pos="359410" algn="l"/>
              </a:tabLst>
            </a:pP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(3) Sektör komitesi tarafından incelenerek Yönetim Kuruluna sunulması yönünde görüş oluşturulan taslaklar Yönetim Kuruluna sunulur. Sektör komitesinin uygun bulmadığı taslaklar ise sektör komitesi görüşü doğrultusunda işleme alınır.</a:t>
            </a:r>
            <a:endParaRPr lang="tr-TR" sz="2800" dirty="0">
              <a:effectLst/>
              <a:latin typeface="Calibri" panose="020F0502020204030204" pitchFamily="34" charset="0"/>
              <a:ea typeface="Calibri" panose="020F0502020204030204" pitchFamily="34" charset="0"/>
              <a:cs typeface="Times New Roman" panose="02020603050405020304" pitchFamily="18" charset="0"/>
            </a:endParaRPr>
          </a:p>
          <a:p>
            <a:pPr indent="359410" algn="just">
              <a:lnSpc>
                <a:spcPts val="1200"/>
              </a:lnSpc>
              <a:spcAft>
                <a:spcPts val="800"/>
              </a:spcAft>
              <a:tabLst>
                <a:tab pos="359410" algn="l"/>
              </a:tabLst>
            </a:pP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(4) Yönetim Kurulu, kendisine sunulan taslakları usulen inceler. Yönetim Kurulu tarafından onaylanan ve Resmî </a:t>
            </a:r>
            <a:r>
              <a:rPr lang="tr-TR" sz="1800" dirty="0" err="1">
                <a:effectLst/>
                <a:latin typeface="Times New Roman" panose="02020603050405020304" pitchFamily="18" charset="0"/>
                <a:ea typeface="Times New Roman" panose="02020603050405020304" pitchFamily="18" charset="0"/>
                <a:cs typeface="Times New Roman" panose="02020603050405020304" pitchFamily="18" charset="0"/>
              </a:rPr>
              <a:t>Gazete’de</a:t>
            </a: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 yayımlanan meslek standartları, ulusal meslek standardı olarak yürürlüğe girer. Yeterlilikler ise Yönetim Kurulu tarafından onaylanmasını müteakip ulusal yeterlilik olarak yürürlüğe girer.</a:t>
            </a:r>
            <a:endParaRPr lang="tr-TR" sz="2800" dirty="0">
              <a:effectLst/>
              <a:latin typeface="Calibri" panose="020F0502020204030204" pitchFamily="34" charset="0"/>
              <a:ea typeface="Calibri" panose="020F0502020204030204" pitchFamily="34" charset="0"/>
              <a:cs typeface="Times New Roman" panose="02020603050405020304" pitchFamily="18" charset="0"/>
            </a:endParaRPr>
          </a:p>
          <a:p>
            <a:pPr indent="359410" algn="just">
              <a:lnSpc>
                <a:spcPts val="1200"/>
              </a:lnSpc>
              <a:spcAft>
                <a:spcPts val="800"/>
              </a:spcAft>
              <a:tabLst>
                <a:tab pos="359410" algn="l"/>
              </a:tabLst>
            </a:pP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(5) Meslekî ve teknik eğitim ve öğretime ilişkin orta ve yükseköğretim programları, Millî Eğitim Bakanlığı ve üniversiteler tarafından bir yıl içinde ilgili ulusal meslek standartlarıyla uyumlu hâle getirilerek eğitim ve öğretimin bu programlara göre verilmesi sağlanır.</a:t>
            </a:r>
            <a:endParaRPr lang="tr-TR"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7434690"/>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DBDE4B95-F657-4584-A4F4-5F6896E4D1F4}"/>
              </a:ext>
            </a:extLst>
          </p:cNvPr>
          <p:cNvSpPr txBox="1"/>
          <p:nvPr/>
        </p:nvSpPr>
        <p:spPr>
          <a:xfrm>
            <a:off x="1272208" y="2341073"/>
            <a:ext cx="9647583" cy="1087927"/>
          </a:xfrm>
          <a:prstGeom prst="rect">
            <a:avLst/>
          </a:prstGeom>
          <a:noFill/>
        </p:spPr>
        <p:txBody>
          <a:bodyPr wrap="square">
            <a:spAutoFit/>
          </a:bodyPr>
          <a:lstStyle/>
          <a:p>
            <a:pPr indent="359410" algn="just">
              <a:lnSpc>
                <a:spcPts val="1200"/>
              </a:lnSpc>
              <a:spcAft>
                <a:spcPts val="800"/>
              </a:spcAft>
              <a:tabLst>
                <a:tab pos="359410" algn="l"/>
              </a:tabLst>
            </a:pPr>
            <a:r>
              <a:rPr lang="tr-TR" sz="1800" b="1" dirty="0">
                <a:effectLst/>
                <a:latin typeface="Times New Roman" panose="02020603050405020304" pitchFamily="18" charset="0"/>
                <a:ea typeface="Times New Roman" panose="02020603050405020304" pitchFamily="18" charset="0"/>
                <a:cs typeface="Times New Roman" panose="02020603050405020304" pitchFamily="18" charset="0"/>
              </a:rPr>
              <a:t>Yeterlilik birimlerinin hazırlanması ve onaylanması</a:t>
            </a:r>
            <a:endParaRPr lang="tr-TR" sz="2800" dirty="0">
              <a:effectLst/>
              <a:latin typeface="Calibri" panose="020F0502020204030204" pitchFamily="34" charset="0"/>
              <a:ea typeface="Calibri" panose="020F0502020204030204" pitchFamily="34" charset="0"/>
              <a:cs typeface="Times New Roman" panose="02020603050405020304" pitchFamily="18" charset="0"/>
            </a:endParaRPr>
          </a:p>
          <a:p>
            <a:pPr indent="359410" algn="just">
              <a:lnSpc>
                <a:spcPts val="1200"/>
              </a:lnSpc>
              <a:spcAft>
                <a:spcPts val="800"/>
              </a:spcAft>
              <a:tabLst>
                <a:tab pos="359410" algn="l"/>
              </a:tabLst>
            </a:pPr>
            <a:r>
              <a:rPr lang="tr-TR" sz="1800" b="1" dirty="0">
                <a:effectLst/>
                <a:latin typeface="Times New Roman" panose="02020603050405020304" pitchFamily="18" charset="0"/>
                <a:ea typeface="Times New Roman" panose="02020603050405020304" pitchFamily="18" charset="0"/>
                <a:cs typeface="Times New Roman" panose="02020603050405020304" pitchFamily="18" charset="0"/>
              </a:rPr>
              <a:t>MADDE 11 –</a:t>
            </a: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 (1) Ulusal yeterlilikler, zorunlu veya seçmeli olarak yer alan, bağımsız olarak ölçülebilen ve transfer edilebilir yeterlilik birimlerinden oluşur.</a:t>
            </a:r>
            <a:endParaRPr lang="tr-TR" sz="2800" dirty="0">
              <a:effectLst/>
              <a:latin typeface="Calibri" panose="020F0502020204030204" pitchFamily="34" charset="0"/>
              <a:ea typeface="Calibri" panose="020F0502020204030204" pitchFamily="34" charset="0"/>
              <a:cs typeface="Times New Roman" panose="02020603050405020304" pitchFamily="18" charset="0"/>
            </a:endParaRPr>
          </a:p>
          <a:p>
            <a:pPr indent="359410" algn="just">
              <a:lnSpc>
                <a:spcPts val="1200"/>
              </a:lnSpc>
              <a:spcAft>
                <a:spcPts val="800"/>
              </a:spcAft>
              <a:tabLst>
                <a:tab pos="359410" algn="l"/>
              </a:tabLst>
            </a:pP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(2) Yeterlilik birimleri ihtiyaç halinde bağımsız şekilde geliştirilebilir. Yeterlilik birimleri, yeterliliklerin hazırlanması ve onaylanmasındaki süreçler işletilerek hazırlanır ve yürürlüğe girer.</a:t>
            </a:r>
            <a:endParaRPr lang="tr-TR"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7556395"/>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B8713A88-6E29-4EDA-97FB-BA05319BCA94}"/>
              </a:ext>
            </a:extLst>
          </p:cNvPr>
          <p:cNvSpPr txBox="1"/>
          <p:nvPr/>
        </p:nvSpPr>
        <p:spPr>
          <a:xfrm>
            <a:off x="815008" y="742110"/>
            <a:ext cx="10561983" cy="5653279"/>
          </a:xfrm>
          <a:prstGeom prst="rect">
            <a:avLst/>
          </a:prstGeom>
          <a:noFill/>
        </p:spPr>
        <p:txBody>
          <a:bodyPr wrap="square">
            <a:spAutoFit/>
          </a:bodyPr>
          <a:lstStyle/>
          <a:p>
            <a:pPr algn="ctr">
              <a:lnSpc>
                <a:spcPts val="1200"/>
              </a:lnSpc>
              <a:spcAft>
                <a:spcPts val="800"/>
              </a:spcAft>
              <a:tabLst>
                <a:tab pos="359410" algn="l"/>
              </a:tabLst>
            </a:pPr>
            <a:r>
              <a:rPr lang="tr-TR" sz="1800" b="1" dirty="0">
                <a:effectLst/>
                <a:latin typeface="Times New Roman" panose="02020603050405020304" pitchFamily="18" charset="0"/>
                <a:ea typeface="Times New Roman" panose="02020603050405020304" pitchFamily="18" charset="0"/>
                <a:cs typeface="Times New Roman" panose="02020603050405020304" pitchFamily="18" charset="0"/>
              </a:rPr>
              <a:t>DÖRDÜNCÜ BÖLÜM</a:t>
            </a:r>
            <a:endParaRPr lang="tr-TR" sz="2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ts val="1200"/>
              </a:lnSpc>
              <a:spcAft>
                <a:spcPts val="800"/>
              </a:spcAft>
              <a:tabLst>
                <a:tab pos="359410" algn="l"/>
              </a:tabLst>
            </a:pPr>
            <a:r>
              <a:rPr lang="tr-TR" sz="1800" b="1" dirty="0">
                <a:effectLst/>
                <a:latin typeface="Times New Roman" panose="02020603050405020304" pitchFamily="18" charset="0"/>
                <a:ea typeface="Times New Roman" panose="02020603050405020304" pitchFamily="18" charset="0"/>
                <a:cs typeface="Times New Roman" panose="02020603050405020304" pitchFamily="18" charset="0"/>
              </a:rPr>
              <a:t>Güncelleme ve Yürürlükten Kaldırma</a:t>
            </a:r>
            <a:endParaRPr lang="tr-TR" sz="2800" dirty="0">
              <a:effectLst/>
              <a:latin typeface="Calibri" panose="020F0502020204030204" pitchFamily="34" charset="0"/>
              <a:ea typeface="Calibri" panose="020F0502020204030204" pitchFamily="34" charset="0"/>
              <a:cs typeface="Times New Roman" panose="02020603050405020304" pitchFamily="18" charset="0"/>
            </a:endParaRPr>
          </a:p>
          <a:p>
            <a:pPr indent="359410" algn="just">
              <a:lnSpc>
                <a:spcPts val="1200"/>
              </a:lnSpc>
              <a:spcAft>
                <a:spcPts val="800"/>
              </a:spcAft>
              <a:tabLst>
                <a:tab pos="359410" algn="l"/>
              </a:tabLst>
            </a:pPr>
            <a:r>
              <a:rPr lang="tr-TR" sz="1800" b="1" dirty="0">
                <a:effectLst/>
                <a:latin typeface="Times New Roman" panose="02020603050405020304" pitchFamily="18" charset="0"/>
                <a:ea typeface="Times New Roman" panose="02020603050405020304" pitchFamily="18" charset="0"/>
                <a:cs typeface="Times New Roman" panose="02020603050405020304" pitchFamily="18" charset="0"/>
              </a:rPr>
              <a:t>Ulusal meslek standartlarının güncellenmesi ve yürürlükten kaldırılması</a:t>
            </a:r>
            <a:endParaRPr lang="tr-TR" sz="2800" dirty="0">
              <a:effectLst/>
              <a:latin typeface="Calibri" panose="020F0502020204030204" pitchFamily="34" charset="0"/>
              <a:ea typeface="Calibri" panose="020F0502020204030204" pitchFamily="34" charset="0"/>
              <a:cs typeface="Times New Roman" panose="02020603050405020304" pitchFamily="18" charset="0"/>
            </a:endParaRPr>
          </a:p>
          <a:p>
            <a:pPr indent="359410" algn="just">
              <a:lnSpc>
                <a:spcPts val="1200"/>
              </a:lnSpc>
              <a:spcAft>
                <a:spcPts val="800"/>
              </a:spcAft>
              <a:tabLst>
                <a:tab pos="359410" algn="l"/>
              </a:tabLst>
            </a:pPr>
            <a:r>
              <a:rPr lang="tr-TR" sz="1800" b="1" dirty="0">
                <a:effectLst/>
                <a:latin typeface="Times New Roman" panose="02020603050405020304" pitchFamily="18" charset="0"/>
                <a:ea typeface="Times New Roman" panose="02020603050405020304" pitchFamily="18" charset="0"/>
                <a:cs typeface="Times New Roman" panose="02020603050405020304" pitchFamily="18" charset="0"/>
              </a:rPr>
              <a:t>MADDE 12 – </a:t>
            </a: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tr-TR" sz="18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Yürürlükte olan ulusal meslek standartları en geç beş yılda bir yeniden değerlendirilir. Gerekli görülen ulusal meslek standartları, standart hazırlama usulüne göre güncellenir.</a:t>
            </a:r>
            <a:endParaRPr lang="tr-TR" sz="2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indent="359410" algn="just">
              <a:lnSpc>
                <a:spcPts val="1200"/>
              </a:lnSpc>
              <a:spcAft>
                <a:spcPts val="800"/>
              </a:spcAft>
              <a:tabLst>
                <a:tab pos="359410" algn="l"/>
              </a:tabLst>
            </a:pP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(2) Kurum, yürürlüğe girmesinden itibaren beş yıl geçmiş olan ulusal meslek standartlarını yeniden değerlendirilmesi için öncelikle ulusal meslek standardını geliştiren kurum ve kuruluşlara çağrıda bulunur. Bu kurum ve kuruluşların yeniden değerlendirme talebini kabul etmemesi durumunda meslek standardı hazırlama kriterlerini taşıyan kurum ve kuruluşlarla veya oluşturulan çalışma gruplarıyla ulusal meslek standardı yeniden değerlendirilir.</a:t>
            </a:r>
            <a:endParaRPr lang="tr-TR" sz="2800" dirty="0">
              <a:effectLst/>
              <a:latin typeface="Calibri" panose="020F0502020204030204" pitchFamily="34" charset="0"/>
              <a:ea typeface="Calibri" panose="020F0502020204030204" pitchFamily="34" charset="0"/>
              <a:cs typeface="Times New Roman" panose="02020603050405020304" pitchFamily="18" charset="0"/>
            </a:endParaRPr>
          </a:p>
          <a:p>
            <a:pPr indent="359410" algn="just">
              <a:lnSpc>
                <a:spcPts val="1200"/>
              </a:lnSpc>
              <a:spcAft>
                <a:spcPts val="800"/>
              </a:spcAft>
              <a:tabLst>
                <a:tab pos="359410" algn="l"/>
              </a:tabLst>
            </a:pP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(3) Ulusal meslek standardının yürürlüğünden itibaren beş yıllık süre geçmemekle birlikte alınan ve uygun görülen güncelleme talepleri bu maddenin ikinci fıkrasına göre sonuçlandırılır. </a:t>
            </a:r>
            <a:endParaRPr lang="tr-TR" sz="2800" dirty="0">
              <a:effectLst/>
              <a:latin typeface="Calibri" panose="020F0502020204030204" pitchFamily="34" charset="0"/>
              <a:ea typeface="Calibri" panose="020F0502020204030204" pitchFamily="34" charset="0"/>
              <a:cs typeface="Times New Roman" panose="02020603050405020304" pitchFamily="18" charset="0"/>
            </a:endParaRPr>
          </a:p>
          <a:p>
            <a:pPr indent="359410" algn="just">
              <a:lnSpc>
                <a:spcPts val="1200"/>
              </a:lnSpc>
              <a:spcAft>
                <a:spcPts val="800"/>
              </a:spcAft>
              <a:tabLst>
                <a:tab pos="359410" algn="l"/>
              </a:tabLst>
            </a:pP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(4) Güncellenme taleplerinin alınması, işleme konulması ve sonuçlandırılmasına ilişkin usul ve esaslar Yönetim Kurulu tarafından belirlenir. </a:t>
            </a:r>
            <a:endParaRPr lang="tr-TR" sz="2800" dirty="0">
              <a:effectLst/>
              <a:latin typeface="Calibri" panose="020F0502020204030204" pitchFamily="34" charset="0"/>
              <a:ea typeface="Calibri" panose="020F0502020204030204" pitchFamily="34" charset="0"/>
              <a:cs typeface="Times New Roman" panose="02020603050405020304" pitchFamily="18" charset="0"/>
            </a:endParaRPr>
          </a:p>
          <a:p>
            <a:pPr indent="359410" algn="just">
              <a:lnSpc>
                <a:spcPts val="1200"/>
              </a:lnSpc>
              <a:spcAft>
                <a:spcPts val="800"/>
              </a:spcAft>
              <a:tabLst>
                <a:tab pos="359410" algn="l"/>
              </a:tabLst>
            </a:pP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(5) Yeniden değerlendirme sonucunda ulusal meslek standardında değişiklik önerisi oluştuğunda söz konusu değişiklikler sektör komitesinin görüşüne sunulur ve komite görüşü doğrultusunda işleme alınır.</a:t>
            </a:r>
            <a:endParaRPr lang="tr-TR" sz="2800" dirty="0">
              <a:effectLst/>
              <a:latin typeface="Calibri" panose="020F0502020204030204" pitchFamily="34" charset="0"/>
              <a:ea typeface="Calibri" panose="020F0502020204030204" pitchFamily="34" charset="0"/>
              <a:cs typeface="Times New Roman" panose="02020603050405020304" pitchFamily="18" charset="0"/>
            </a:endParaRPr>
          </a:p>
          <a:p>
            <a:pPr indent="359410" algn="just">
              <a:lnSpc>
                <a:spcPts val="1200"/>
              </a:lnSpc>
              <a:spcAft>
                <a:spcPts val="800"/>
              </a:spcAft>
              <a:tabLst>
                <a:tab pos="359410" algn="l"/>
              </a:tabLst>
            </a:pP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(6) Ulusal meslek standartlarının yürürlükten kaldırılmasına ilişkin talepler Daire Başkanlığınca değerlendirilir. Uygun bulunan talepler Daire Başkanlığı tarafından ilgili sektör komitesinin görüşüne sunulur ve komite görüşü doğrultusunda işleme alınır.</a:t>
            </a:r>
            <a:endParaRPr lang="tr-TR" sz="2800" dirty="0">
              <a:effectLst/>
              <a:latin typeface="Calibri" panose="020F0502020204030204" pitchFamily="34" charset="0"/>
              <a:ea typeface="Calibri" panose="020F0502020204030204" pitchFamily="34" charset="0"/>
              <a:cs typeface="Times New Roman" panose="02020603050405020304" pitchFamily="18" charset="0"/>
            </a:endParaRPr>
          </a:p>
          <a:p>
            <a:pPr indent="359410" algn="just">
              <a:lnSpc>
                <a:spcPts val="1200"/>
              </a:lnSpc>
              <a:spcAft>
                <a:spcPts val="800"/>
              </a:spcAft>
              <a:tabLst>
                <a:tab pos="359410" algn="l"/>
              </a:tabLst>
            </a:pP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(7) Ulusal meslek standartlarının yürürlükten kaldırılmasına ilişkin usul ve esaslar Yönetim Kurulu tarafından belirlenir. </a:t>
            </a:r>
            <a:endParaRPr lang="tr-TR" sz="2800" dirty="0">
              <a:effectLst/>
              <a:latin typeface="Calibri" panose="020F0502020204030204" pitchFamily="34" charset="0"/>
              <a:ea typeface="Calibri" panose="020F0502020204030204" pitchFamily="34" charset="0"/>
              <a:cs typeface="Times New Roman" panose="02020603050405020304" pitchFamily="18" charset="0"/>
            </a:endParaRPr>
          </a:p>
          <a:p>
            <a:pPr indent="359410" algn="just">
              <a:lnSpc>
                <a:spcPts val="1200"/>
              </a:lnSpc>
              <a:spcAft>
                <a:spcPts val="800"/>
              </a:spcAft>
              <a:tabLst>
                <a:tab pos="359410" algn="l"/>
              </a:tabLst>
            </a:pP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(8) Güncellenen ulusal meslek standardının onayı ve yürürlüğe girmesi bu Yönetmeliğin 10 uncu maddesinde belirtilen hükümlere tabidir.</a:t>
            </a:r>
            <a:endParaRPr lang="tr-TR" sz="2800" dirty="0">
              <a:effectLst/>
              <a:latin typeface="Calibri" panose="020F0502020204030204" pitchFamily="34" charset="0"/>
              <a:ea typeface="Calibri" panose="020F0502020204030204" pitchFamily="34" charset="0"/>
              <a:cs typeface="Times New Roman" panose="02020603050405020304" pitchFamily="18" charset="0"/>
            </a:endParaRPr>
          </a:p>
          <a:p>
            <a:pPr indent="359410" algn="just">
              <a:lnSpc>
                <a:spcPts val="1200"/>
              </a:lnSpc>
              <a:spcAft>
                <a:spcPts val="800"/>
              </a:spcAft>
              <a:tabLst>
                <a:tab pos="359410" algn="l"/>
              </a:tabLst>
            </a:pP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(9) Yönetim Kurulu tarafından yürürlükten kaldırılması uygun bulunan ulusal meslek standartları Resmî </a:t>
            </a:r>
            <a:r>
              <a:rPr lang="tr-TR" sz="1800" dirty="0" err="1">
                <a:effectLst/>
                <a:latin typeface="Times New Roman" panose="02020603050405020304" pitchFamily="18" charset="0"/>
                <a:ea typeface="Times New Roman" panose="02020603050405020304" pitchFamily="18" charset="0"/>
                <a:cs typeface="Times New Roman" panose="02020603050405020304" pitchFamily="18" charset="0"/>
              </a:rPr>
              <a:t>Gazete’de</a:t>
            </a: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 yayımlanarak yürürlükten kaldırılır.</a:t>
            </a:r>
            <a:endParaRPr lang="tr-TR" sz="2800" dirty="0">
              <a:effectLst/>
              <a:latin typeface="Calibri" panose="020F0502020204030204" pitchFamily="34" charset="0"/>
              <a:ea typeface="Calibri" panose="020F0502020204030204" pitchFamily="34" charset="0"/>
              <a:cs typeface="Times New Roman" panose="02020603050405020304" pitchFamily="18" charset="0"/>
            </a:endParaRPr>
          </a:p>
          <a:p>
            <a:pPr indent="359410" algn="just">
              <a:lnSpc>
                <a:spcPts val="1200"/>
              </a:lnSpc>
              <a:spcAft>
                <a:spcPts val="800"/>
              </a:spcAft>
              <a:tabLst>
                <a:tab pos="359410" algn="l"/>
              </a:tabLst>
            </a:pP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(10) Ulusal meslek standartlarına yönelik yapılan değişiklikler, Millî Eğitim Bakanlığı ve üniversiteler tarafından bir yıl içinde meslekî ve teknik eğitim ve öğretime ilişkin orta ve yüksek öğretim programlarına yansıtılarak eğitim ve öğretimin bu programlara göre verilmesi sağlanır. </a:t>
            </a:r>
            <a:endParaRPr lang="tr-TR"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5985574"/>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AB852E94-94C9-449C-B91F-FDCE74B9298A}"/>
              </a:ext>
            </a:extLst>
          </p:cNvPr>
          <p:cNvSpPr txBox="1"/>
          <p:nvPr/>
        </p:nvSpPr>
        <p:spPr>
          <a:xfrm>
            <a:off x="728870" y="1631596"/>
            <a:ext cx="10721008" cy="2370329"/>
          </a:xfrm>
          <a:prstGeom prst="rect">
            <a:avLst/>
          </a:prstGeom>
          <a:noFill/>
        </p:spPr>
        <p:txBody>
          <a:bodyPr wrap="square">
            <a:spAutoFit/>
          </a:bodyPr>
          <a:lstStyle/>
          <a:p>
            <a:pPr indent="359410" algn="just">
              <a:lnSpc>
                <a:spcPts val="1200"/>
              </a:lnSpc>
              <a:spcAft>
                <a:spcPts val="800"/>
              </a:spcAft>
              <a:tabLst>
                <a:tab pos="359410" algn="l"/>
              </a:tabLst>
            </a:pPr>
            <a:r>
              <a:rPr lang="tr-TR" sz="1800" b="1" dirty="0">
                <a:effectLst/>
                <a:latin typeface="Times New Roman" panose="02020603050405020304" pitchFamily="18" charset="0"/>
                <a:ea typeface="Times New Roman" panose="02020603050405020304" pitchFamily="18" charset="0"/>
                <a:cs typeface="Times New Roman" panose="02020603050405020304" pitchFamily="18" charset="0"/>
              </a:rPr>
              <a:t>Ulusal yeterliliklerin güncellenmesi ve yürürlükten kaldırılması </a:t>
            </a:r>
            <a:endParaRPr lang="tr-TR" sz="2800" dirty="0">
              <a:effectLst/>
              <a:latin typeface="Calibri" panose="020F0502020204030204" pitchFamily="34" charset="0"/>
              <a:ea typeface="Calibri" panose="020F0502020204030204" pitchFamily="34" charset="0"/>
              <a:cs typeface="Times New Roman" panose="02020603050405020304" pitchFamily="18" charset="0"/>
            </a:endParaRPr>
          </a:p>
          <a:p>
            <a:pPr indent="359410" algn="just">
              <a:lnSpc>
                <a:spcPts val="1200"/>
              </a:lnSpc>
              <a:spcAft>
                <a:spcPts val="800"/>
              </a:spcAft>
              <a:tabLst>
                <a:tab pos="359410" algn="l"/>
              </a:tabLst>
            </a:pPr>
            <a:r>
              <a:rPr lang="tr-TR" sz="1800" b="1" dirty="0">
                <a:effectLst/>
                <a:latin typeface="Times New Roman" panose="02020603050405020304" pitchFamily="18" charset="0"/>
                <a:ea typeface="Times New Roman" panose="02020603050405020304" pitchFamily="18" charset="0"/>
                <a:cs typeface="Times New Roman" panose="02020603050405020304" pitchFamily="18" charset="0"/>
              </a:rPr>
              <a:t>MADDE 13 – </a:t>
            </a: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(1) İlgili ulusal yeterliliğe kaynak teşkil eden ulusal meslek standardı veya uluslararası standartta değişiklik olması veya bu standartların yürürlükten kaldırılması durumunda ulusal yeterliliğin veya ilgili bölümünün güncellenmesine ya da yürürlükten kaldırılmasına ilişkin işlemler Yönetim Kurulu tarafından belirlenen usul ve esaslara göre </a:t>
            </a:r>
            <a:r>
              <a:rPr lang="tr-TR" sz="1800" dirty="0">
                <a:solidFill>
                  <a:srgbClr val="FF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en geç bir yıl içerisinde yapılır</a:t>
            </a: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tr-TR" sz="2800" dirty="0">
              <a:effectLst/>
              <a:latin typeface="Calibri" panose="020F0502020204030204" pitchFamily="34" charset="0"/>
              <a:ea typeface="Calibri" panose="020F0502020204030204" pitchFamily="34" charset="0"/>
              <a:cs typeface="Times New Roman" panose="02020603050405020304" pitchFamily="18" charset="0"/>
            </a:endParaRPr>
          </a:p>
          <a:p>
            <a:pPr indent="359410" algn="just">
              <a:lnSpc>
                <a:spcPts val="1200"/>
              </a:lnSpc>
              <a:spcAft>
                <a:spcPts val="800"/>
              </a:spcAft>
              <a:tabLst>
                <a:tab pos="359410" algn="l"/>
              </a:tabLst>
            </a:pP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(2) Ulusal meslek standardı veya uluslararası standartta herhangi bir değişiklik olmaması durumunda, ulusal yeterliliğe ilişkin gelen güncelleme talepleri gerekçeleriyle birlikte Kuruma iletilir. Talepler Yönetim Kurulu tarafından belirlenen usul ve esaslara göre sonuçlandırılır.</a:t>
            </a:r>
            <a:endParaRPr lang="tr-TR" sz="2800" dirty="0">
              <a:effectLst/>
              <a:latin typeface="Calibri" panose="020F0502020204030204" pitchFamily="34" charset="0"/>
              <a:ea typeface="Calibri" panose="020F0502020204030204" pitchFamily="34" charset="0"/>
              <a:cs typeface="Times New Roman" panose="02020603050405020304" pitchFamily="18" charset="0"/>
            </a:endParaRPr>
          </a:p>
          <a:p>
            <a:pPr indent="359410" algn="just">
              <a:lnSpc>
                <a:spcPts val="1200"/>
              </a:lnSpc>
              <a:spcAft>
                <a:spcPts val="800"/>
              </a:spcAft>
              <a:tabLst>
                <a:tab pos="359410" algn="l"/>
              </a:tabLst>
            </a:pP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(3) Güncellenen ulusal yeterliliğin onayı ve yürürlüğe girmesi bu Yönetmeliğin 10 uncu maddesinde belirtilen hükümlere tabidir.</a:t>
            </a:r>
            <a:endParaRPr lang="tr-TR" sz="2800" dirty="0">
              <a:effectLst/>
              <a:latin typeface="Calibri" panose="020F0502020204030204" pitchFamily="34" charset="0"/>
              <a:ea typeface="Calibri" panose="020F0502020204030204" pitchFamily="34" charset="0"/>
              <a:cs typeface="Times New Roman" panose="02020603050405020304" pitchFamily="18" charset="0"/>
            </a:endParaRPr>
          </a:p>
          <a:p>
            <a:pPr indent="359410" algn="just">
              <a:lnSpc>
                <a:spcPts val="1200"/>
              </a:lnSpc>
              <a:spcAft>
                <a:spcPts val="800"/>
              </a:spcAft>
              <a:tabLst>
                <a:tab pos="359410" algn="l"/>
              </a:tabLst>
            </a:pP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(4) Yeterlilik birimleri, ulusal yeterliliklerin güncellenmesi ve yürürlükten kaldırılmasındaki süreçler işletilerek güncellenir ve yürürlükten kaldırılır.</a:t>
            </a:r>
            <a:endParaRPr lang="tr-TR"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0699108"/>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6C53BB3-789A-444E-96B7-6EE57FB6151E}"/>
              </a:ext>
            </a:extLst>
          </p:cNvPr>
          <p:cNvSpPr>
            <a:spLocks noGrp="1"/>
          </p:cNvSpPr>
          <p:nvPr>
            <p:ph type="title"/>
          </p:nvPr>
        </p:nvSpPr>
        <p:spPr/>
        <p:txBody>
          <a:bodyPr/>
          <a:lstStyle/>
          <a:p>
            <a:r>
              <a:rPr lang="tr-TR" b="1" dirty="0">
                <a:latin typeface="Times New Roman" panose="02020603050405020304" pitchFamily="18" charset="0"/>
                <a:cs typeface="Times New Roman" panose="02020603050405020304" pitchFamily="18" charset="0"/>
              </a:rPr>
              <a:t>MESLEK NEDİR</a:t>
            </a:r>
            <a:r>
              <a:rPr lang="tr-TR" dirty="0"/>
              <a:t>?</a:t>
            </a:r>
          </a:p>
        </p:txBody>
      </p:sp>
      <p:sp>
        <p:nvSpPr>
          <p:cNvPr id="3" name="İçerik Yer Tutucusu 2">
            <a:extLst>
              <a:ext uri="{FF2B5EF4-FFF2-40B4-BE49-F238E27FC236}">
                <a16:creationId xmlns:a16="http://schemas.microsoft.com/office/drawing/2014/main" xmlns="" id="{0C1E1E2B-481A-434C-9C03-E5C7E7EB9E1C}"/>
              </a:ext>
            </a:extLst>
          </p:cNvPr>
          <p:cNvSpPr>
            <a:spLocks noGrp="1"/>
          </p:cNvSpPr>
          <p:nvPr>
            <p:ph idx="1"/>
          </p:nvPr>
        </p:nvSpPr>
        <p:spPr/>
        <p:txBody>
          <a:bodyPr/>
          <a:lstStyle/>
          <a:p>
            <a:pPr algn="just"/>
            <a:r>
              <a:rPr lang="tr-TR" sz="2800" dirty="0">
                <a:effectLst/>
                <a:latin typeface="Times New Roman" panose="02020603050405020304" pitchFamily="18" charset="0"/>
                <a:ea typeface="Calibri" panose="020F0502020204030204" pitchFamily="34" charset="0"/>
                <a:cs typeface="Times New Roman" panose="02020603050405020304" pitchFamily="18" charset="0"/>
              </a:rPr>
              <a:t>Meslek, insanlara yararlı mal ya da hizmet üretmek ve karşılığında para kazanmak için yapılan, belli bir eğitimle kazanılan sistemli bilgi ve becerilere dayalı, kuralları toplumca belirlenmiş etkinlikler bütünüdür</a:t>
            </a:r>
            <a:r>
              <a:rPr lang="tr-TR"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tr-TR" dirty="0"/>
          </a:p>
        </p:txBody>
      </p:sp>
      <p:sp>
        <p:nvSpPr>
          <p:cNvPr id="4" name="Metin Yer Tutucusu 3">
            <a:extLst>
              <a:ext uri="{FF2B5EF4-FFF2-40B4-BE49-F238E27FC236}">
                <a16:creationId xmlns:a16="http://schemas.microsoft.com/office/drawing/2014/main" xmlns="" id="{23202E9B-E46A-42B2-9FC9-E52D530B3374}"/>
              </a:ext>
            </a:extLst>
          </p:cNvPr>
          <p:cNvSpPr>
            <a:spLocks noGrp="1"/>
          </p:cNvSpPr>
          <p:nvPr>
            <p:ph type="body" sz="half" idx="2"/>
          </p:nvPr>
        </p:nvSpPr>
        <p:spPr>
          <a:xfrm>
            <a:off x="1293811" y="3031065"/>
            <a:ext cx="3718455" cy="122952"/>
          </a:xfrm>
        </p:spPr>
        <p:txBody>
          <a:bodyPr>
            <a:normAutofit fontScale="25000" lnSpcReduction="20000"/>
          </a:bodyPr>
          <a:lstStyle/>
          <a:p>
            <a:r>
              <a:rPr lang="tr-TR" dirty="0"/>
              <a:t>.</a:t>
            </a:r>
          </a:p>
        </p:txBody>
      </p:sp>
    </p:spTree>
    <p:extLst>
      <p:ext uri="{BB962C8B-B14F-4D97-AF65-F5344CB8AC3E}">
        <p14:creationId xmlns:p14="http://schemas.microsoft.com/office/powerpoint/2010/main" val="3971134120"/>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2A18179-6229-4F22-AF44-0EBD68FACEB2}"/>
              </a:ext>
            </a:extLst>
          </p:cNvPr>
          <p:cNvSpPr>
            <a:spLocks noGrp="1"/>
          </p:cNvSpPr>
          <p:nvPr>
            <p:ph type="title"/>
          </p:nvPr>
        </p:nvSpPr>
        <p:spPr/>
        <p:txBody>
          <a:bodyPr/>
          <a:lstStyle/>
          <a:p>
            <a:r>
              <a:rPr lang="tr-TR" b="1" dirty="0">
                <a:latin typeface="Times New Roman" panose="02020603050405020304" pitchFamily="18" charset="0"/>
                <a:cs typeface="Times New Roman" panose="02020603050405020304" pitchFamily="18" charset="0"/>
              </a:rPr>
              <a:t> İşletmede Beceri Eğitimi, Çırak, Kalfa, Usta, Usta Öğretici Kavramları</a:t>
            </a:r>
          </a:p>
        </p:txBody>
      </p:sp>
      <p:sp>
        <p:nvSpPr>
          <p:cNvPr id="4" name="Metin Yer Tutucusu 3">
            <a:extLst>
              <a:ext uri="{FF2B5EF4-FFF2-40B4-BE49-F238E27FC236}">
                <a16:creationId xmlns:a16="http://schemas.microsoft.com/office/drawing/2014/main" xmlns="" id="{5302F393-2E77-4F3B-8381-349AB6D1D36C}"/>
              </a:ext>
            </a:extLst>
          </p:cNvPr>
          <p:cNvSpPr>
            <a:spLocks noGrp="1"/>
          </p:cNvSpPr>
          <p:nvPr>
            <p:ph type="body" sz="half" idx="2"/>
          </p:nvPr>
        </p:nvSpPr>
        <p:spPr>
          <a:xfrm>
            <a:off x="1295399" y="3429000"/>
            <a:ext cx="6241816" cy="1655232"/>
          </a:xfrm>
        </p:spPr>
        <p:txBody>
          <a:bodyPr>
            <a:normAutofit/>
          </a:bodyPr>
          <a:lstStyle/>
          <a:p>
            <a:endParaRPr lang="tr-TR" sz="3200" b="1" dirty="0">
              <a:latin typeface="Times New Roman" panose="02020603050405020304" pitchFamily="18" charset="0"/>
              <a:cs typeface="Times New Roman" panose="02020603050405020304" pitchFamily="18" charset="0"/>
            </a:endParaRPr>
          </a:p>
          <a:p>
            <a:r>
              <a:rPr lang="tr-TR" sz="3200" b="1" dirty="0">
                <a:latin typeface="Times New Roman" panose="02020603050405020304" pitchFamily="18" charset="0"/>
                <a:cs typeface="Times New Roman" panose="02020603050405020304" pitchFamily="18" charset="0"/>
              </a:rPr>
              <a:t>3308</a:t>
            </a:r>
          </a:p>
        </p:txBody>
      </p:sp>
      <p:pic>
        <p:nvPicPr>
          <p:cNvPr id="26" name="Resim Yer Tutucusu 25">
            <a:extLst>
              <a:ext uri="{FF2B5EF4-FFF2-40B4-BE49-F238E27FC236}">
                <a16:creationId xmlns:a16="http://schemas.microsoft.com/office/drawing/2014/main" xmlns="" id="{4285DF36-0B94-4176-A465-8DF735380552}"/>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8849" r="18849"/>
          <a:stretch>
            <a:fillRect/>
          </a:stretch>
        </p:blipFill>
        <p:spPr>
          <a:xfrm>
            <a:off x="7779027" y="1041400"/>
            <a:ext cx="3379152" cy="4775200"/>
          </a:xfrm>
        </p:spPr>
      </p:pic>
    </p:spTree>
    <p:extLst>
      <p:ext uri="{BB962C8B-B14F-4D97-AF65-F5344CB8AC3E}">
        <p14:creationId xmlns:p14="http://schemas.microsoft.com/office/powerpoint/2010/main" val="2750258900"/>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79F73CB-70B4-4BB5-8C99-A039367F6301}"/>
              </a:ext>
            </a:extLst>
          </p:cNvPr>
          <p:cNvSpPr>
            <a:spLocks noGrp="1"/>
          </p:cNvSpPr>
          <p:nvPr>
            <p:ph type="title"/>
          </p:nvPr>
        </p:nvSpPr>
        <p:spPr/>
        <p:txBody>
          <a:bodyPr>
            <a:normAutofit/>
          </a:bodyPr>
          <a:lstStyle/>
          <a:p>
            <a:r>
              <a:rPr lang="tr-TR" sz="3600" b="1" dirty="0">
                <a:latin typeface="Times New Roman" panose="02020603050405020304" pitchFamily="18" charset="0"/>
                <a:cs typeface="Times New Roman" panose="02020603050405020304" pitchFamily="18" charset="0"/>
              </a:rPr>
              <a:t>3308</a:t>
            </a:r>
          </a:p>
        </p:txBody>
      </p:sp>
      <p:sp>
        <p:nvSpPr>
          <p:cNvPr id="3" name="İçerik Yer Tutucusu 2">
            <a:extLst>
              <a:ext uri="{FF2B5EF4-FFF2-40B4-BE49-F238E27FC236}">
                <a16:creationId xmlns:a16="http://schemas.microsoft.com/office/drawing/2014/main" xmlns="" id="{4775FEE6-12D5-4DBD-9B03-64E135C2F4A1}"/>
              </a:ext>
            </a:extLst>
          </p:cNvPr>
          <p:cNvSpPr>
            <a:spLocks noGrp="1"/>
          </p:cNvSpPr>
          <p:nvPr>
            <p:ph idx="1"/>
          </p:nvPr>
        </p:nvSpPr>
        <p:spPr/>
        <p:txBody>
          <a:bodyPr>
            <a:normAutofit/>
          </a:bodyPr>
          <a:lstStyle/>
          <a:p>
            <a:pPr algn="just"/>
            <a:r>
              <a:rPr lang="tr-TR" sz="3200" dirty="0">
                <a:latin typeface="Times New Roman" panose="02020603050405020304" pitchFamily="18" charset="0"/>
                <a:cs typeface="Times New Roman" panose="02020603050405020304" pitchFamily="18" charset="0"/>
              </a:rPr>
              <a:t>MADDE 3.c) "Çırak", çıraklık sözleşmesi esaslarına göre bir meslek alanında mesleğin gerektirdiği bilgi, beceri ve iş alışkanlıklarını iş içerisinde geliştirilen kişiyi</a:t>
            </a:r>
          </a:p>
        </p:txBody>
      </p:sp>
      <p:sp>
        <p:nvSpPr>
          <p:cNvPr id="4" name="Metin Yer Tutucusu 3">
            <a:extLst>
              <a:ext uri="{FF2B5EF4-FFF2-40B4-BE49-F238E27FC236}">
                <a16:creationId xmlns:a16="http://schemas.microsoft.com/office/drawing/2014/main" xmlns="" id="{EC5B6F1F-08D9-46EF-9F4D-FEF876ECDD48}"/>
              </a:ext>
            </a:extLst>
          </p:cNvPr>
          <p:cNvSpPr>
            <a:spLocks noGrp="1"/>
          </p:cNvSpPr>
          <p:nvPr>
            <p:ph type="body" sz="half" idx="2"/>
          </p:nvPr>
        </p:nvSpPr>
        <p:spPr/>
        <p:txBody>
          <a:bodyPr>
            <a:normAutofit/>
          </a:bodyPr>
          <a:lstStyle/>
          <a:p>
            <a:r>
              <a:rPr lang="tr-TR" sz="4800" dirty="0">
                <a:latin typeface="Times New Roman" panose="02020603050405020304" pitchFamily="18" charset="0"/>
                <a:cs typeface="Times New Roman" panose="02020603050405020304" pitchFamily="18" charset="0"/>
              </a:rPr>
              <a:t>Çırak</a:t>
            </a:r>
          </a:p>
        </p:txBody>
      </p:sp>
    </p:spTree>
    <p:extLst>
      <p:ext uri="{BB962C8B-B14F-4D97-AF65-F5344CB8AC3E}">
        <p14:creationId xmlns:p14="http://schemas.microsoft.com/office/powerpoint/2010/main" val="2567449508"/>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7BA84EB-7736-40DD-9156-D84FFA15A2DB}"/>
              </a:ext>
            </a:extLst>
          </p:cNvPr>
          <p:cNvSpPr>
            <a:spLocks noGrp="1"/>
          </p:cNvSpPr>
          <p:nvPr>
            <p:ph type="title"/>
          </p:nvPr>
        </p:nvSpPr>
        <p:spPr/>
        <p:txBody>
          <a:bodyPr>
            <a:normAutofit/>
          </a:bodyPr>
          <a:lstStyle/>
          <a:p>
            <a:r>
              <a:rPr lang="tr-TR" sz="3600" b="1" dirty="0">
                <a:latin typeface="Times New Roman" panose="02020603050405020304" pitchFamily="18" charset="0"/>
                <a:cs typeface="Times New Roman" panose="02020603050405020304" pitchFamily="18" charset="0"/>
              </a:rPr>
              <a:t>3308</a:t>
            </a:r>
          </a:p>
        </p:txBody>
      </p:sp>
      <p:sp>
        <p:nvSpPr>
          <p:cNvPr id="3" name="İçerik Yer Tutucusu 2">
            <a:extLst>
              <a:ext uri="{FF2B5EF4-FFF2-40B4-BE49-F238E27FC236}">
                <a16:creationId xmlns:a16="http://schemas.microsoft.com/office/drawing/2014/main" xmlns="" id="{489FB764-904A-44DC-ABF6-05ECFC54D8E8}"/>
              </a:ext>
            </a:extLst>
          </p:cNvPr>
          <p:cNvSpPr>
            <a:spLocks noGrp="1"/>
          </p:cNvSpPr>
          <p:nvPr>
            <p:ph idx="1"/>
          </p:nvPr>
        </p:nvSpPr>
        <p:spPr/>
        <p:txBody>
          <a:bodyPr>
            <a:normAutofit/>
          </a:bodyPr>
          <a:lstStyle/>
          <a:p>
            <a:pPr algn="just"/>
            <a:r>
              <a:rPr lang="tr-TR" sz="2800" dirty="0">
                <a:latin typeface="Times New Roman" panose="02020603050405020304" pitchFamily="18" charset="0"/>
                <a:cs typeface="Times New Roman" panose="02020603050405020304" pitchFamily="18" charset="0"/>
              </a:rPr>
              <a:t>MADDE 3.e)"Kalfa", bir mesleğin gerektirdiği bilgi, beceri ve iş alışkanlıklarını kazanmış ve bu meslekle ilgili iş ve işlemleri ustanın gözetimi altında kabul edilebilir standartlarda yapabilen kişiyi</a:t>
            </a:r>
          </a:p>
        </p:txBody>
      </p:sp>
      <p:sp>
        <p:nvSpPr>
          <p:cNvPr id="4" name="Metin Yer Tutucusu 3">
            <a:extLst>
              <a:ext uri="{FF2B5EF4-FFF2-40B4-BE49-F238E27FC236}">
                <a16:creationId xmlns:a16="http://schemas.microsoft.com/office/drawing/2014/main" xmlns="" id="{A223141B-42FC-47EE-85C1-22DC5BFE3AF2}"/>
              </a:ext>
            </a:extLst>
          </p:cNvPr>
          <p:cNvSpPr>
            <a:spLocks noGrp="1"/>
          </p:cNvSpPr>
          <p:nvPr>
            <p:ph type="body" sz="half" idx="2"/>
          </p:nvPr>
        </p:nvSpPr>
        <p:spPr/>
        <p:txBody>
          <a:bodyPr>
            <a:normAutofit/>
          </a:bodyPr>
          <a:lstStyle/>
          <a:p>
            <a:r>
              <a:rPr lang="tr-TR" sz="4800" dirty="0">
                <a:latin typeface="Times New Roman" panose="02020603050405020304" pitchFamily="18" charset="0"/>
                <a:cs typeface="Times New Roman" panose="02020603050405020304" pitchFamily="18" charset="0"/>
              </a:rPr>
              <a:t>Kalfa</a:t>
            </a:r>
          </a:p>
        </p:txBody>
      </p:sp>
    </p:spTree>
    <p:extLst>
      <p:ext uri="{BB962C8B-B14F-4D97-AF65-F5344CB8AC3E}">
        <p14:creationId xmlns:p14="http://schemas.microsoft.com/office/powerpoint/2010/main" val="2794430268"/>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65B54E7-DF2B-49AF-A11E-DEA708E731D2}"/>
              </a:ext>
            </a:extLst>
          </p:cNvPr>
          <p:cNvSpPr>
            <a:spLocks noGrp="1"/>
          </p:cNvSpPr>
          <p:nvPr>
            <p:ph type="title"/>
          </p:nvPr>
        </p:nvSpPr>
        <p:spPr/>
        <p:txBody>
          <a:bodyPr>
            <a:normAutofit/>
          </a:bodyPr>
          <a:lstStyle/>
          <a:p>
            <a:r>
              <a:rPr lang="tr-TR" sz="3600" b="1" dirty="0">
                <a:latin typeface="Times New Roman" panose="02020603050405020304" pitchFamily="18" charset="0"/>
                <a:cs typeface="Times New Roman" panose="02020603050405020304" pitchFamily="18" charset="0"/>
              </a:rPr>
              <a:t>3308</a:t>
            </a:r>
          </a:p>
        </p:txBody>
      </p:sp>
      <p:sp>
        <p:nvSpPr>
          <p:cNvPr id="3" name="İçerik Yer Tutucusu 2">
            <a:extLst>
              <a:ext uri="{FF2B5EF4-FFF2-40B4-BE49-F238E27FC236}">
                <a16:creationId xmlns:a16="http://schemas.microsoft.com/office/drawing/2014/main" xmlns="" id="{43D8C473-7F0B-4C6E-A5E4-15D037B4D0ED}"/>
              </a:ext>
            </a:extLst>
          </p:cNvPr>
          <p:cNvSpPr>
            <a:spLocks noGrp="1"/>
          </p:cNvSpPr>
          <p:nvPr>
            <p:ph idx="1"/>
          </p:nvPr>
        </p:nvSpPr>
        <p:spPr/>
        <p:txBody>
          <a:bodyPr/>
          <a:lstStyle/>
          <a:p>
            <a:pPr algn="just"/>
            <a:r>
              <a:rPr lang="tr-TR" dirty="0">
                <a:latin typeface="Times New Roman" panose="02020603050405020304" pitchFamily="18" charset="0"/>
                <a:cs typeface="Times New Roman" panose="02020603050405020304" pitchFamily="18" charset="0"/>
              </a:rPr>
              <a:t>MADDE 3 f) "Usta", bir mesleğin gerektirdiği bilgi, beceri ve iş alışkanlıklarını kazanmış ve bunları mal ve hizmet üretiminde iş hayatınca kabul edilebilecek standartlarda uygulayabilen; üretimi planlayabilen; üretim sırasında karşılaşılabilecek problemleri çözümleyebilen; düşüncelerini yazılı, sözlü ve resim ile açıklayabilen; üretimle ilgili pratik hesaplamaları yapabilen kişiyi</a:t>
            </a:r>
          </a:p>
        </p:txBody>
      </p:sp>
      <p:sp>
        <p:nvSpPr>
          <p:cNvPr id="4" name="Metin Yer Tutucusu 3">
            <a:extLst>
              <a:ext uri="{FF2B5EF4-FFF2-40B4-BE49-F238E27FC236}">
                <a16:creationId xmlns:a16="http://schemas.microsoft.com/office/drawing/2014/main" xmlns="" id="{22866DB1-8AAB-471D-A19A-25C5D435C134}"/>
              </a:ext>
            </a:extLst>
          </p:cNvPr>
          <p:cNvSpPr>
            <a:spLocks noGrp="1"/>
          </p:cNvSpPr>
          <p:nvPr>
            <p:ph type="body" sz="half" idx="2"/>
          </p:nvPr>
        </p:nvSpPr>
        <p:spPr/>
        <p:txBody>
          <a:bodyPr>
            <a:normAutofit/>
          </a:bodyPr>
          <a:lstStyle/>
          <a:p>
            <a:endParaRPr lang="tr-TR" sz="5400" dirty="0">
              <a:latin typeface="Times New Roman" panose="02020603050405020304" pitchFamily="18" charset="0"/>
              <a:cs typeface="Times New Roman" panose="02020603050405020304" pitchFamily="18" charset="0"/>
            </a:endParaRPr>
          </a:p>
          <a:p>
            <a:r>
              <a:rPr lang="tr-TR" sz="5400" dirty="0">
                <a:latin typeface="Times New Roman" panose="02020603050405020304" pitchFamily="18" charset="0"/>
                <a:cs typeface="Times New Roman" panose="02020603050405020304" pitchFamily="18" charset="0"/>
              </a:rPr>
              <a:t>Usta</a:t>
            </a:r>
          </a:p>
        </p:txBody>
      </p:sp>
    </p:spTree>
    <p:extLst>
      <p:ext uri="{BB962C8B-B14F-4D97-AF65-F5344CB8AC3E}">
        <p14:creationId xmlns:p14="http://schemas.microsoft.com/office/powerpoint/2010/main" val="707030644"/>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424DDB0-356F-4E75-B094-F3F1E206D230}"/>
              </a:ext>
            </a:extLst>
          </p:cNvPr>
          <p:cNvSpPr>
            <a:spLocks noGrp="1"/>
          </p:cNvSpPr>
          <p:nvPr>
            <p:ph type="title"/>
          </p:nvPr>
        </p:nvSpPr>
        <p:spPr/>
        <p:txBody>
          <a:bodyPr>
            <a:normAutofit/>
          </a:bodyPr>
          <a:lstStyle/>
          <a:p>
            <a:r>
              <a:rPr lang="tr-TR" sz="4000" b="1" dirty="0">
                <a:latin typeface="Times New Roman" panose="02020603050405020304" pitchFamily="18" charset="0"/>
                <a:cs typeface="Times New Roman" panose="02020603050405020304" pitchFamily="18" charset="0"/>
              </a:rPr>
              <a:t>3308</a:t>
            </a:r>
          </a:p>
        </p:txBody>
      </p:sp>
      <p:sp>
        <p:nvSpPr>
          <p:cNvPr id="3" name="İçerik Yer Tutucusu 2">
            <a:extLst>
              <a:ext uri="{FF2B5EF4-FFF2-40B4-BE49-F238E27FC236}">
                <a16:creationId xmlns:a16="http://schemas.microsoft.com/office/drawing/2014/main" xmlns="" id="{AE737E5E-136B-45CC-A129-C13539A8E82A}"/>
              </a:ext>
            </a:extLst>
          </p:cNvPr>
          <p:cNvSpPr>
            <a:spLocks noGrp="1"/>
          </p:cNvSpPr>
          <p:nvPr>
            <p:ph idx="1"/>
          </p:nvPr>
        </p:nvSpPr>
        <p:spPr/>
        <p:txBody>
          <a:bodyPr>
            <a:normAutofit/>
          </a:bodyPr>
          <a:lstStyle/>
          <a:p>
            <a:pPr algn="just"/>
            <a:r>
              <a:rPr lang="tr-TR" sz="2800" dirty="0">
                <a:latin typeface="Times New Roman" panose="02020603050405020304" pitchFamily="18" charset="0"/>
                <a:cs typeface="Times New Roman" panose="02020603050405020304" pitchFamily="18" charset="0"/>
              </a:rPr>
              <a:t>MADDE 3 g) (Değişik: 29/6/2001-4702/6 </a:t>
            </a:r>
            <a:r>
              <a:rPr lang="tr-TR" sz="2800" dirty="0" err="1">
                <a:latin typeface="Times New Roman" panose="02020603050405020304" pitchFamily="18" charset="0"/>
                <a:cs typeface="Times New Roman" panose="02020603050405020304" pitchFamily="18" charset="0"/>
              </a:rPr>
              <a:t>md.</a:t>
            </a:r>
            <a:r>
              <a:rPr lang="tr-TR" sz="2800" dirty="0">
                <a:latin typeface="Times New Roman" panose="02020603050405020304" pitchFamily="18" charset="0"/>
                <a:cs typeface="Times New Roman" panose="02020603050405020304" pitchFamily="18" charset="0"/>
              </a:rPr>
              <a:t>) "Usta öğretici", ustalık yeterliğini kazanmış; aday çırak, çırak, kalfa ile mesleki ve teknik eğitim okul ve kurumları öğrencilerinin  işyerindeki eğitiminden sorumlu; mesleki eğitim tekniklerini bilen ve uygulayan kişiyi</a:t>
            </a:r>
          </a:p>
        </p:txBody>
      </p:sp>
      <p:sp>
        <p:nvSpPr>
          <p:cNvPr id="4" name="Metin Yer Tutucusu 3">
            <a:extLst>
              <a:ext uri="{FF2B5EF4-FFF2-40B4-BE49-F238E27FC236}">
                <a16:creationId xmlns:a16="http://schemas.microsoft.com/office/drawing/2014/main" xmlns="" id="{7E8BD457-05CA-4202-8B93-27ECCFE124DD}"/>
              </a:ext>
            </a:extLst>
          </p:cNvPr>
          <p:cNvSpPr>
            <a:spLocks noGrp="1"/>
          </p:cNvSpPr>
          <p:nvPr>
            <p:ph type="body" sz="half" idx="2"/>
          </p:nvPr>
        </p:nvSpPr>
        <p:spPr/>
        <p:txBody>
          <a:bodyPr>
            <a:normAutofit/>
          </a:bodyPr>
          <a:lstStyle/>
          <a:p>
            <a:r>
              <a:rPr lang="tr-TR" sz="5400" dirty="0">
                <a:latin typeface="Times New Roman" panose="02020603050405020304" pitchFamily="18" charset="0"/>
                <a:cs typeface="Times New Roman" panose="02020603050405020304" pitchFamily="18" charset="0"/>
              </a:rPr>
              <a:t>Usta Öğretici</a:t>
            </a:r>
          </a:p>
        </p:txBody>
      </p:sp>
    </p:spTree>
    <p:extLst>
      <p:ext uri="{BB962C8B-B14F-4D97-AF65-F5344CB8AC3E}">
        <p14:creationId xmlns:p14="http://schemas.microsoft.com/office/powerpoint/2010/main" val="2812109363"/>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6F564D3-08B3-40A1-909F-7D42A0C5F74C}"/>
              </a:ext>
            </a:extLst>
          </p:cNvPr>
          <p:cNvSpPr>
            <a:spLocks noGrp="1"/>
          </p:cNvSpPr>
          <p:nvPr>
            <p:ph type="title"/>
          </p:nvPr>
        </p:nvSpPr>
        <p:spPr/>
        <p:txBody>
          <a:bodyPr>
            <a:normAutofit/>
          </a:bodyPr>
          <a:lstStyle/>
          <a:p>
            <a:r>
              <a:rPr lang="tr-TR" sz="3600" b="1" dirty="0">
                <a:latin typeface="Times New Roman" panose="02020603050405020304" pitchFamily="18" charset="0"/>
                <a:cs typeface="Times New Roman" panose="02020603050405020304" pitchFamily="18" charset="0"/>
              </a:rPr>
              <a:t>3308</a:t>
            </a:r>
          </a:p>
        </p:txBody>
      </p:sp>
      <p:sp>
        <p:nvSpPr>
          <p:cNvPr id="3" name="İçerik Yer Tutucusu 2">
            <a:extLst>
              <a:ext uri="{FF2B5EF4-FFF2-40B4-BE49-F238E27FC236}">
                <a16:creationId xmlns:a16="http://schemas.microsoft.com/office/drawing/2014/main" xmlns="" id="{3D60F809-394E-405C-BF98-417A714EC71D}"/>
              </a:ext>
            </a:extLst>
          </p:cNvPr>
          <p:cNvSpPr>
            <a:spLocks noGrp="1"/>
          </p:cNvSpPr>
          <p:nvPr>
            <p:ph idx="1"/>
          </p:nvPr>
        </p:nvSpPr>
        <p:spPr/>
        <p:txBody>
          <a:bodyPr>
            <a:normAutofit/>
          </a:bodyPr>
          <a:lstStyle/>
          <a:p>
            <a:pPr algn="just"/>
            <a:r>
              <a:rPr lang="tr-TR" sz="2800" dirty="0">
                <a:latin typeface="Times New Roman" panose="02020603050405020304" pitchFamily="18" charset="0"/>
                <a:cs typeface="Times New Roman" panose="02020603050405020304" pitchFamily="18" charset="0"/>
              </a:rPr>
              <a:t>MADDE. 3      h) (Değişik: 29/6/2001-4702/6 </a:t>
            </a:r>
            <a:r>
              <a:rPr lang="tr-TR" sz="2800" dirty="0" err="1">
                <a:latin typeface="Times New Roman" panose="02020603050405020304" pitchFamily="18" charset="0"/>
                <a:cs typeface="Times New Roman" panose="02020603050405020304" pitchFamily="18" charset="0"/>
              </a:rPr>
              <a:t>md.</a:t>
            </a:r>
            <a:r>
              <a:rPr lang="tr-TR" sz="2800" dirty="0">
                <a:latin typeface="Times New Roman" panose="02020603050405020304" pitchFamily="18" charset="0"/>
                <a:cs typeface="Times New Roman" panose="02020603050405020304" pitchFamily="18" charset="0"/>
              </a:rPr>
              <a:t>) "İşletmelerde Mesleki Eğitim", mesleki ve teknik eğitim okul ve kurumları öğrencilerinin beceri eğitimlerini işletmelerde, teorik eğitimlerini ise mesleki ve teknik eğitim okul ve kurumlarında veya işletme veya kurumlarca tesis edilen eğitim birimlerinde yaptıkları eğitim uygulamalarını</a:t>
            </a:r>
          </a:p>
        </p:txBody>
      </p:sp>
      <p:sp>
        <p:nvSpPr>
          <p:cNvPr id="4" name="Metin Yer Tutucusu 3">
            <a:extLst>
              <a:ext uri="{FF2B5EF4-FFF2-40B4-BE49-F238E27FC236}">
                <a16:creationId xmlns:a16="http://schemas.microsoft.com/office/drawing/2014/main" xmlns="" id="{18EF0353-5266-4B02-8487-2E29DF574528}"/>
              </a:ext>
            </a:extLst>
          </p:cNvPr>
          <p:cNvSpPr>
            <a:spLocks noGrp="1"/>
          </p:cNvSpPr>
          <p:nvPr>
            <p:ph type="body" sz="half" idx="2"/>
          </p:nvPr>
        </p:nvSpPr>
        <p:spPr/>
        <p:txBody>
          <a:bodyPr>
            <a:normAutofit/>
          </a:bodyPr>
          <a:lstStyle/>
          <a:p>
            <a:r>
              <a:rPr lang="tr-TR" sz="4400" dirty="0">
                <a:latin typeface="Times New Roman" panose="02020603050405020304" pitchFamily="18" charset="0"/>
                <a:cs typeface="Times New Roman" panose="02020603050405020304" pitchFamily="18" charset="0"/>
              </a:rPr>
              <a:t>İşletmede Mesleki Eğitimi</a:t>
            </a:r>
          </a:p>
        </p:txBody>
      </p:sp>
    </p:spTree>
    <p:extLst>
      <p:ext uri="{BB962C8B-B14F-4D97-AF65-F5344CB8AC3E}">
        <p14:creationId xmlns:p14="http://schemas.microsoft.com/office/powerpoint/2010/main" val="1695357958"/>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08C61BCD-74E8-4C9E-B859-48A3D81ECF07}"/>
              </a:ext>
            </a:extLst>
          </p:cNvPr>
          <p:cNvSpPr>
            <a:spLocks noGrp="1"/>
          </p:cNvSpPr>
          <p:nvPr>
            <p:ph type="title"/>
          </p:nvPr>
        </p:nvSpPr>
        <p:spPr/>
        <p:txBody>
          <a:bodyPr>
            <a:normAutofit fontScale="90000"/>
          </a:bodyPr>
          <a:lstStyle/>
          <a:p>
            <a:r>
              <a:rPr lang="tr-TR" b="1" dirty="0">
                <a:effectLst/>
                <a:latin typeface="Times New Roman" panose="02020603050405020304" pitchFamily="18" charset="0"/>
                <a:ea typeface="Times New Roman" panose="02020603050405020304" pitchFamily="18" charset="0"/>
              </a:rPr>
              <a:t>3308        </a:t>
            </a:r>
            <a:br>
              <a:rPr lang="tr-TR" b="1" dirty="0">
                <a:effectLst/>
                <a:latin typeface="Times New Roman" panose="02020603050405020304" pitchFamily="18" charset="0"/>
                <a:ea typeface="Times New Roman" panose="02020603050405020304" pitchFamily="18" charset="0"/>
              </a:rPr>
            </a:br>
            <a:r>
              <a:rPr lang="tr-TR" b="1" dirty="0">
                <a:effectLst/>
                <a:latin typeface="Times New Roman" panose="02020603050405020304" pitchFamily="18" charset="0"/>
                <a:ea typeface="Times New Roman" panose="02020603050405020304" pitchFamily="18" charset="0"/>
              </a:rPr>
              <a:t>ÇIRAKLIK, KALFALIK VE İŞLETMELERDE MESLEKİ EĞİTİM</a:t>
            </a:r>
            <a:r>
              <a:rPr lang="tr-TR" sz="2000" b="1" dirty="0">
                <a:effectLst/>
                <a:latin typeface="Times New Roman" panose="02020603050405020304" pitchFamily="18" charset="0"/>
                <a:ea typeface="Times New Roman" panose="02020603050405020304" pitchFamily="18" charset="0"/>
              </a:rPr>
              <a:t/>
            </a:r>
            <a:br>
              <a:rPr lang="tr-TR" sz="2000" b="1" dirty="0">
                <a:effectLst/>
                <a:latin typeface="Times New Roman" panose="02020603050405020304" pitchFamily="18" charset="0"/>
                <a:ea typeface="Times New Roman" panose="02020603050405020304" pitchFamily="18" charset="0"/>
              </a:rPr>
            </a:br>
            <a:endParaRPr lang="tr-TR" sz="2000" dirty="0"/>
          </a:p>
        </p:txBody>
      </p:sp>
      <p:sp>
        <p:nvSpPr>
          <p:cNvPr id="3" name="İçerik Yer Tutucusu 2">
            <a:extLst>
              <a:ext uri="{FF2B5EF4-FFF2-40B4-BE49-F238E27FC236}">
                <a16:creationId xmlns:a16="http://schemas.microsoft.com/office/drawing/2014/main" xmlns="" id="{3697299E-230F-4E56-AAAE-E3815906DC87}"/>
              </a:ext>
            </a:extLst>
          </p:cNvPr>
          <p:cNvSpPr>
            <a:spLocks noGrp="1"/>
          </p:cNvSpPr>
          <p:nvPr>
            <p:ph idx="1"/>
          </p:nvPr>
        </p:nvSpPr>
        <p:spPr/>
        <p:txBody>
          <a:bodyPr/>
          <a:lstStyle/>
          <a:p>
            <a:pPr marL="0" indent="0">
              <a:buNone/>
            </a:pPr>
            <a:r>
              <a:rPr lang="tr-TR" sz="1800" b="1" dirty="0">
                <a:effectLst/>
                <a:latin typeface="Times New Roman" panose="02020603050405020304" pitchFamily="18" charset="0"/>
                <a:ea typeface="Times New Roman" panose="02020603050405020304" pitchFamily="18" charset="0"/>
              </a:rPr>
              <a:t>MADDE 10.</a:t>
            </a:r>
            <a:r>
              <a:rPr lang="tr-TR" sz="1800" dirty="0">
                <a:effectLst/>
                <a:latin typeface="Times New Roman" panose="02020603050405020304" pitchFamily="18" charset="0"/>
                <a:ea typeface="Times New Roman" panose="02020603050405020304" pitchFamily="18" charset="0"/>
              </a:rPr>
              <a:t>-Çırak olabilmek için aşağıdaki şartlar aranır.</a:t>
            </a:r>
          </a:p>
          <a:p>
            <a:r>
              <a:rPr lang="tr-TR" sz="1600" dirty="0">
                <a:latin typeface="Times New Roman" panose="02020603050405020304" pitchFamily="18" charset="0"/>
                <a:cs typeface="Times New Roman" panose="02020603050405020304" pitchFamily="18" charset="0"/>
              </a:rPr>
              <a:t>Ortaokul veya İmam Hatip Orta okulunu bitirmiş olmak,</a:t>
            </a:r>
          </a:p>
          <a:p>
            <a:r>
              <a:rPr lang="tr-TR" sz="1600" dirty="0">
                <a:latin typeface="Times New Roman" panose="02020603050405020304" pitchFamily="18" charset="0"/>
                <a:cs typeface="Times New Roman" panose="02020603050405020304" pitchFamily="18" charset="0"/>
              </a:rPr>
              <a:t>Sağlığı seçtiği mesleği yapmaya elverişli olmak,,</a:t>
            </a:r>
          </a:p>
          <a:p>
            <a:r>
              <a:rPr lang="tr-TR" sz="1600" dirty="0">
                <a:latin typeface="Times New Roman" panose="02020603050405020304" pitchFamily="18" charset="0"/>
                <a:cs typeface="Times New Roman" panose="02020603050405020304" pitchFamily="18" charset="0"/>
              </a:rPr>
              <a:t>Usta öğreticilik belgesi olan bir işyerinde çalışmak,</a:t>
            </a:r>
          </a:p>
          <a:p>
            <a:r>
              <a:rPr lang="tr-TR" sz="1600" dirty="0">
                <a:latin typeface="Times New Roman" panose="02020603050405020304" pitchFamily="18" charset="0"/>
                <a:cs typeface="Times New Roman" panose="02020603050405020304" pitchFamily="18" charset="0"/>
              </a:rPr>
              <a:t>Erkekler için askerlik ilişkinin bulunmaması,</a:t>
            </a:r>
          </a:p>
          <a:p>
            <a:endParaRPr lang="tr-TR" sz="1600" dirty="0">
              <a:latin typeface="Times New Roman" panose="02020603050405020304" pitchFamily="18" charset="0"/>
              <a:cs typeface="Times New Roman" panose="02020603050405020304" pitchFamily="18" charset="0"/>
            </a:endParaRPr>
          </a:p>
          <a:p>
            <a:endParaRPr lang="tr-TR" dirty="0"/>
          </a:p>
        </p:txBody>
      </p:sp>
      <p:sp>
        <p:nvSpPr>
          <p:cNvPr id="4" name="Metin Yer Tutucusu 3">
            <a:extLst>
              <a:ext uri="{FF2B5EF4-FFF2-40B4-BE49-F238E27FC236}">
                <a16:creationId xmlns:a16="http://schemas.microsoft.com/office/drawing/2014/main" xmlns="" id="{59A7F487-83AA-4ACF-BA7E-2465B0FA51A5}"/>
              </a:ext>
            </a:extLst>
          </p:cNvPr>
          <p:cNvSpPr>
            <a:spLocks noGrp="1"/>
          </p:cNvSpPr>
          <p:nvPr>
            <p:ph type="body" sz="half" idx="2"/>
          </p:nvPr>
        </p:nvSpPr>
        <p:spPr/>
        <p:txBody>
          <a:bodyPr/>
          <a:lstStyle/>
          <a:p>
            <a:pPr marL="457200" algn="just">
              <a:lnSpc>
                <a:spcPct val="107000"/>
              </a:lnSpc>
              <a:spcAft>
                <a:spcPts val="800"/>
              </a:spcAft>
            </a:pPr>
            <a:r>
              <a:rPr lang="tr-TR" sz="1800" b="1" dirty="0">
                <a:effectLst/>
                <a:latin typeface="Times New Roman" panose="02020603050405020304" pitchFamily="18" charset="0"/>
                <a:ea typeface="Times New Roman" panose="02020603050405020304" pitchFamily="18" charset="0"/>
                <a:cs typeface="Times New Roman" panose="02020603050405020304" pitchFamily="18" charset="0"/>
              </a:rPr>
              <a:t>Aday çırak</a:t>
            </a: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tr-TR" sz="1800" b="1" dirty="0">
                <a:effectLst/>
                <a:latin typeface="Times New Roman" panose="02020603050405020304" pitchFamily="18" charset="0"/>
                <a:ea typeface="Times New Roman" panose="02020603050405020304" pitchFamily="18" charset="0"/>
                <a:cs typeface="Times New Roman" panose="02020603050405020304" pitchFamily="18" charset="0"/>
              </a:rPr>
              <a:t>MADDE 9.</a:t>
            </a: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-İlköğretimi bitirmiş olanlar, bir mesleğe hazırlık amacı ile çıraklık dönemine kadar işyerlerinde aday çırak olarak eğitilirler</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1154266"/>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F6466E9-F1E6-4889-8E47-B1ECF333F024}"/>
              </a:ext>
            </a:extLst>
          </p:cNvPr>
          <p:cNvSpPr>
            <a:spLocks noGrp="1"/>
          </p:cNvSpPr>
          <p:nvPr>
            <p:ph type="title"/>
          </p:nvPr>
        </p:nvSpPr>
        <p:spPr/>
        <p:txBody>
          <a:bodyPr>
            <a:normAutofit/>
          </a:bodyPr>
          <a:lstStyle/>
          <a:p>
            <a:r>
              <a:rPr lang="tr-TR" sz="2800" dirty="0">
                <a:latin typeface="Times New Roman" panose="02020603050405020304" pitchFamily="18" charset="0"/>
                <a:cs typeface="Times New Roman" panose="02020603050405020304" pitchFamily="18" charset="0"/>
              </a:rPr>
              <a:t>ÖRNEK SORU</a:t>
            </a:r>
          </a:p>
        </p:txBody>
      </p:sp>
      <p:sp>
        <p:nvSpPr>
          <p:cNvPr id="3" name="İçerik Yer Tutucusu 2">
            <a:extLst>
              <a:ext uri="{FF2B5EF4-FFF2-40B4-BE49-F238E27FC236}">
                <a16:creationId xmlns:a16="http://schemas.microsoft.com/office/drawing/2014/main" xmlns="" id="{35D0E40B-C0DE-4611-8673-5954977E4426}"/>
              </a:ext>
            </a:extLst>
          </p:cNvPr>
          <p:cNvSpPr>
            <a:spLocks noGrp="1"/>
          </p:cNvSpPr>
          <p:nvPr>
            <p:ph idx="1"/>
          </p:nvPr>
        </p:nvSpPr>
        <p:spPr/>
        <p:txBody>
          <a:bodyPr/>
          <a:lstStyle/>
          <a:p>
            <a:r>
              <a:rPr lang="tr-TR" dirty="0"/>
              <a:t>A. En az ilkokul mezunu olmak,</a:t>
            </a:r>
          </a:p>
          <a:p>
            <a:r>
              <a:rPr lang="tr-TR" dirty="0"/>
              <a:t>B. En az ortaokul yada imam hatip ortaokulu mezunu olmak,</a:t>
            </a:r>
          </a:p>
          <a:p>
            <a:r>
              <a:rPr lang="tr-TR" dirty="0"/>
              <a:t>C. Askerliğini yapmış olmak,</a:t>
            </a:r>
          </a:p>
          <a:p>
            <a:r>
              <a:rPr lang="tr-TR" dirty="0"/>
              <a:t>D. Ustalık belgesi olan birinin yanında işe başlamak.</a:t>
            </a:r>
          </a:p>
        </p:txBody>
      </p:sp>
      <p:sp>
        <p:nvSpPr>
          <p:cNvPr id="4" name="Metin Yer Tutucusu 3">
            <a:extLst>
              <a:ext uri="{FF2B5EF4-FFF2-40B4-BE49-F238E27FC236}">
                <a16:creationId xmlns:a16="http://schemas.microsoft.com/office/drawing/2014/main" xmlns="" id="{1FECC146-F5E6-4512-BE0F-1D135B92F8B4}"/>
              </a:ext>
            </a:extLst>
          </p:cNvPr>
          <p:cNvSpPr>
            <a:spLocks noGrp="1"/>
          </p:cNvSpPr>
          <p:nvPr>
            <p:ph type="body" sz="half" idx="2"/>
          </p:nvPr>
        </p:nvSpPr>
        <p:spPr/>
        <p:txBody>
          <a:bodyPr>
            <a:normAutofit/>
          </a:bodyPr>
          <a:lstStyle/>
          <a:p>
            <a:r>
              <a:rPr lang="tr-TR" sz="2000" dirty="0">
                <a:latin typeface="Times New Roman" panose="02020603050405020304" pitchFamily="18" charset="0"/>
                <a:cs typeface="Times New Roman" panose="02020603050405020304" pitchFamily="18" charset="0"/>
              </a:rPr>
              <a:t>Mesleki Eğitim Merkezlerinde çırak öğrenci kayıt şartlarındandır?</a:t>
            </a:r>
          </a:p>
        </p:txBody>
      </p:sp>
    </p:spTree>
    <p:extLst>
      <p:ext uri="{BB962C8B-B14F-4D97-AF65-F5344CB8AC3E}">
        <p14:creationId xmlns:p14="http://schemas.microsoft.com/office/powerpoint/2010/main" val="2791249499"/>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B50F146-618B-457C-A5AF-3D690018648B}"/>
              </a:ext>
            </a:extLst>
          </p:cNvPr>
          <p:cNvSpPr>
            <a:spLocks noGrp="1"/>
          </p:cNvSpPr>
          <p:nvPr>
            <p:ph type="title"/>
          </p:nvPr>
        </p:nvSpPr>
        <p:spPr/>
        <p:txBody>
          <a:bodyPr/>
          <a:lstStyle/>
          <a:p>
            <a:r>
              <a:rPr lang="tr-TR" sz="1800" dirty="0">
                <a:effectLst/>
                <a:latin typeface="Calibri" panose="020F0502020204030204" pitchFamily="34" charset="0"/>
                <a:ea typeface="Calibri" panose="020F0502020204030204" pitchFamily="34" charset="0"/>
                <a:cs typeface="Times New Roman" panose="02020603050405020304" pitchFamily="18" charset="0"/>
              </a:rPr>
              <a:t>.</a:t>
            </a:r>
            <a:br>
              <a:rPr lang="tr-TR" sz="1800" dirty="0">
                <a:effectLst/>
                <a:latin typeface="Calibri" panose="020F0502020204030204" pitchFamily="34" charset="0"/>
                <a:ea typeface="Calibri" panose="020F0502020204030204" pitchFamily="34" charset="0"/>
                <a:cs typeface="Times New Roman" panose="02020603050405020304" pitchFamily="18" charset="0"/>
              </a:rPr>
            </a:br>
            <a:r>
              <a:rPr lang="tr-TR" sz="4000" b="1" dirty="0">
                <a:effectLst/>
                <a:latin typeface="Times New Roman" panose="02020603050405020304" pitchFamily="18" charset="0"/>
                <a:ea typeface="Calibri" panose="020F0502020204030204" pitchFamily="34" charset="0"/>
                <a:cs typeface="Times New Roman" panose="02020603050405020304" pitchFamily="18" charset="0"/>
              </a:rPr>
              <a:t>3308</a:t>
            </a:r>
            <a:endParaRPr lang="tr-TR" sz="4000" b="1" dirty="0">
              <a:latin typeface="Times New Roman" panose="02020603050405020304" pitchFamily="18" charset="0"/>
              <a:cs typeface="Times New Roman" panose="02020603050405020304" pitchFamily="18" charset="0"/>
            </a:endParaRPr>
          </a:p>
        </p:txBody>
      </p:sp>
      <p:sp>
        <p:nvSpPr>
          <p:cNvPr id="3" name="İçerik Yer Tutucusu 2">
            <a:extLst>
              <a:ext uri="{FF2B5EF4-FFF2-40B4-BE49-F238E27FC236}">
                <a16:creationId xmlns:a16="http://schemas.microsoft.com/office/drawing/2014/main" xmlns="" id="{AE6F6F16-D9F8-4CF0-825E-2D1F04D7FB65}"/>
              </a:ext>
            </a:extLst>
          </p:cNvPr>
          <p:cNvSpPr>
            <a:spLocks noGrp="1"/>
          </p:cNvSpPr>
          <p:nvPr>
            <p:ph idx="1"/>
          </p:nvPr>
        </p:nvSpPr>
        <p:spPr/>
        <p:txBody>
          <a:bodyPr>
            <a:normAutofit/>
          </a:bodyPr>
          <a:lstStyle/>
          <a:p>
            <a:pPr algn="just"/>
            <a:r>
              <a:rPr lang="tr-TR" b="1" dirty="0">
                <a:effectLst/>
                <a:latin typeface="Times New Roman" panose="02020603050405020304" pitchFamily="18" charset="0"/>
                <a:ea typeface="Times New Roman" panose="02020603050405020304" pitchFamily="18" charset="0"/>
              </a:rPr>
              <a:t>MADDE 11.</a:t>
            </a:r>
            <a:r>
              <a:rPr lang="tr-TR" dirty="0">
                <a:effectLst/>
                <a:latin typeface="Times New Roman" panose="02020603050405020304" pitchFamily="18" charset="0"/>
                <a:ea typeface="Times New Roman" panose="02020603050405020304" pitchFamily="18" charset="0"/>
              </a:rPr>
              <a:t>- Aday çırak ve çırak; öğrenci statüsünde olup, öğrencilik haklarından yararlanır. Bunlar işyerlerinde çalışan işçi sayısına dahil edilmezler</a:t>
            </a:r>
            <a:endParaRPr lang="tr-TR" dirty="0"/>
          </a:p>
        </p:txBody>
      </p:sp>
      <p:sp>
        <p:nvSpPr>
          <p:cNvPr id="4" name="Metin Yer Tutucusu 3">
            <a:extLst>
              <a:ext uri="{FF2B5EF4-FFF2-40B4-BE49-F238E27FC236}">
                <a16:creationId xmlns:a16="http://schemas.microsoft.com/office/drawing/2014/main" xmlns="" id="{707E3C58-A021-47B4-8953-737E7F8AB3F3}"/>
              </a:ext>
            </a:extLst>
          </p:cNvPr>
          <p:cNvSpPr>
            <a:spLocks noGrp="1"/>
          </p:cNvSpPr>
          <p:nvPr>
            <p:ph type="body" sz="half" idx="2"/>
          </p:nvPr>
        </p:nvSpPr>
        <p:spPr/>
        <p:txBody>
          <a:bodyPr>
            <a:normAutofit/>
          </a:bodyPr>
          <a:lstStyle/>
          <a:p>
            <a:r>
              <a:rPr lang="tr-TR" sz="2800" b="1" dirty="0">
                <a:effectLst/>
                <a:latin typeface="Times New Roman" panose="02020603050405020304" pitchFamily="18" charset="0"/>
                <a:ea typeface="Times New Roman" panose="02020603050405020304" pitchFamily="18" charset="0"/>
                <a:cs typeface="Times New Roman" panose="02020603050405020304" pitchFamily="18" charset="0"/>
              </a:rPr>
              <a:t>Aday Çırak Ve Çırakların Statüleri</a:t>
            </a:r>
            <a:endParaRPr lang="tr-TR" sz="2800" dirty="0"/>
          </a:p>
        </p:txBody>
      </p:sp>
    </p:spTree>
    <p:extLst>
      <p:ext uri="{BB962C8B-B14F-4D97-AF65-F5344CB8AC3E}">
        <p14:creationId xmlns:p14="http://schemas.microsoft.com/office/powerpoint/2010/main" val="3181583878"/>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5C3EB50-88F3-4A7C-90AA-7116E61DD43F}"/>
              </a:ext>
            </a:extLst>
          </p:cNvPr>
          <p:cNvSpPr>
            <a:spLocks noGrp="1"/>
          </p:cNvSpPr>
          <p:nvPr>
            <p:ph type="title"/>
          </p:nvPr>
        </p:nvSpPr>
        <p:spPr/>
        <p:txBody>
          <a:bodyPr>
            <a:normAutofit/>
          </a:bodyPr>
          <a:lstStyle/>
          <a:p>
            <a:r>
              <a:rPr lang="tr-TR" sz="4000" b="1" dirty="0">
                <a:latin typeface="Times New Roman" panose="02020603050405020304" pitchFamily="18" charset="0"/>
                <a:cs typeface="Times New Roman" panose="02020603050405020304" pitchFamily="18" charset="0"/>
              </a:rPr>
              <a:t>3308</a:t>
            </a:r>
          </a:p>
        </p:txBody>
      </p:sp>
      <p:sp>
        <p:nvSpPr>
          <p:cNvPr id="3" name="İçerik Yer Tutucusu 2">
            <a:extLst>
              <a:ext uri="{FF2B5EF4-FFF2-40B4-BE49-F238E27FC236}">
                <a16:creationId xmlns:a16="http://schemas.microsoft.com/office/drawing/2014/main" xmlns="" id="{63C3F979-2211-4DE2-B59C-ADCEB4BE8295}"/>
              </a:ext>
            </a:extLst>
          </p:cNvPr>
          <p:cNvSpPr>
            <a:spLocks noGrp="1"/>
          </p:cNvSpPr>
          <p:nvPr>
            <p:ph idx="1"/>
          </p:nvPr>
        </p:nvSpPr>
        <p:spPr/>
        <p:txBody>
          <a:bodyPr/>
          <a:lstStyle/>
          <a:p>
            <a:r>
              <a:rPr lang="tr-TR" sz="1800" b="1" dirty="0">
                <a:effectLst/>
                <a:latin typeface="Times New Roman" panose="02020603050405020304" pitchFamily="18" charset="0"/>
                <a:ea typeface="Times New Roman" panose="02020603050405020304" pitchFamily="18" charset="0"/>
              </a:rPr>
              <a:t>MADDE 12.</a:t>
            </a:r>
            <a:r>
              <a:rPr lang="tr-TR" sz="1800" dirty="0">
                <a:effectLst/>
                <a:latin typeface="Times New Roman" panose="02020603050405020304" pitchFamily="18" charset="0"/>
                <a:ea typeface="Times New Roman" panose="02020603050405020304" pitchFamily="18" charset="0"/>
              </a:rPr>
              <a:t>-Aday çırak veya çıraklar, mesleğin özelliklerine göre haftada sekiz saatten az olmamak üzere genel ve mesleki eğitim görürler. Bu eğitime katılmaları için aday çırak ve çırak öğrencilere ücretli izin verilir……</a:t>
            </a:r>
          </a:p>
          <a:p>
            <a:pPr algn="just"/>
            <a:r>
              <a:rPr lang="tr-TR" sz="1800" dirty="0">
                <a:effectLst/>
                <a:latin typeface="Times New Roman" panose="02020603050405020304" pitchFamily="18" charset="0"/>
                <a:ea typeface="Times New Roman" panose="02020603050405020304" pitchFamily="18" charset="0"/>
              </a:rPr>
              <a:t>Teorik ve pratik eğitim birbirlerini tamamlayacak şekilde planlanır ve yürütülür. Pratik eğitim, hazırlanmış eğitim programlarına göre, işyerinin ve mesleğin özelliklerine uygun olarak usta öğreticinin gözetiminde yapılır. Pratik eğitimde 1475 sayılı İş Kanunun 69 uncu maddesi hükmü göz önünde bulundurulur</a:t>
            </a:r>
            <a:endParaRPr lang="tr-TR" dirty="0"/>
          </a:p>
        </p:txBody>
      </p:sp>
      <p:sp>
        <p:nvSpPr>
          <p:cNvPr id="4" name="Metin Yer Tutucusu 3">
            <a:extLst>
              <a:ext uri="{FF2B5EF4-FFF2-40B4-BE49-F238E27FC236}">
                <a16:creationId xmlns:a16="http://schemas.microsoft.com/office/drawing/2014/main" xmlns="" id="{BD943117-77A2-4E53-BFBF-3982B962611B}"/>
              </a:ext>
            </a:extLst>
          </p:cNvPr>
          <p:cNvSpPr>
            <a:spLocks noGrp="1"/>
          </p:cNvSpPr>
          <p:nvPr>
            <p:ph type="body" sz="half" idx="2"/>
          </p:nvPr>
        </p:nvSpPr>
        <p:spPr/>
        <p:txBody>
          <a:bodyPr>
            <a:normAutofit/>
          </a:bodyPr>
          <a:lstStyle/>
          <a:p>
            <a:r>
              <a:rPr lang="tr-TR" sz="4000" b="1" dirty="0">
                <a:effectLst/>
                <a:latin typeface="Times New Roman" panose="02020603050405020304" pitchFamily="18" charset="0"/>
                <a:ea typeface="Times New Roman" panose="02020603050405020304" pitchFamily="18" charset="0"/>
              </a:rPr>
              <a:t>Eğitim Ve Çalışma</a:t>
            </a:r>
            <a:endParaRPr lang="tr-TR" sz="4000" dirty="0"/>
          </a:p>
        </p:txBody>
      </p:sp>
    </p:spTree>
    <p:extLst>
      <p:ext uri="{BB962C8B-B14F-4D97-AF65-F5344CB8AC3E}">
        <p14:creationId xmlns:p14="http://schemas.microsoft.com/office/powerpoint/2010/main" val="376202863"/>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003EC1CB-ABF9-4562-ACD8-A207DD5B14BF}"/>
              </a:ext>
            </a:extLst>
          </p:cNvPr>
          <p:cNvSpPr>
            <a:spLocks noGrp="1"/>
          </p:cNvSpPr>
          <p:nvPr>
            <p:ph type="title"/>
          </p:nvPr>
        </p:nvSpPr>
        <p:spPr/>
        <p:txBody>
          <a:bodyPr/>
          <a:lstStyle/>
          <a:p>
            <a:r>
              <a:rPr lang="tr-TR" dirty="0"/>
              <a:t>.</a:t>
            </a:r>
          </a:p>
        </p:txBody>
      </p:sp>
      <p:sp>
        <p:nvSpPr>
          <p:cNvPr id="3" name="İçerik Yer Tutucusu 2">
            <a:extLst>
              <a:ext uri="{FF2B5EF4-FFF2-40B4-BE49-F238E27FC236}">
                <a16:creationId xmlns:a16="http://schemas.microsoft.com/office/drawing/2014/main" xmlns="" id="{E930195A-A66D-4A32-B7D0-9DFE7F56D436}"/>
              </a:ext>
            </a:extLst>
          </p:cNvPr>
          <p:cNvSpPr>
            <a:spLocks noGrp="1"/>
          </p:cNvSpPr>
          <p:nvPr>
            <p:ph idx="1"/>
          </p:nvPr>
        </p:nvSpPr>
        <p:spPr>
          <a:xfrm>
            <a:off x="5418668" y="982132"/>
            <a:ext cx="5469466" cy="4729556"/>
          </a:xfrm>
        </p:spPr>
        <p:txBody>
          <a:bodyPr>
            <a:normAutofit/>
          </a:bodyPr>
          <a:lstStyle/>
          <a:p>
            <a:pPr algn="just"/>
            <a:r>
              <a:rPr lang="tr-TR" sz="3200" dirty="0">
                <a:effectLst/>
                <a:latin typeface="Times New Roman" panose="02020603050405020304" pitchFamily="18" charset="0"/>
                <a:ea typeface="Calibri" panose="020F0502020204030204" pitchFamily="34" charset="0"/>
                <a:cs typeface="Times New Roman" panose="02020603050405020304" pitchFamily="18" charset="0"/>
              </a:rPr>
              <a:t>Mesleki eğitim; toplumsal hayatın her alanında ihtiyaç duyulan mesleklerde kalifiye teknik elemanlar yetiştirilmesi için gerekli bilgi ve becerilerin verildiği eğitimdir.</a:t>
            </a:r>
            <a:endParaRPr lang="tr-TR" sz="3200" dirty="0">
              <a:latin typeface="Times New Roman" panose="02020603050405020304" pitchFamily="18" charset="0"/>
              <a:cs typeface="Times New Roman" panose="02020603050405020304" pitchFamily="18" charset="0"/>
            </a:endParaRPr>
          </a:p>
        </p:txBody>
      </p:sp>
      <p:sp>
        <p:nvSpPr>
          <p:cNvPr id="4" name="Metin Yer Tutucusu 3">
            <a:extLst>
              <a:ext uri="{FF2B5EF4-FFF2-40B4-BE49-F238E27FC236}">
                <a16:creationId xmlns:a16="http://schemas.microsoft.com/office/drawing/2014/main" xmlns="" id="{57527BD8-8691-4F34-970A-70F648731C35}"/>
              </a:ext>
            </a:extLst>
          </p:cNvPr>
          <p:cNvSpPr>
            <a:spLocks noGrp="1"/>
          </p:cNvSpPr>
          <p:nvPr>
            <p:ph type="body" sz="half" idx="2"/>
          </p:nvPr>
        </p:nvSpPr>
        <p:spPr/>
        <p:txBody>
          <a:bodyPr/>
          <a:lstStyle/>
          <a:p>
            <a:r>
              <a:rPr lang="tr-TR" sz="3200" b="1" dirty="0">
                <a:latin typeface="Times New Roman" panose="02020603050405020304" pitchFamily="18" charset="0"/>
                <a:cs typeface="Times New Roman" panose="02020603050405020304" pitchFamily="18" charset="0"/>
              </a:rPr>
              <a:t>MESLEKİ EĞİTİM NEDİR ?</a:t>
            </a:r>
          </a:p>
          <a:p>
            <a:endParaRPr lang="tr-TR" dirty="0"/>
          </a:p>
        </p:txBody>
      </p:sp>
    </p:spTree>
    <p:extLst>
      <p:ext uri="{BB962C8B-B14F-4D97-AF65-F5344CB8AC3E}">
        <p14:creationId xmlns:p14="http://schemas.microsoft.com/office/powerpoint/2010/main" val="3548567031"/>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9CDB0DC-648B-4BA2-8BF0-50B665DA4517}"/>
              </a:ext>
            </a:extLst>
          </p:cNvPr>
          <p:cNvSpPr>
            <a:spLocks noGrp="1"/>
          </p:cNvSpPr>
          <p:nvPr>
            <p:ph type="title"/>
          </p:nvPr>
        </p:nvSpPr>
        <p:spPr/>
        <p:txBody>
          <a:bodyPr>
            <a:normAutofit/>
          </a:bodyPr>
          <a:lstStyle/>
          <a:p>
            <a:r>
              <a:rPr lang="tr-TR" sz="3200" b="1" dirty="0">
                <a:latin typeface="Times New Roman" panose="02020603050405020304" pitchFamily="18" charset="0"/>
                <a:cs typeface="Times New Roman" panose="02020603050405020304" pitchFamily="18" charset="0"/>
              </a:rPr>
              <a:t>3308</a:t>
            </a:r>
          </a:p>
        </p:txBody>
      </p:sp>
      <p:sp>
        <p:nvSpPr>
          <p:cNvPr id="3" name="İçerik Yer Tutucusu 2">
            <a:extLst>
              <a:ext uri="{FF2B5EF4-FFF2-40B4-BE49-F238E27FC236}">
                <a16:creationId xmlns:a16="http://schemas.microsoft.com/office/drawing/2014/main" xmlns="" id="{6EFF67CB-9B3A-4D6D-9BF2-B220F6A4BD34}"/>
              </a:ext>
            </a:extLst>
          </p:cNvPr>
          <p:cNvSpPr>
            <a:spLocks noGrp="1"/>
          </p:cNvSpPr>
          <p:nvPr>
            <p:ph idx="1"/>
          </p:nvPr>
        </p:nvSpPr>
        <p:spPr/>
        <p:txBody>
          <a:bodyPr/>
          <a:lstStyle/>
          <a:p>
            <a:pPr algn="just"/>
            <a:r>
              <a:rPr lang="tr-TR" sz="2400" b="1" dirty="0">
                <a:effectLst/>
                <a:latin typeface="Times New Roman" panose="02020603050405020304" pitchFamily="18" charset="0"/>
                <a:ea typeface="Times New Roman" panose="02020603050405020304" pitchFamily="18" charset="0"/>
              </a:rPr>
              <a:t>MADDE 13…….</a:t>
            </a:r>
            <a:r>
              <a:rPr lang="tr-TR" sz="1800" dirty="0">
                <a:effectLst/>
                <a:latin typeface="Times New Roman" panose="02020603050405020304" pitchFamily="18" charset="0"/>
                <a:ea typeface="Times New Roman" panose="02020603050405020304" pitchFamily="18" charset="0"/>
              </a:rPr>
              <a:t> </a:t>
            </a:r>
            <a:r>
              <a:rPr lang="tr-TR" sz="2000" dirty="0">
                <a:effectLst/>
                <a:latin typeface="Times New Roman" panose="02020603050405020304" pitchFamily="18" charset="0"/>
                <a:ea typeface="Times New Roman" panose="02020603050405020304" pitchFamily="18" charset="0"/>
                <a:cs typeface="Times New Roman" panose="02020603050405020304" pitchFamily="18" charset="0"/>
              </a:rPr>
              <a:t>İşyeri sahibi, aday çırağı ve çırağı çalıştırmaya başlamadan önce bunların velisi veya vasisi, reşit ise kendisi ile yazılı çıraklık sözleşmesi yapmak zorundadır. Çıraklık sözleşmesi; çırağın sözleşme süresi içinde reşit olması halinde, çırağın rızasıyla, iş yeri sahibinin değişmesi halinde yeni iş yeri sahibi aynı mesleği sürdürüyorsa ve rızasıyla devam eder, aynı mesleği sürdürmüyorsa sözleşme feshedilir. Fesih halinde çırağın önceki çalışmaları geçerli olup, yeni yapacağı çıraklık sözleşmesi ile çıraklık statüsünü devam ettirerek çıraklık süresini ve eğitimini tamamlar</a:t>
            </a:r>
            <a:endParaRPr lang="tr-TR" sz="2000" dirty="0">
              <a:latin typeface="Times New Roman" panose="02020603050405020304" pitchFamily="18" charset="0"/>
              <a:cs typeface="Times New Roman" panose="02020603050405020304" pitchFamily="18" charset="0"/>
            </a:endParaRPr>
          </a:p>
          <a:p>
            <a:endParaRPr lang="tr-TR" dirty="0"/>
          </a:p>
        </p:txBody>
      </p:sp>
      <p:sp>
        <p:nvSpPr>
          <p:cNvPr id="4" name="Metin Yer Tutucusu 3">
            <a:extLst>
              <a:ext uri="{FF2B5EF4-FFF2-40B4-BE49-F238E27FC236}">
                <a16:creationId xmlns:a16="http://schemas.microsoft.com/office/drawing/2014/main" xmlns="" id="{56D828AF-95E3-45A1-9141-954539321AA0}"/>
              </a:ext>
            </a:extLst>
          </p:cNvPr>
          <p:cNvSpPr>
            <a:spLocks noGrp="1"/>
          </p:cNvSpPr>
          <p:nvPr>
            <p:ph type="body" sz="half" idx="2"/>
          </p:nvPr>
        </p:nvSpPr>
        <p:spPr/>
        <p:txBody>
          <a:bodyPr>
            <a:normAutofit/>
          </a:bodyPr>
          <a:lstStyle/>
          <a:p>
            <a:pPr marL="342900" lvl="0" indent="-342900">
              <a:lnSpc>
                <a:spcPct val="107000"/>
              </a:lnSpc>
              <a:spcAft>
                <a:spcPts val="800"/>
              </a:spcAft>
              <a:buSzPts val="1000"/>
              <a:buFont typeface="Symbol" panose="05050102010706020507" pitchFamily="18" charset="2"/>
              <a:buChar char=""/>
              <a:tabLst>
                <a:tab pos="457200" algn="l"/>
              </a:tabLst>
            </a:pPr>
            <a:r>
              <a:rPr lang="tr-TR" sz="3600" b="1" dirty="0">
                <a:effectLst/>
                <a:latin typeface="Times New Roman" panose="02020603050405020304" pitchFamily="18" charset="0"/>
                <a:ea typeface="Times New Roman" panose="02020603050405020304" pitchFamily="18" charset="0"/>
                <a:cs typeface="Times New Roman" panose="02020603050405020304" pitchFamily="18" charset="0"/>
              </a:rPr>
              <a:t>Sözleşme Yapılması</a:t>
            </a:r>
            <a:r>
              <a:rPr lang="tr-TR" sz="3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5065112"/>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0DD27AEC-5E41-41FD-8871-D498D78BAEE1}"/>
              </a:ext>
            </a:extLst>
          </p:cNvPr>
          <p:cNvSpPr>
            <a:spLocks noGrp="1"/>
          </p:cNvSpPr>
          <p:nvPr>
            <p:ph type="title"/>
          </p:nvPr>
        </p:nvSpPr>
        <p:spPr/>
        <p:txBody>
          <a:bodyPr>
            <a:normAutofit/>
          </a:bodyPr>
          <a:lstStyle/>
          <a:p>
            <a:r>
              <a:rPr lang="tr-TR" sz="2800" dirty="0">
                <a:latin typeface="Times New Roman" panose="02020603050405020304" pitchFamily="18" charset="0"/>
                <a:cs typeface="Times New Roman" panose="02020603050405020304" pitchFamily="18" charset="0"/>
              </a:rPr>
              <a:t>İNCELEYİNİZ LÜTFEN</a:t>
            </a:r>
          </a:p>
        </p:txBody>
      </p:sp>
      <p:pic>
        <p:nvPicPr>
          <p:cNvPr id="6" name="İçerik Yer Tutucusu 5">
            <a:extLst>
              <a:ext uri="{FF2B5EF4-FFF2-40B4-BE49-F238E27FC236}">
                <a16:creationId xmlns:a16="http://schemas.microsoft.com/office/drawing/2014/main" xmlns="" id="{950C0241-8057-48AD-8A26-DA2BA0449EE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758609" y="755375"/>
            <a:ext cx="4691268" cy="5380382"/>
          </a:xfrm>
          <a:prstGeom prst="rect">
            <a:avLst/>
          </a:prstGeom>
          <a:ln w="88900" cap="sq" cmpd="thickThin">
            <a:solidFill>
              <a:srgbClr val="000000"/>
            </a:solidFill>
            <a:prstDash val="solid"/>
            <a:miter lim="800000"/>
          </a:ln>
          <a:effectLst>
            <a:innerShdw blurRad="76200">
              <a:srgbClr val="000000"/>
            </a:innerShdw>
          </a:effectLst>
        </p:spPr>
      </p:pic>
      <p:sp>
        <p:nvSpPr>
          <p:cNvPr id="4" name="Metin Yer Tutucusu 3">
            <a:extLst>
              <a:ext uri="{FF2B5EF4-FFF2-40B4-BE49-F238E27FC236}">
                <a16:creationId xmlns:a16="http://schemas.microsoft.com/office/drawing/2014/main" xmlns="" id="{C527867D-F82C-4C78-BB47-CB2FC6455AB8}"/>
              </a:ext>
            </a:extLst>
          </p:cNvPr>
          <p:cNvSpPr>
            <a:spLocks noGrp="1"/>
          </p:cNvSpPr>
          <p:nvPr>
            <p:ph type="body" sz="half" idx="2"/>
          </p:nvPr>
        </p:nvSpPr>
        <p:spPr/>
        <p:txBody>
          <a:bodyPr>
            <a:normAutofit/>
          </a:bodyPr>
          <a:lstStyle/>
          <a:p>
            <a:r>
              <a:rPr lang="tr-TR" sz="3200" b="1" dirty="0">
                <a:latin typeface="Times New Roman" panose="02020603050405020304" pitchFamily="18" charset="0"/>
                <a:cs typeface="Times New Roman" panose="02020603050405020304" pitchFamily="18" charset="0"/>
              </a:rPr>
              <a:t>İŞLETMELERDE MESLEKİ EĞİTİM / STAJ SÖZLEŞMESİ</a:t>
            </a:r>
          </a:p>
        </p:txBody>
      </p:sp>
    </p:spTree>
    <p:extLst>
      <p:ext uri="{BB962C8B-B14F-4D97-AF65-F5344CB8AC3E}">
        <p14:creationId xmlns:p14="http://schemas.microsoft.com/office/powerpoint/2010/main" val="715982390"/>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aşlık 9">
            <a:extLst>
              <a:ext uri="{FF2B5EF4-FFF2-40B4-BE49-F238E27FC236}">
                <a16:creationId xmlns:a16="http://schemas.microsoft.com/office/drawing/2014/main" xmlns="" id="{01F547BE-E695-4AA6-9AC7-B6B3E826E02B}"/>
              </a:ext>
            </a:extLst>
          </p:cNvPr>
          <p:cNvSpPr>
            <a:spLocks noGrp="1"/>
          </p:cNvSpPr>
          <p:nvPr>
            <p:ph type="title"/>
          </p:nvPr>
        </p:nvSpPr>
        <p:spPr>
          <a:xfrm>
            <a:off x="1293811" y="1113183"/>
            <a:ext cx="3718455" cy="1616765"/>
          </a:xfrm>
        </p:spPr>
        <p:txBody>
          <a:bodyPr>
            <a:normAutofit fontScale="90000"/>
          </a:bodyPr>
          <a:lstStyle/>
          <a:p>
            <a:r>
              <a:rPr lang="tr-TR" sz="2400" b="1" dirty="0">
                <a:latin typeface="Times New Roman" panose="02020603050405020304" pitchFamily="18" charset="0"/>
                <a:cs typeface="Times New Roman" panose="02020603050405020304" pitchFamily="18" charset="0"/>
              </a:rPr>
              <a:t/>
            </a:r>
            <a:br>
              <a:rPr lang="tr-TR" sz="2400" b="1" dirty="0">
                <a:latin typeface="Times New Roman" panose="02020603050405020304" pitchFamily="18" charset="0"/>
                <a:cs typeface="Times New Roman" panose="02020603050405020304" pitchFamily="18" charset="0"/>
              </a:rPr>
            </a:br>
            <a:r>
              <a:rPr lang="tr-TR" sz="2400" b="1" dirty="0">
                <a:latin typeface="Times New Roman" panose="02020603050405020304" pitchFamily="18" charset="0"/>
                <a:cs typeface="Times New Roman" panose="02020603050405020304" pitchFamily="18" charset="0"/>
              </a:rPr>
              <a:t/>
            </a:r>
            <a:br>
              <a:rPr lang="tr-TR" sz="2400" b="1" dirty="0">
                <a:latin typeface="Times New Roman" panose="02020603050405020304" pitchFamily="18" charset="0"/>
                <a:cs typeface="Times New Roman" panose="02020603050405020304" pitchFamily="18" charset="0"/>
              </a:rPr>
            </a:br>
            <a:r>
              <a:rPr lang="tr-TR" sz="2400" b="1" dirty="0">
                <a:latin typeface="Times New Roman" panose="02020603050405020304" pitchFamily="18" charset="0"/>
                <a:cs typeface="Times New Roman" panose="02020603050405020304" pitchFamily="18" charset="0"/>
              </a:rPr>
              <a:t/>
            </a:r>
            <a:br>
              <a:rPr lang="tr-TR" sz="2400" b="1" dirty="0">
                <a:latin typeface="Times New Roman" panose="02020603050405020304" pitchFamily="18" charset="0"/>
                <a:cs typeface="Times New Roman" panose="02020603050405020304" pitchFamily="18" charset="0"/>
              </a:rPr>
            </a:br>
            <a:r>
              <a:rPr lang="tr-TR" sz="2400" b="1" dirty="0">
                <a:latin typeface="Times New Roman" panose="02020603050405020304" pitchFamily="18" charset="0"/>
                <a:cs typeface="Times New Roman" panose="02020603050405020304" pitchFamily="18" charset="0"/>
              </a:rPr>
              <a:t/>
            </a:r>
            <a:br>
              <a:rPr lang="tr-TR" sz="2400" b="1" dirty="0">
                <a:latin typeface="Times New Roman" panose="02020603050405020304" pitchFamily="18" charset="0"/>
                <a:cs typeface="Times New Roman" panose="02020603050405020304" pitchFamily="18" charset="0"/>
              </a:rPr>
            </a:br>
            <a:r>
              <a:rPr lang="tr-TR" sz="2000" b="1" dirty="0">
                <a:latin typeface="Times New Roman" panose="02020603050405020304" pitchFamily="18" charset="0"/>
                <a:cs typeface="Times New Roman" panose="02020603050405020304" pitchFamily="18" charset="0"/>
              </a:rPr>
              <a:t/>
            </a:r>
            <a:br>
              <a:rPr lang="tr-TR" sz="2000" b="1" dirty="0">
                <a:latin typeface="Times New Roman" panose="02020603050405020304" pitchFamily="18" charset="0"/>
                <a:cs typeface="Times New Roman" panose="02020603050405020304" pitchFamily="18" charset="0"/>
              </a:rPr>
            </a:br>
            <a:r>
              <a:rPr lang="tr-TR" sz="2400" b="1" dirty="0">
                <a:latin typeface="Times New Roman" panose="02020603050405020304" pitchFamily="18" charset="0"/>
                <a:cs typeface="Times New Roman" panose="02020603050405020304" pitchFamily="18" charset="0"/>
              </a:rPr>
              <a:t/>
            </a:r>
            <a:br>
              <a:rPr lang="tr-TR" sz="2400" b="1" dirty="0">
                <a:latin typeface="Times New Roman" panose="02020603050405020304" pitchFamily="18" charset="0"/>
                <a:cs typeface="Times New Roman" panose="02020603050405020304" pitchFamily="18" charset="0"/>
              </a:rPr>
            </a:br>
            <a:r>
              <a:rPr lang="tr-TR" dirty="0"/>
              <a:t/>
            </a:r>
            <a:br>
              <a:rPr lang="tr-TR" dirty="0"/>
            </a:br>
            <a:r>
              <a:rPr lang="tr-TR" dirty="0"/>
              <a:t>İŞLETMELERDE MESLEKİ EĞİTİM STAJ / SÖZLEŞMESİ</a:t>
            </a:r>
            <a:br>
              <a:rPr lang="tr-TR" dirty="0"/>
            </a:br>
            <a:endParaRPr lang="tr-TR" dirty="0"/>
          </a:p>
        </p:txBody>
      </p:sp>
      <p:sp>
        <p:nvSpPr>
          <p:cNvPr id="12" name="Metin Yer Tutucusu 11">
            <a:extLst>
              <a:ext uri="{FF2B5EF4-FFF2-40B4-BE49-F238E27FC236}">
                <a16:creationId xmlns:a16="http://schemas.microsoft.com/office/drawing/2014/main" xmlns="" id="{06A89E2C-D9A7-4A67-8700-0E12872BE3F4}"/>
              </a:ext>
            </a:extLst>
          </p:cNvPr>
          <p:cNvSpPr>
            <a:spLocks noGrp="1"/>
          </p:cNvSpPr>
          <p:nvPr>
            <p:ph type="body" sz="half" idx="2"/>
          </p:nvPr>
        </p:nvSpPr>
        <p:spPr>
          <a:xfrm>
            <a:off x="1293810" y="2478158"/>
            <a:ext cx="4205843" cy="3157330"/>
          </a:xfrm>
        </p:spPr>
        <p:txBody>
          <a:bodyPr>
            <a:normAutofit fontScale="25000" lnSpcReduction="20000"/>
          </a:bodyPr>
          <a:lstStyle/>
          <a:p>
            <a:endParaRPr lang="tr-TR" sz="1600" b="1" dirty="0">
              <a:latin typeface="Times New Roman" panose="02020603050405020304" pitchFamily="18" charset="0"/>
              <a:cs typeface="Times New Roman" panose="02020603050405020304" pitchFamily="18" charset="0"/>
            </a:endParaRPr>
          </a:p>
          <a:p>
            <a:endParaRPr lang="tr-TR" b="1" dirty="0">
              <a:latin typeface="Times New Roman" panose="02020603050405020304" pitchFamily="18" charset="0"/>
              <a:cs typeface="Times New Roman" panose="02020603050405020304" pitchFamily="18" charset="0"/>
            </a:endParaRPr>
          </a:p>
          <a:p>
            <a:pPr algn="l"/>
            <a:r>
              <a:rPr lang="tr-TR" sz="3700" dirty="0">
                <a:latin typeface="Times New Roman" panose="02020603050405020304" pitchFamily="18" charset="0"/>
                <a:cs typeface="Times New Roman" panose="02020603050405020304" pitchFamily="18" charset="0"/>
              </a:rPr>
              <a:t> </a:t>
            </a:r>
          </a:p>
          <a:p>
            <a:pPr algn="l"/>
            <a:r>
              <a:rPr lang="tr-TR" sz="4400" b="1" dirty="0">
                <a:latin typeface="Times New Roman" panose="02020603050405020304" pitchFamily="18" charset="0"/>
                <a:cs typeface="Times New Roman" panose="02020603050405020304" pitchFamily="18" charset="0"/>
              </a:rPr>
              <a:t>GENEL HÜKÜMLER</a:t>
            </a:r>
            <a:r>
              <a:rPr lang="tr-TR" sz="4400" dirty="0">
                <a:latin typeface="Times New Roman" panose="02020603050405020304" pitchFamily="18" charset="0"/>
                <a:cs typeface="Times New Roman" panose="02020603050405020304" pitchFamily="18" charset="0"/>
              </a:rPr>
              <a:t>,</a:t>
            </a:r>
            <a:br>
              <a:rPr lang="tr-TR" sz="4400" dirty="0">
                <a:latin typeface="Times New Roman" panose="02020603050405020304" pitchFamily="18" charset="0"/>
                <a:cs typeface="Times New Roman" panose="02020603050405020304" pitchFamily="18" charset="0"/>
              </a:rPr>
            </a:br>
            <a:r>
              <a:rPr lang="tr-TR" sz="4400" dirty="0">
                <a:latin typeface="Times New Roman" panose="02020603050405020304" pitchFamily="18" charset="0"/>
                <a:cs typeface="Times New Roman" panose="02020603050405020304" pitchFamily="18" charset="0"/>
              </a:rPr>
              <a:t>1.Dayanak</a:t>
            </a:r>
          </a:p>
          <a:p>
            <a:pPr algn="l"/>
            <a:r>
              <a:rPr lang="tr-TR" sz="4400" dirty="0">
                <a:latin typeface="Times New Roman" panose="02020603050405020304" pitchFamily="18" charset="0"/>
                <a:cs typeface="Times New Roman" panose="02020603050405020304" pitchFamily="18" charset="0"/>
              </a:rPr>
              <a:t>2.  Sözleşmenin tarafları,</a:t>
            </a:r>
            <a:br>
              <a:rPr lang="tr-TR" sz="4400" dirty="0">
                <a:latin typeface="Times New Roman" panose="02020603050405020304" pitchFamily="18" charset="0"/>
                <a:cs typeface="Times New Roman" panose="02020603050405020304" pitchFamily="18" charset="0"/>
              </a:rPr>
            </a:br>
            <a:r>
              <a:rPr lang="tr-TR" sz="4400" dirty="0">
                <a:latin typeface="Times New Roman" panose="02020603050405020304" pitchFamily="18" charset="0"/>
                <a:cs typeface="Times New Roman" panose="02020603050405020304" pitchFamily="18" charset="0"/>
              </a:rPr>
              <a:t>3. Tanımlar,</a:t>
            </a:r>
          </a:p>
          <a:p>
            <a:pPr algn="l"/>
            <a:r>
              <a:rPr lang="tr-TR" sz="4400" dirty="0">
                <a:latin typeface="Times New Roman" panose="02020603050405020304" pitchFamily="18" charset="0"/>
                <a:cs typeface="Times New Roman" panose="02020603050405020304" pitchFamily="18" charset="0"/>
              </a:rPr>
              <a:t>4. İşletmelerde Mesleki eğitim ve staj,</a:t>
            </a:r>
          </a:p>
          <a:p>
            <a:pPr algn="l"/>
            <a:r>
              <a:rPr lang="tr-TR" sz="4400" dirty="0">
                <a:latin typeface="Times New Roman" panose="02020603050405020304" pitchFamily="18" charset="0"/>
                <a:cs typeface="Times New Roman" panose="02020603050405020304" pitchFamily="18" charset="0"/>
              </a:rPr>
              <a:t>5. İş kazası ve meslek hastalığı hali,</a:t>
            </a:r>
          </a:p>
          <a:p>
            <a:pPr algn="l"/>
            <a:r>
              <a:rPr lang="tr-TR" sz="4400" dirty="0">
                <a:latin typeface="Times New Roman" panose="02020603050405020304" pitchFamily="18" charset="0"/>
                <a:cs typeface="Times New Roman" panose="02020603050405020304" pitchFamily="18" charset="0"/>
              </a:rPr>
              <a:t>6. Programlara uygunluk,</a:t>
            </a:r>
          </a:p>
          <a:p>
            <a:pPr algn="l"/>
            <a:r>
              <a:rPr lang="tr-TR" sz="4400" dirty="0">
                <a:latin typeface="Times New Roman" panose="02020603050405020304" pitchFamily="18" charset="0"/>
                <a:cs typeface="Times New Roman" panose="02020603050405020304" pitchFamily="18" charset="0"/>
              </a:rPr>
              <a:t>7. İzin,</a:t>
            </a:r>
          </a:p>
          <a:p>
            <a:pPr algn="l"/>
            <a:r>
              <a:rPr lang="tr-TR" sz="5600" dirty="0">
                <a:latin typeface="Times New Roman" panose="02020603050405020304" pitchFamily="18" charset="0"/>
                <a:cs typeface="Times New Roman" panose="02020603050405020304" pitchFamily="18" charset="0"/>
              </a:rPr>
              <a:t>8. Ödenecek Ücret,</a:t>
            </a:r>
          </a:p>
          <a:p>
            <a:pPr algn="l"/>
            <a:r>
              <a:rPr lang="tr-TR" sz="5600" dirty="0">
                <a:latin typeface="Times New Roman" panose="02020603050405020304" pitchFamily="18" charset="0"/>
                <a:cs typeface="Times New Roman" panose="02020603050405020304" pitchFamily="18" charset="0"/>
              </a:rPr>
              <a:t>9. Devamsızlık yapan öğrencilerin ücretlerinden kesinti yapılması,</a:t>
            </a:r>
            <a:br>
              <a:rPr lang="tr-TR" sz="5600" dirty="0">
                <a:latin typeface="Times New Roman" panose="02020603050405020304" pitchFamily="18" charset="0"/>
                <a:cs typeface="Times New Roman" panose="02020603050405020304" pitchFamily="18" charset="0"/>
              </a:rPr>
            </a:br>
            <a:endParaRPr lang="tr-TR" sz="5600" dirty="0">
              <a:latin typeface="Times New Roman" panose="02020603050405020304" pitchFamily="18" charset="0"/>
              <a:cs typeface="Times New Roman" panose="02020603050405020304" pitchFamily="18" charset="0"/>
            </a:endParaRPr>
          </a:p>
        </p:txBody>
      </p:sp>
      <p:pic>
        <p:nvPicPr>
          <p:cNvPr id="14" name="İçerik Yer Tutucusu 13">
            <a:extLst>
              <a:ext uri="{FF2B5EF4-FFF2-40B4-BE49-F238E27FC236}">
                <a16:creationId xmlns:a16="http://schemas.microsoft.com/office/drawing/2014/main" xmlns="" id="{F5727456-CAA4-4049-A872-D363AAC5226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692348" y="728870"/>
            <a:ext cx="4426225" cy="549965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190158983"/>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DA4F7902-D838-40BA-825D-626383945C9F}"/>
              </a:ext>
            </a:extLst>
          </p:cNvPr>
          <p:cNvSpPr>
            <a:spLocks noGrp="1"/>
          </p:cNvSpPr>
          <p:nvPr>
            <p:ph type="title"/>
          </p:nvPr>
        </p:nvSpPr>
        <p:spPr>
          <a:xfrm>
            <a:off x="1426332" y="1282516"/>
            <a:ext cx="3718455" cy="1371600"/>
          </a:xfrm>
        </p:spPr>
        <p:txBody>
          <a:bodyPr>
            <a:normAutofit fontScale="90000"/>
          </a:bodyPr>
          <a:lstStyle/>
          <a:p>
            <a:r>
              <a:rPr lang="tr-TR" sz="2200" b="1" dirty="0">
                <a:latin typeface="Times New Roman" panose="02020603050405020304" pitchFamily="18" charset="0"/>
                <a:cs typeface="Times New Roman" panose="02020603050405020304" pitchFamily="18" charset="0"/>
              </a:rPr>
              <a:t>İŞLETMELERDE MESLEKİ EĞİTİM / STAJ SÖZLEŞMESİ</a:t>
            </a:r>
            <a:r>
              <a:rPr lang="tr-TR" sz="2400" b="1" dirty="0">
                <a:latin typeface="Times New Roman" panose="02020603050405020304" pitchFamily="18" charset="0"/>
                <a:cs typeface="Times New Roman" panose="02020603050405020304" pitchFamily="18" charset="0"/>
              </a:rPr>
              <a:t/>
            </a:r>
            <a:br>
              <a:rPr lang="tr-TR" sz="2400" b="1" dirty="0">
                <a:latin typeface="Times New Roman" panose="02020603050405020304" pitchFamily="18" charset="0"/>
                <a:cs typeface="Times New Roman" panose="02020603050405020304" pitchFamily="18" charset="0"/>
              </a:rPr>
            </a:br>
            <a:endParaRPr lang="tr-TR" dirty="0"/>
          </a:p>
        </p:txBody>
      </p:sp>
      <p:pic>
        <p:nvPicPr>
          <p:cNvPr id="6" name="İçerik Yer Tutucusu 5">
            <a:extLst>
              <a:ext uri="{FF2B5EF4-FFF2-40B4-BE49-F238E27FC236}">
                <a16:creationId xmlns:a16="http://schemas.microsoft.com/office/drawing/2014/main" xmlns="" id="{FB9A30B7-CAB2-4AE7-B8B4-D9D24687D3F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440557" y="649357"/>
            <a:ext cx="4744278" cy="5526156"/>
          </a:xfrm>
          <a:prstGeom prst="rect">
            <a:avLst/>
          </a:prstGeom>
          <a:ln w="88900" cap="sq" cmpd="thickThin">
            <a:solidFill>
              <a:srgbClr val="000000"/>
            </a:solidFill>
            <a:prstDash val="solid"/>
            <a:miter lim="800000"/>
          </a:ln>
          <a:effectLst>
            <a:innerShdw blurRad="76200">
              <a:srgbClr val="000000"/>
            </a:innerShdw>
          </a:effectLst>
        </p:spPr>
      </p:pic>
      <p:sp>
        <p:nvSpPr>
          <p:cNvPr id="4" name="Metin Yer Tutucusu 3">
            <a:extLst>
              <a:ext uri="{FF2B5EF4-FFF2-40B4-BE49-F238E27FC236}">
                <a16:creationId xmlns:a16="http://schemas.microsoft.com/office/drawing/2014/main" xmlns="" id="{E5625B91-65E6-4C9D-AB5C-DE1158EEEF30}"/>
              </a:ext>
            </a:extLst>
          </p:cNvPr>
          <p:cNvSpPr>
            <a:spLocks noGrp="1"/>
          </p:cNvSpPr>
          <p:nvPr>
            <p:ph type="body" sz="half" idx="2"/>
          </p:nvPr>
        </p:nvSpPr>
        <p:spPr>
          <a:xfrm>
            <a:off x="1293811" y="2760134"/>
            <a:ext cx="3718455" cy="3415379"/>
          </a:xfrm>
        </p:spPr>
        <p:txBody>
          <a:bodyPr>
            <a:normAutofit fontScale="77500" lnSpcReduction="20000"/>
          </a:bodyPr>
          <a:lstStyle/>
          <a:p>
            <a:endParaRPr lang="tr-TR" sz="1600" b="1" dirty="0">
              <a:latin typeface="Times New Roman" panose="02020603050405020304" pitchFamily="18" charset="0"/>
              <a:cs typeface="Times New Roman" panose="02020603050405020304" pitchFamily="18" charset="0"/>
            </a:endParaRPr>
          </a:p>
          <a:p>
            <a:pPr algn="l"/>
            <a:r>
              <a:rPr lang="tr-TR" sz="1200" b="1" dirty="0">
                <a:latin typeface="Times New Roman" panose="02020603050405020304" pitchFamily="18" charset="0"/>
                <a:cs typeface="Times New Roman" panose="02020603050405020304" pitchFamily="18" charset="0"/>
              </a:rPr>
              <a:t>SİGRTALILIK</a:t>
            </a:r>
            <a:r>
              <a:rPr lang="tr-TR" sz="1200" dirty="0">
                <a:latin typeface="Times New Roman" panose="02020603050405020304" pitchFamily="18" charset="0"/>
                <a:cs typeface="Times New Roman" panose="02020603050405020304" pitchFamily="18" charset="0"/>
              </a:rPr>
              <a:t>,</a:t>
            </a:r>
          </a:p>
          <a:p>
            <a:pPr algn="l"/>
            <a:r>
              <a:rPr lang="tr-TR" sz="1200" dirty="0">
                <a:latin typeface="Times New Roman" panose="02020603050405020304" pitchFamily="18" charset="0"/>
                <a:cs typeface="Times New Roman" panose="02020603050405020304" pitchFamily="18" charset="0"/>
              </a:rPr>
              <a:t>10. Öğrencilerin sigortalılığı</a:t>
            </a:r>
            <a:r>
              <a:rPr lang="tr-TR" dirty="0">
                <a:latin typeface="Times New Roman" panose="02020603050405020304" pitchFamily="18" charset="0"/>
                <a:cs typeface="Times New Roman" panose="02020603050405020304" pitchFamily="18" charset="0"/>
              </a:rPr>
              <a:t>,</a:t>
            </a:r>
          </a:p>
          <a:p>
            <a:pPr algn="l"/>
            <a:r>
              <a:rPr lang="tr-TR" dirty="0">
                <a:latin typeface="Times New Roman" panose="02020603050405020304" pitchFamily="18" charset="0"/>
                <a:cs typeface="Times New Roman" panose="02020603050405020304" pitchFamily="18" charset="0"/>
              </a:rPr>
              <a:t>11. SGK primlerinin ödenmesi,</a:t>
            </a:r>
          </a:p>
          <a:p>
            <a:pPr algn="l"/>
            <a:r>
              <a:rPr lang="tr-TR" dirty="0">
                <a:latin typeface="Times New Roman" panose="02020603050405020304" pitchFamily="18" charset="0"/>
                <a:cs typeface="Times New Roman" panose="02020603050405020304" pitchFamily="18" charset="0"/>
              </a:rPr>
              <a:t>12. Sigortalılık ile ilgili belgelerin muhafazası,</a:t>
            </a:r>
          </a:p>
          <a:p>
            <a:pPr algn="l"/>
            <a:r>
              <a:rPr lang="tr-TR" b="1" dirty="0">
                <a:latin typeface="Times New Roman" panose="02020603050405020304" pitchFamily="18" charset="0"/>
                <a:cs typeface="Times New Roman" panose="02020603050405020304" pitchFamily="18" charset="0"/>
              </a:rPr>
              <a:t>ÖĞRENCİ DEVAM VE DİSİPLİN DURUMU</a:t>
            </a:r>
          </a:p>
          <a:p>
            <a:pPr algn="l"/>
            <a:r>
              <a:rPr lang="tr-TR" dirty="0">
                <a:latin typeface="Times New Roman" panose="02020603050405020304" pitchFamily="18" charset="0"/>
                <a:cs typeface="Times New Roman" panose="02020603050405020304" pitchFamily="18" charset="0"/>
              </a:rPr>
              <a:t>13. Eğitime devam edemeyen öğrenciler,</a:t>
            </a:r>
          </a:p>
          <a:p>
            <a:pPr algn="l"/>
            <a:r>
              <a:rPr lang="tr-TR" dirty="0">
                <a:latin typeface="Times New Roman" panose="02020603050405020304" pitchFamily="18" charset="0"/>
                <a:cs typeface="Times New Roman" panose="02020603050405020304" pitchFamily="18" charset="0"/>
              </a:rPr>
              <a:t>14. İşletmeye özürsüz devamsızlık,</a:t>
            </a:r>
          </a:p>
          <a:p>
            <a:pPr algn="l"/>
            <a:r>
              <a:rPr lang="tr-TR" dirty="0">
                <a:latin typeface="Times New Roman" panose="02020603050405020304" pitchFamily="18" charset="0"/>
                <a:cs typeface="Times New Roman" panose="02020603050405020304" pitchFamily="18" charset="0"/>
              </a:rPr>
              <a:t>15. Disiplin </a:t>
            </a:r>
          </a:p>
          <a:p>
            <a:pPr algn="l"/>
            <a:r>
              <a:rPr lang="tr-TR" dirty="0">
                <a:latin typeface="Times New Roman" panose="02020603050405020304" pitchFamily="18" charset="0"/>
                <a:cs typeface="Times New Roman" panose="02020603050405020304" pitchFamily="18" charset="0"/>
              </a:rPr>
              <a:t>16. Beceri sınavı,</a:t>
            </a:r>
          </a:p>
          <a:p>
            <a:pPr algn="l"/>
            <a:r>
              <a:rPr lang="tr-TR" b="1" dirty="0">
                <a:latin typeface="Times New Roman" panose="02020603050405020304" pitchFamily="18" charset="0"/>
                <a:cs typeface="Times New Roman" panose="02020603050405020304" pitchFamily="18" charset="0"/>
              </a:rPr>
              <a:t>TARAFLARIN DİĞER GÖREV VE SORUMLULUKLARI</a:t>
            </a:r>
          </a:p>
          <a:p>
            <a:pPr algn="l"/>
            <a:r>
              <a:rPr lang="tr-TR" dirty="0">
                <a:latin typeface="Times New Roman" panose="02020603050405020304" pitchFamily="18" charset="0"/>
                <a:cs typeface="Times New Roman" panose="02020603050405020304" pitchFamily="18" charset="0"/>
              </a:rPr>
              <a:t>17. İşletmelerin görev ve sorumlulukları</a:t>
            </a:r>
          </a:p>
          <a:p>
            <a:endParaRPr lang="tr-T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9122518"/>
      </p:ext>
    </p:extLst>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C240C66-152D-4EDD-8BEE-C34ADBB5A803}"/>
              </a:ext>
            </a:extLst>
          </p:cNvPr>
          <p:cNvSpPr>
            <a:spLocks noGrp="1"/>
          </p:cNvSpPr>
          <p:nvPr>
            <p:ph type="title"/>
          </p:nvPr>
        </p:nvSpPr>
        <p:spPr/>
        <p:txBody>
          <a:bodyPr>
            <a:normAutofit fontScale="90000"/>
          </a:bodyPr>
          <a:lstStyle/>
          <a:p>
            <a:r>
              <a:rPr lang="tr-TR" sz="2400" b="1" dirty="0">
                <a:latin typeface="Times New Roman" panose="02020603050405020304" pitchFamily="18" charset="0"/>
                <a:cs typeface="Times New Roman" panose="02020603050405020304" pitchFamily="18" charset="0"/>
              </a:rPr>
              <a:t>İŞLETMELERDE MESLEKİ EĞİTİM / STAJ SÖZLEŞMESİ</a:t>
            </a:r>
            <a:br>
              <a:rPr lang="tr-TR" sz="2400" b="1" dirty="0">
                <a:latin typeface="Times New Roman" panose="02020603050405020304" pitchFamily="18" charset="0"/>
                <a:cs typeface="Times New Roman" panose="02020603050405020304" pitchFamily="18" charset="0"/>
              </a:rPr>
            </a:br>
            <a:endParaRPr lang="tr-TR" dirty="0"/>
          </a:p>
        </p:txBody>
      </p:sp>
      <p:sp>
        <p:nvSpPr>
          <p:cNvPr id="4" name="Metin Yer Tutucusu 3">
            <a:extLst>
              <a:ext uri="{FF2B5EF4-FFF2-40B4-BE49-F238E27FC236}">
                <a16:creationId xmlns:a16="http://schemas.microsoft.com/office/drawing/2014/main" xmlns="" id="{719A2B99-DD59-4F48-BF37-96BE6DFFC22D}"/>
              </a:ext>
            </a:extLst>
          </p:cNvPr>
          <p:cNvSpPr>
            <a:spLocks noGrp="1"/>
          </p:cNvSpPr>
          <p:nvPr>
            <p:ph type="body" sz="half" idx="2"/>
          </p:nvPr>
        </p:nvSpPr>
        <p:spPr>
          <a:xfrm>
            <a:off x="1293811" y="2760134"/>
            <a:ext cx="3718455" cy="3388875"/>
          </a:xfrm>
        </p:spPr>
        <p:txBody>
          <a:bodyPr>
            <a:normAutofit fontScale="40000" lnSpcReduction="20000"/>
          </a:bodyPr>
          <a:lstStyle/>
          <a:p>
            <a:endParaRPr lang="tr-TR" sz="1600" b="1" dirty="0">
              <a:latin typeface="Times New Roman" panose="02020603050405020304" pitchFamily="18" charset="0"/>
              <a:cs typeface="Times New Roman" panose="02020603050405020304" pitchFamily="18" charset="0"/>
            </a:endParaRPr>
          </a:p>
          <a:p>
            <a:endParaRPr lang="tr-TR" b="1" dirty="0">
              <a:latin typeface="Times New Roman" panose="02020603050405020304" pitchFamily="18" charset="0"/>
              <a:cs typeface="Times New Roman" panose="02020603050405020304" pitchFamily="18" charset="0"/>
            </a:endParaRPr>
          </a:p>
          <a:p>
            <a:pPr algn="l"/>
            <a:r>
              <a:rPr lang="tr-TR" sz="3500" dirty="0">
                <a:latin typeface="Times New Roman" panose="02020603050405020304" pitchFamily="18" charset="0"/>
                <a:cs typeface="Times New Roman" panose="02020603050405020304" pitchFamily="18" charset="0"/>
              </a:rPr>
              <a:t>18. Okul / kurumların görev ve sorumlulukları,</a:t>
            </a:r>
          </a:p>
          <a:p>
            <a:pPr algn="l"/>
            <a:r>
              <a:rPr lang="tr-TR" sz="3500" dirty="0">
                <a:latin typeface="Times New Roman" panose="02020603050405020304" pitchFamily="18" charset="0"/>
                <a:cs typeface="Times New Roman" panose="02020603050405020304" pitchFamily="18" charset="0"/>
              </a:rPr>
              <a:t>19. Öğrencilerin görev ve sorumlulukları,</a:t>
            </a:r>
          </a:p>
          <a:p>
            <a:pPr algn="l"/>
            <a:r>
              <a:rPr lang="tr-TR" sz="3500" b="1" dirty="0">
                <a:latin typeface="Times New Roman" panose="02020603050405020304" pitchFamily="18" charset="0"/>
                <a:cs typeface="Times New Roman" panose="02020603050405020304" pitchFamily="18" charset="0"/>
              </a:rPr>
              <a:t>DİĞER HUSUSLAR</a:t>
            </a:r>
          </a:p>
          <a:p>
            <a:pPr algn="l"/>
            <a:r>
              <a:rPr lang="tr-TR" sz="3500" dirty="0">
                <a:latin typeface="Times New Roman" panose="02020603050405020304" pitchFamily="18" charset="0"/>
                <a:cs typeface="Times New Roman" panose="02020603050405020304" pitchFamily="18" charset="0"/>
              </a:rPr>
              <a:t>20. Hüküm bulunmayan haller,</a:t>
            </a:r>
          </a:p>
          <a:p>
            <a:pPr algn="l"/>
            <a:r>
              <a:rPr lang="tr-TR" sz="3500" dirty="0">
                <a:latin typeface="Times New Roman" panose="02020603050405020304" pitchFamily="18" charset="0"/>
                <a:cs typeface="Times New Roman" panose="02020603050405020304" pitchFamily="18" charset="0"/>
              </a:rPr>
              <a:t>21. İşverenin değişmesi,</a:t>
            </a:r>
          </a:p>
          <a:p>
            <a:pPr algn="l"/>
            <a:r>
              <a:rPr lang="tr-TR" sz="3500" dirty="0">
                <a:latin typeface="Times New Roman" panose="02020603050405020304" pitchFamily="18" charset="0"/>
                <a:cs typeface="Times New Roman" panose="02020603050405020304" pitchFamily="18" charset="0"/>
              </a:rPr>
              <a:t>22. Öğrencinin okul/ kurumunun değişmesi,</a:t>
            </a:r>
          </a:p>
          <a:p>
            <a:pPr algn="l"/>
            <a:r>
              <a:rPr lang="tr-TR" sz="3500" dirty="0">
                <a:latin typeface="Times New Roman" panose="02020603050405020304" pitchFamily="18" charset="0"/>
                <a:cs typeface="Times New Roman" panose="02020603050405020304" pitchFamily="18" charset="0"/>
              </a:rPr>
              <a:t>23. Öğrenciye sağlanacak haklar,</a:t>
            </a:r>
          </a:p>
          <a:p>
            <a:pPr algn="l"/>
            <a:r>
              <a:rPr lang="tr-TR" sz="3500" dirty="0">
                <a:latin typeface="Times New Roman" panose="02020603050405020304" pitchFamily="18" charset="0"/>
                <a:cs typeface="Times New Roman" panose="02020603050405020304" pitchFamily="18" charset="0"/>
              </a:rPr>
              <a:t>24. Sözleşmenin feshi,</a:t>
            </a:r>
          </a:p>
          <a:p>
            <a:pPr algn="l"/>
            <a:r>
              <a:rPr lang="tr-TR" sz="3500" dirty="0">
                <a:latin typeface="Times New Roman" panose="02020603050405020304" pitchFamily="18" charset="0"/>
                <a:cs typeface="Times New Roman" panose="02020603050405020304" pitchFamily="18" charset="0"/>
              </a:rPr>
              <a:t>25. yürürlük,</a:t>
            </a:r>
          </a:p>
          <a:p>
            <a:pPr algn="l"/>
            <a:r>
              <a:rPr lang="tr-TR" sz="3500" dirty="0">
                <a:latin typeface="Times New Roman" panose="02020603050405020304" pitchFamily="18" charset="0"/>
                <a:cs typeface="Times New Roman" panose="02020603050405020304" pitchFamily="18" charset="0"/>
              </a:rPr>
              <a:t>26. Saklanma süres</a:t>
            </a:r>
            <a:r>
              <a:rPr lang="tr-TR" dirty="0"/>
              <a:t>i.</a:t>
            </a:r>
          </a:p>
        </p:txBody>
      </p:sp>
      <p:pic>
        <p:nvPicPr>
          <p:cNvPr id="6" name="İçerik Yer Tutucusu 5">
            <a:extLst>
              <a:ext uri="{FF2B5EF4-FFF2-40B4-BE49-F238E27FC236}">
                <a16:creationId xmlns:a16="http://schemas.microsoft.com/office/drawing/2014/main" xmlns="" id="{956096EF-8FF6-46C6-9A17-8F1E13510D3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639339" y="728871"/>
            <a:ext cx="4359965" cy="5420138"/>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687524795"/>
      </p:ext>
    </p:extLst>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C28D0761-62C1-47E1-A05A-D308EF3B21CE}"/>
              </a:ext>
            </a:extLst>
          </p:cNvPr>
          <p:cNvSpPr>
            <a:spLocks noGrp="1"/>
          </p:cNvSpPr>
          <p:nvPr>
            <p:ph type="title"/>
          </p:nvPr>
        </p:nvSpPr>
        <p:spPr/>
        <p:txBody>
          <a:bodyPr>
            <a:normAutofit/>
          </a:bodyPr>
          <a:lstStyle/>
          <a:p>
            <a:r>
              <a:rPr lang="tr-TR" sz="2800" dirty="0">
                <a:latin typeface="Times New Roman" panose="02020603050405020304" pitchFamily="18" charset="0"/>
                <a:cs typeface="Times New Roman" panose="02020603050405020304" pitchFamily="18" charset="0"/>
              </a:rPr>
              <a:t>ÖRNEK SORU</a:t>
            </a:r>
          </a:p>
        </p:txBody>
      </p:sp>
      <p:sp>
        <p:nvSpPr>
          <p:cNvPr id="3" name="İçerik Yer Tutucusu 2">
            <a:extLst>
              <a:ext uri="{FF2B5EF4-FFF2-40B4-BE49-F238E27FC236}">
                <a16:creationId xmlns:a16="http://schemas.microsoft.com/office/drawing/2014/main" xmlns="" id="{67329BFE-0AA6-474F-89BE-4FBE6E356669}"/>
              </a:ext>
            </a:extLst>
          </p:cNvPr>
          <p:cNvSpPr>
            <a:spLocks noGrp="1"/>
          </p:cNvSpPr>
          <p:nvPr>
            <p:ph idx="1"/>
          </p:nvPr>
        </p:nvSpPr>
        <p:spPr/>
        <p:txBody>
          <a:bodyPr/>
          <a:lstStyle/>
          <a:p>
            <a:pPr marL="0" indent="0">
              <a:buNone/>
            </a:pPr>
            <a:r>
              <a:rPr lang="tr-TR" dirty="0">
                <a:latin typeface="Times New Roman" panose="02020603050405020304" pitchFamily="18" charset="0"/>
                <a:cs typeface="Times New Roman" panose="02020603050405020304" pitchFamily="18" charset="0"/>
              </a:rPr>
              <a:t>A. Hastane,</a:t>
            </a:r>
          </a:p>
          <a:p>
            <a:pPr marL="0" indent="0">
              <a:buNone/>
            </a:pPr>
            <a:r>
              <a:rPr lang="tr-TR" dirty="0">
                <a:latin typeface="Times New Roman" panose="02020603050405020304" pitchFamily="18" charset="0"/>
                <a:cs typeface="Times New Roman" panose="02020603050405020304" pitchFamily="18" charset="0"/>
              </a:rPr>
              <a:t>B. İşveren veya işveren vekili,</a:t>
            </a:r>
          </a:p>
          <a:p>
            <a:pPr marL="0" indent="0">
              <a:buNone/>
            </a:pPr>
            <a:r>
              <a:rPr lang="tr-TR" dirty="0">
                <a:latin typeface="Times New Roman" panose="02020603050405020304" pitchFamily="18" charset="0"/>
                <a:cs typeface="Times New Roman" panose="02020603050405020304" pitchFamily="18" charset="0"/>
              </a:rPr>
              <a:t>C. Çırağın velisi,</a:t>
            </a:r>
          </a:p>
          <a:p>
            <a:pPr marL="0" indent="0">
              <a:buNone/>
            </a:pPr>
            <a:r>
              <a:rPr lang="tr-TR" dirty="0">
                <a:latin typeface="Times New Roman" panose="02020603050405020304" pitchFamily="18" charset="0"/>
                <a:cs typeface="Times New Roman" panose="02020603050405020304" pitchFamily="18" charset="0"/>
              </a:rPr>
              <a:t>D. Çırağın koordinatör öğretmeni</a:t>
            </a:r>
          </a:p>
        </p:txBody>
      </p:sp>
      <p:sp>
        <p:nvSpPr>
          <p:cNvPr id="4" name="Metin Yer Tutucusu 3">
            <a:extLst>
              <a:ext uri="{FF2B5EF4-FFF2-40B4-BE49-F238E27FC236}">
                <a16:creationId xmlns:a16="http://schemas.microsoft.com/office/drawing/2014/main" xmlns="" id="{7DCECB53-D25B-46D3-B25B-4E7BCF67FE66}"/>
              </a:ext>
            </a:extLst>
          </p:cNvPr>
          <p:cNvSpPr>
            <a:spLocks noGrp="1"/>
          </p:cNvSpPr>
          <p:nvPr>
            <p:ph type="body" sz="half" idx="2"/>
          </p:nvPr>
        </p:nvSpPr>
        <p:spPr/>
        <p:txBody>
          <a:bodyPr>
            <a:normAutofit/>
          </a:bodyPr>
          <a:lstStyle/>
          <a:p>
            <a:pPr algn="just"/>
            <a:r>
              <a:rPr lang="tr-TR" sz="2000" dirty="0">
                <a:latin typeface="Times New Roman" panose="02020603050405020304" pitchFamily="18" charset="0"/>
                <a:cs typeface="Times New Roman" panose="02020603050405020304" pitchFamily="18" charset="0"/>
              </a:rPr>
              <a:t>            Öğrencinin İşletmelerde Mesleki Eğitim / Stajı sırasında meydana gelebilecek iş kazalarını Sosyal Güvenlik Kurumuna bildirmek kimin sorumluluğundadır?</a:t>
            </a:r>
            <a:endParaRPr lang="tr-TR" sz="2000" dirty="0"/>
          </a:p>
        </p:txBody>
      </p:sp>
    </p:spTree>
    <p:extLst>
      <p:ext uri="{BB962C8B-B14F-4D97-AF65-F5344CB8AC3E}">
        <p14:creationId xmlns:p14="http://schemas.microsoft.com/office/powerpoint/2010/main" val="3175722182"/>
      </p:ext>
    </p:extLst>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91CEF355-956D-4F82-80E3-A5A76AB7297D}"/>
              </a:ext>
            </a:extLst>
          </p:cNvPr>
          <p:cNvSpPr>
            <a:spLocks noGrp="1"/>
          </p:cNvSpPr>
          <p:nvPr>
            <p:ph type="title"/>
          </p:nvPr>
        </p:nvSpPr>
        <p:spPr/>
        <p:txBody>
          <a:bodyPr>
            <a:normAutofit/>
          </a:bodyPr>
          <a:lstStyle/>
          <a:p>
            <a:r>
              <a:rPr lang="tr-TR" sz="3200" b="1" dirty="0">
                <a:latin typeface="Times New Roman" panose="02020603050405020304" pitchFamily="18" charset="0"/>
                <a:cs typeface="Times New Roman" panose="02020603050405020304" pitchFamily="18" charset="0"/>
              </a:rPr>
              <a:t>3308</a:t>
            </a:r>
          </a:p>
        </p:txBody>
      </p:sp>
      <p:sp>
        <p:nvSpPr>
          <p:cNvPr id="3" name="İçerik Yer Tutucusu 2">
            <a:extLst>
              <a:ext uri="{FF2B5EF4-FFF2-40B4-BE49-F238E27FC236}">
                <a16:creationId xmlns:a16="http://schemas.microsoft.com/office/drawing/2014/main" xmlns="" id="{146E95BA-6BBC-4B5A-B78B-E139CA352CB3}"/>
              </a:ext>
            </a:extLst>
          </p:cNvPr>
          <p:cNvSpPr>
            <a:spLocks noGrp="1"/>
          </p:cNvSpPr>
          <p:nvPr>
            <p:ph idx="1"/>
          </p:nvPr>
        </p:nvSpPr>
        <p:spPr/>
        <p:txBody>
          <a:bodyPr>
            <a:normAutofit/>
          </a:bodyPr>
          <a:lstStyle/>
          <a:p>
            <a:pPr algn="just"/>
            <a:r>
              <a:rPr lang="tr-TR" b="1" dirty="0">
                <a:effectLst/>
                <a:latin typeface="Times New Roman" panose="02020603050405020304" pitchFamily="18" charset="0"/>
                <a:ea typeface="Times New Roman" panose="02020603050405020304" pitchFamily="18" charset="0"/>
              </a:rPr>
              <a:t>MADDE 14</a:t>
            </a:r>
            <a:r>
              <a:rPr lang="tr-TR" dirty="0">
                <a:effectLst/>
                <a:latin typeface="Times New Roman" panose="02020603050405020304" pitchFamily="18" charset="0"/>
                <a:ea typeface="Times New Roman" panose="02020603050405020304" pitchFamily="18" charset="0"/>
              </a:rPr>
              <a:t>-Çıraklığa bir deneme dönemi ile başlanır. Bu dönem mesleğin özelliğine göre bir aydan az, üç aydan fazla olamaz. Bu süre Bakanlıkça tespit edilir. Deneme döneminden sonra taraflar 10 gün içinde ilgili çıraklık eğitimi merkezi müdürlüğüne başvurmadığı taktirde çıraklık sözleşmesi kesinleşir ve bu dönem çıraklık süresinden sayılır. Deneme döneminde ücret ödenir. ……….</a:t>
            </a:r>
            <a:endParaRPr lang="tr-TR" dirty="0"/>
          </a:p>
        </p:txBody>
      </p:sp>
      <p:sp>
        <p:nvSpPr>
          <p:cNvPr id="4" name="Metin Yer Tutucusu 3">
            <a:extLst>
              <a:ext uri="{FF2B5EF4-FFF2-40B4-BE49-F238E27FC236}">
                <a16:creationId xmlns:a16="http://schemas.microsoft.com/office/drawing/2014/main" xmlns="" id="{1C81F5BE-7BAC-48D8-96D6-441F3A26AA76}"/>
              </a:ext>
            </a:extLst>
          </p:cNvPr>
          <p:cNvSpPr>
            <a:spLocks noGrp="1"/>
          </p:cNvSpPr>
          <p:nvPr>
            <p:ph type="body" sz="half" idx="2"/>
          </p:nvPr>
        </p:nvSpPr>
        <p:spPr/>
        <p:txBody>
          <a:bodyPr/>
          <a:lstStyle/>
          <a:p>
            <a:r>
              <a:rPr lang="tr-TR" sz="3200" b="1" dirty="0">
                <a:effectLst/>
                <a:latin typeface="Times New Roman" panose="02020603050405020304" pitchFamily="18" charset="0"/>
                <a:ea typeface="Times New Roman" panose="02020603050405020304" pitchFamily="18" charset="0"/>
                <a:cs typeface="Times New Roman" panose="02020603050405020304" pitchFamily="18" charset="0"/>
              </a:rPr>
              <a:t>Çıraklığa Başlama Ve Çıraklık Süresi</a:t>
            </a:r>
            <a:r>
              <a:rPr lang="tr-TR" sz="3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32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2661707740"/>
      </p:ext>
    </p:extLst>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4B0207CF-FC17-4965-ABF0-68DF23887821}"/>
              </a:ext>
            </a:extLst>
          </p:cNvPr>
          <p:cNvSpPr>
            <a:spLocks noGrp="1"/>
          </p:cNvSpPr>
          <p:nvPr>
            <p:ph type="title"/>
          </p:nvPr>
        </p:nvSpPr>
        <p:spPr/>
        <p:txBody>
          <a:bodyPr>
            <a:normAutofit/>
          </a:bodyPr>
          <a:lstStyle/>
          <a:p>
            <a:r>
              <a:rPr lang="tr-TR" sz="3200" b="1" dirty="0">
                <a:latin typeface="Times New Roman" panose="02020603050405020304" pitchFamily="18" charset="0"/>
                <a:cs typeface="Times New Roman" panose="02020603050405020304" pitchFamily="18" charset="0"/>
              </a:rPr>
              <a:t>3308</a:t>
            </a:r>
          </a:p>
        </p:txBody>
      </p:sp>
      <p:sp>
        <p:nvSpPr>
          <p:cNvPr id="3" name="İçerik Yer Tutucusu 2">
            <a:extLst>
              <a:ext uri="{FF2B5EF4-FFF2-40B4-BE49-F238E27FC236}">
                <a16:creationId xmlns:a16="http://schemas.microsoft.com/office/drawing/2014/main" xmlns="" id="{5B94E2E9-5FCD-4564-914D-9E2064D043E1}"/>
              </a:ext>
            </a:extLst>
          </p:cNvPr>
          <p:cNvSpPr>
            <a:spLocks noGrp="1"/>
          </p:cNvSpPr>
          <p:nvPr>
            <p:ph idx="1"/>
          </p:nvPr>
        </p:nvSpPr>
        <p:spPr/>
        <p:txBody>
          <a:bodyPr>
            <a:normAutofit/>
          </a:bodyPr>
          <a:lstStyle/>
          <a:p>
            <a:pPr algn="just"/>
            <a:r>
              <a:rPr lang="tr-TR" sz="3200" b="1" dirty="0">
                <a:effectLst/>
                <a:latin typeface="Times New Roman" panose="02020603050405020304" pitchFamily="18" charset="0"/>
                <a:ea typeface="Times New Roman" panose="02020603050405020304" pitchFamily="18" charset="0"/>
              </a:rPr>
              <a:t>MADDE 15.</a:t>
            </a:r>
            <a:r>
              <a:rPr lang="tr-TR" sz="3200" dirty="0">
                <a:effectLst/>
                <a:latin typeface="Times New Roman" panose="02020603050405020304" pitchFamily="18" charset="0"/>
                <a:ea typeface="Times New Roman" panose="02020603050405020304" pitchFamily="18" charset="0"/>
              </a:rPr>
              <a:t>-Aday çırak ve çırak almak için işyerinde usta öğretici bulunması şarttır.</a:t>
            </a:r>
            <a:endParaRPr lang="tr-TR" sz="3200" dirty="0"/>
          </a:p>
        </p:txBody>
      </p:sp>
      <p:sp>
        <p:nvSpPr>
          <p:cNvPr id="4" name="Metin Yer Tutucusu 3">
            <a:extLst>
              <a:ext uri="{FF2B5EF4-FFF2-40B4-BE49-F238E27FC236}">
                <a16:creationId xmlns:a16="http://schemas.microsoft.com/office/drawing/2014/main" xmlns="" id="{BC6DC441-8E06-4563-9F5A-4A7A9CE6F67D}"/>
              </a:ext>
            </a:extLst>
          </p:cNvPr>
          <p:cNvSpPr>
            <a:spLocks noGrp="1"/>
          </p:cNvSpPr>
          <p:nvPr>
            <p:ph type="body" sz="half" idx="2"/>
          </p:nvPr>
        </p:nvSpPr>
        <p:spPr/>
        <p:txBody>
          <a:bodyPr/>
          <a:lstStyle/>
          <a:p>
            <a:r>
              <a:rPr lang="tr-TR" sz="3200" b="1" dirty="0">
                <a:effectLst/>
                <a:latin typeface="Times New Roman" panose="02020603050405020304" pitchFamily="18" charset="0"/>
                <a:ea typeface="Times New Roman" panose="02020603050405020304" pitchFamily="18" charset="0"/>
                <a:cs typeface="Times New Roman" panose="02020603050405020304" pitchFamily="18" charset="0"/>
              </a:rPr>
              <a:t>Usta Öğretici Bulundurma Şartı</a:t>
            </a:r>
            <a:r>
              <a:rPr lang="tr-TR" sz="3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32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1349173471"/>
      </p:ext>
    </p:extLst>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E10F9D46-9FD3-49F8-9EB4-1ADEFC077CFE}"/>
              </a:ext>
            </a:extLst>
          </p:cNvPr>
          <p:cNvSpPr>
            <a:spLocks noGrp="1"/>
          </p:cNvSpPr>
          <p:nvPr>
            <p:ph type="title"/>
          </p:nvPr>
        </p:nvSpPr>
        <p:spPr/>
        <p:txBody>
          <a:bodyPr>
            <a:normAutofit/>
          </a:bodyPr>
          <a:lstStyle/>
          <a:p>
            <a:r>
              <a:rPr lang="tr-TR" sz="3600" b="1" dirty="0">
                <a:latin typeface="Times New Roman" panose="02020603050405020304" pitchFamily="18" charset="0"/>
                <a:cs typeface="Times New Roman" panose="02020603050405020304" pitchFamily="18" charset="0"/>
              </a:rPr>
              <a:t>3308</a:t>
            </a:r>
          </a:p>
        </p:txBody>
      </p:sp>
      <p:sp>
        <p:nvSpPr>
          <p:cNvPr id="3" name="İçerik Yer Tutucusu 2">
            <a:extLst>
              <a:ext uri="{FF2B5EF4-FFF2-40B4-BE49-F238E27FC236}">
                <a16:creationId xmlns:a16="http://schemas.microsoft.com/office/drawing/2014/main" xmlns="" id="{A3A392F8-DDE6-4A13-95E3-50BA229D4DEC}"/>
              </a:ext>
            </a:extLst>
          </p:cNvPr>
          <p:cNvSpPr>
            <a:spLocks noGrp="1"/>
          </p:cNvSpPr>
          <p:nvPr>
            <p:ph idx="1"/>
          </p:nvPr>
        </p:nvSpPr>
        <p:spPr/>
        <p:txBody>
          <a:bodyPr/>
          <a:lstStyle/>
          <a:p>
            <a:pPr algn="just"/>
            <a:r>
              <a:rPr lang="tr-TR" sz="1800" b="1" dirty="0">
                <a:effectLst/>
                <a:latin typeface="Times New Roman" panose="02020603050405020304" pitchFamily="18" charset="0"/>
                <a:ea typeface="Times New Roman" panose="02020603050405020304" pitchFamily="18" charset="0"/>
              </a:rPr>
              <a:t>MADDE 25.</a:t>
            </a:r>
            <a:r>
              <a:rPr lang="tr-TR" sz="1800" dirty="0">
                <a:effectLst/>
                <a:latin typeface="Times New Roman" panose="02020603050405020304" pitchFamily="18" charset="0"/>
                <a:ea typeface="Times New Roman" panose="02020603050405020304" pitchFamily="18" charset="0"/>
              </a:rPr>
              <a:t>-Aday çırak, çırak ve işletmelerde meslek eğitimi gören öğrencilere ödenecek ücret ve bu ücretlerdeki artışlar; aday çırak veya çırağın velisi veya vasisi, kişi reşit ise kendisi, öğrenciler için okul müdürlüğü ile işyeri sahibi arasında Bakanlıkça belirlenen esaslara göre düzenlenecek sözleşme ile tespit edilir. Ancak işletmelerde meslek eğitimi gören öğrenci, </a:t>
            </a:r>
            <a:r>
              <a:rPr lang="tr-TR" sz="1800" dirty="0">
                <a:effectLst/>
                <a:highlight>
                  <a:srgbClr val="00FF00"/>
                </a:highlight>
                <a:latin typeface="Times New Roman" panose="02020603050405020304" pitchFamily="18" charset="0"/>
                <a:ea typeface="Times New Roman" panose="02020603050405020304" pitchFamily="18" charset="0"/>
              </a:rPr>
              <a:t>aday çırak ve çırağa yaşına uygun asgari ücretin % 30 'undan aşağı ücret ödenemez</a:t>
            </a:r>
            <a:r>
              <a:rPr lang="tr-TR" sz="1800" dirty="0">
                <a:effectLst/>
                <a:latin typeface="Times New Roman" panose="02020603050405020304" pitchFamily="18" charset="0"/>
                <a:ea typeface="Times New Roman" panose="02020603050405020304" pitchFamily="18" charset="0"/>
              </a:rPr>
              <a:t>.</a:t>
            </a:r>
          </a:p>
          <a:p>
            <a:pPr algn="just"/>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Aday çırak, çırak ve öğrencinin eğitimi sırasında işyerinin kusuru halinde meydana gelecek iş kazaları ve meslek hastalıklarından </a:t>
            </a:r>
            <a:r>
              <a:rPr lang="tr-TR" sz="1800"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işveren sorumludur</a:t>
            </a: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Aday çırak, çırak ve öğrencilere ödenecek ücretler her türlü </a:t>
            </a:r>
            <a:r>
              <a:rPr lang="tr-TR" sz="1800"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vergiden muaftır</a:t>
            </a: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tr-TR" dirty="0"/>
          </a:p>
        </p:txBody>
      </p:sp>
      <p:sp>
        <p:nvSpPr>
          <p:cNvPr id="4" name="Metin Yer Tutucusu 3">
            <a:extLst>
              <a:ext uri="{FF2B5EF4-FFF2-40B4-BE49-F238E27FC236}">
                <a16:creationId xmlns:a16="http://schemas.microsoft.com/office/drawing/2014/main" xmlns="" id="{C411905C-42D3-41C7-9E0D-7A438A2D7BDB}"/>
              </a:ext>
            </a:extLst>
          </p:cNvPr>
          <p:cNvSpPr>
            <a:spLocks noGrp="1"/>
          </p:cNvSpPr>
          <p:nvPr>
            <p:ph type="body" sz="half" idx="2"/>
          </p:nvPr>
        </p:nvSpPr>
        <p:spPr/>
        <p:txBody>
          <a:bodyPr>
            <a:normAutofit/>
          </a:bodyPr>
          <a:lstStyle/>
          <a:p>
            <a:r>
              <a:rPr lang="tr-TR" sz="3600" b="1" dirty="0">
                <a:effectLst/>
                <a:latin typeface="Times New Roman" panose="02020603050405020304" pitchFamily="18" charset="0"/>
                <a:ea typeface="Times New Roman" panose="02020603050405020304" pitchFamily="18" charset="0"/>
              </a:rPr>
              <a:t>Ücret ve Sosyal Güvenlik</a:t>
            </a:r>
            <a:r>
              <a:rPr lang="tr-TR" sz="3600" dirty="0">
                <a:effectLst/>
                <a:latin typeface="Times New Roman" panose="02020603050405020304" pitchFamily="18" charset="0"/>
                <a:ea typeface="Times New Roman" panose="02020603050405020304" pitchFamily="18" charset="0"/>
              </a:rPr>
              <a:t> </a:t>
            </a:r>
            <a:endParaRPr lang="tr-TR" sz="3600" dirty="0"/>
          </a:p>
        </p:txBody>
      </p:sp>
    </p:spTree>
    <p:extLst>
      <p:ext uri="{BB962C8B-B14F-4D97-AF65-F5344CB8AC3E}">
        <p14:creationId xmlns:p14="http://schemas.microsoft.com/office/powerpoint/2010/main" val="1802399164"/>
      </p:ext>
    </p:extLst>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CCB68609-7ACA-4E73-9CB5-D5F9BFB0BEB3}"/>
              </a:ext>
            </a:extLst>
          </p:cNvPr>
          <p:cNvSpPr>
            <a:spLocks noGrp="1"/>
          </p:cNvSpPr>
          <p:nvPr>
            <p:ph type="title"/>
          </p:nvPr>
        </p:nvSpPr>
        <p:spPr/>
        <p:txBody>
          <a:bodyPr>
            <a:normAutofit/>
          </a:bodyPr>
          <a:lstStyle/>
          <a:p>
            <a:r>
              <a:rPr lang="tr-TR" sz="4000" b="1" dirty="0">
                <a:latin typeface="Times New Roman" panose="02020603050405020304" pitchFamily="18" charset="0"/>
                <a:cs typeface="Times New Roman" panose="02020603050405020304" pitchFamily="18" charset="0"/>
              </a:rPr>
              <a:t>3308</a:t>
            </a:r>
          </a:p>
        </p:txBody>
      </p:sp>
      <p:sp>
        <p:nvSpPr>
          <p:cNvPr id="3" name="İçerik Yer Tutucusu 2">
            <a:extLst>
              <a:ext uri="{FF2B5EF4-FFF2-40B4-BE49-F238E27FC236}">
                <a16:creationId xmlns:a16="http://schemas.microsoft.com/office/drawing/2014/main" xmlns="" id="{E75EE90D-128A-4345-902D-6F36121BF44B}"/>
              </a:ext>
            </a:extLst>
          </p:cNvPr>
          <p:cNvSpPr>
            <a:spLocks noGrp="1"/>
          </p:cNvSpPr>
          <p:nvPr>
            <p:ph idx="1"/>
          </p:nvPr>
        </p:nvSpPr>
        <p:spPr/>
        <p:txBody>
          <a:bodyPr/>
          <a:lstStyle/>
          <a:p>
            <a:pPr marL="342900" lvl="0" indent="-342900">
              <a:lnSpc>
                <a:spcPct val="107000"/>
              </a:lnSpc>
              <a:spcAft>
                <a:spcPts val="800"/>
              </a:spcAft>
              <a:buSzPts val="1000"/>
              <a:buFont typeface="Symbol" panose="05050102010706020507" pitchFamily="18" charset="2"/>
              <a:buChar char=""/>
              <a:tabLst>
                <a:tab pos="457200" algn="l"/>
              </a:tabLst>
            </a:pP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1200"/>
              </a:spcAft>
              <a:buSzPts val="1000"/>
              <a:buFont typeface="Symbol" panose="05050102010706020507" pitchFamily="18" charset="2"/>
              <a:buChar char=""/>
              <a:tabLst>
                <a:tab pos="457200" algn="l"/>
              </a:tabLst>
            </a:pPr>
            <a:r>
              <a:rPr lang="tr-TR" sz="2800" b="1" dirty="0">
                <a:effectLst/>
                <a:latin typeface="Times New Roman" panose="02020603050405020304" pitchFamily="18" charset="0"/>
                <a:ea typeface="Times New Roman" panose="02020603050405020304" pitchFamily="18" charset="0"/>
                <a:cs typeface="Times New Roman" panose="02020603050405020304" pitchFamily="18" charset="0"/>
              </a:rPr>
              <a:t>MADDE 26.</a:t>
            </a:r>
            <a:r>
              <a:rPr lang="tr-TR" sz="2800" dirty="0">
                <a:effectLst/>
                <a:latin typeface="Times New Roman" panose="02020603050405020304" pitchFamily="18" charset="0"/>
                <a:ea typeface="Times New Roman" panose="02020603050405020304" pitchFamily="18" charset="0"/>
                <a:cs typeface="Times New Roman" panose="02020603050405020304" pitchFamily="18" charset="0"/>
              </a:rPr>
              <a:t>-Aday çırak, çırak ve işletmelerde mesleki eğitim gören öğrencilere işletmelerce </a:t>
            </a:r>
            <a:r>
              <a:rPr lang="tr-TR" sz="28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her yıl tatil aylarında bir ay ücretli izin verilir</a:t>
            </a:r>
            <a:r>
              <a:rPr lang="tr-TR" sz="2800" dirty="0">
                <a:effectLst/>
                <a:latin typeface="Times New Roman" panose="02020603050405020304" pitchFamily="18" charset="0"/>
                <a:ea typeface="Times New Roman" panose="02020603050405020304" pitchFamily="18" charset="0"/>
                <a:cs typeface="Times New Roman" panose="02020603050405020304" pitchFamily="18" charset="0"/>
              </a:rPr>
              <a:t>. Ayrıca mazeretleri kabul edilenlere okul müdürlüğünün görüşü alınarak </a:t>
            </a:r>
            <a:r>
              <a:rPr lang="tr-TR" sz="2800" dirty="0">
                <a:effectLst/>
                <a:highlight>
                  <a:srgbClr val="FF0000"/>
                </a:highlight>
                <a:latin typeface="Times New Roman" panose="02020603050405020304" pitchFamily="18" charset="0"/>
                <a:ea typeface="Times New Roman" panose="02020603050405020304" pitchFamily="18" charset="0"/>
                <a:cs typeface="Times New Roman" panose="02020603050405020304" pitchFamily="18" charset="0"/>
              </a:rPr>
              <a:t>bir aya kadar ücretsiz izin de verilebilir</a:t>
            </a:r>
            <a:r>
              <a:rPr lang="tr-TR"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tr-TR"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
        <p:nvSpPr>
          <p:cNvPr id="4" name="Metin Yer Tutucusu 3">
            <a:extLst>
              <a:ext uri="{FF2B5EF4-FFF2-40B4-BE49-F238E27FC236}">
                <a16:creationId xmlns:a16="http://schemas.microsoft.com/office/drawing/2014/main" xmlns="" id="{ED513119-A5D6-4124-B652-34D14C819F85}"/>
              </a:ext>
            </a:extLst>
          </p:cNvPr>
          <p:cNvSpPr>
            <a:spLocks noGrp="1"/>
          </p:cNvSpPr>
          <p:nvPr>
            <p:ph type="body" sz="half" idx="2"/>
          </p:nvPr>
        </p:nvSpPr>
        <p:spPr/>
        <p:txBody>
          <a:bodyPr>
            <a:normAutofit/>
          </a:bodyPr>
          <a:lstStyle/>
          <a:p>
            <a:endParaRPr lang="tr-TR" sz="36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tr-TR" sz="3600" b="1" dirty="0">
                <a:effectLst/>
                <a:latin typeface="Times New Roman" panose="02020603050405020304" pitchFamily="18" charset="0"/>
                <a:ea typeface="Times New Roman" panose="02020603050405020304" pitchFamily="18" charset="0"/>
                <a:cs typeface="Times New Roman" panose="02020603050405020304" pitchFamily="18" charset="0"/>
              </a:rPr>
              <a:t>İzin</a:t>
            </a:r>
            <a:endParaRPr lang="tr-TR" sz="3600" dirty="0"/>
          </a:p>
        </p:txBody>
      </p:sp>
    </p:spTree>
    <p:extLst>
      <p:ext uri="{BB962C8B-B14F-4D97-AF65-F5344CB8AC3E}">
        <p14:creationId xmlns:p14="http://schemas.microsoft.com/office/powerpoint/2010/main" val="2185519944"/>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6877E60-DB88-4FD3-88C1-E33C37ED2693}"/>
              </a:ext>
            </a:extLst>
          </p:cNvPr>
          <p:cNvSpPr>
            <a:spLocks noGrp="1"/>
          </p:cNvSpPr>
          <p:nvPr>
            <p:ph type="title"/>
          </p:nvPr>
        </p:nvSpPr>
        <p:spPr/>
        <p:txBody>
          <a:bodyPr/>
          <a:lstStyle/>
          <a:p>
            <a:r>
              <a:rPr lang="tr-TR" dirty="0"/>
              <a:t>.</a:t>
            </a:r>
          </a:p>
        </p:txBody>
      </p:sp>
      <p:sp>
        <p:nvSpPr>
          <p:cNvPr id="3" name="İçerik Yer Tutucusu 2">
            <a:extLst>
              <a:ext uri="{FF2B5EF4-FFF2-40B4-BE49-F238E27FC236}">
                <a16:creationId xmlns:a16="http://schemas.microsoft.com/office/drawing/2014/main" xmlns="" id="{0C85BEB1-6D90-436D-9F69-436D7F2FF85D}"/>
              </a:ext>
            </a:extLst>
          </p:cNvPr>
          <p:cNvSpPr>
            <a:spLocks noGrp="1"/>
          </p:cNvSpPr>
          <p:nvPr>
            <p:ph idx="1"/>
          </p:nvPr>
        </p:nvSpPr>
        <p:spPr/>
        <p:txBody>
          <a:bodyPr/>
          <a:lstStyle/>
          <a:p>
            <a:pPr algn="just"/>
            <a:r>
              <a:rPr lang="tr-TR" sz="3600" dirty="0">
                <a:latin typeface="Times New Roman" panose="02020603050405020304" pitchFamily="18" charset="0"/>
                <a:ea typeface="Calibri" panose="020F0502020204030204" pitchFamily="34" charset="0"/>
                <a:cs typeface="Times New Roman" panose="02020603050405020304" pitchFamily="18" charset="0"/>
              </a:rPr>
              <a:t>T</a:t>
            </a:r>
            <a:r>
              <a:rPr lang="tr-TR" sz="3600" dirty="0">
                <a:effectLst/>
                <a:latin typeface="Times New Roman" panose="02020603050405020304" pitchFamily="18" charset="0"/>
                <a:ea typeface="Calibri" panose="020F0502020204030204" pitchFamily="34" charset="0"/>
                <a:cs typeface="Times New Roman" panose="02020603050405020304" pitchFamily="18" charset="0"/>
              </a:rPr>
              <a:t>oplumun hedefleri ve iş çevrelerinin talepleri doğrultusunda bireylere belirli bir mesleğin gerektirdiği bilgi, beceri ve uygulama yeterliliklerinin kazandırılmasıdır. </a:t>
            </a:r>
          </a:p>
          <a:p>
            <a:endParaRPr lang="tr-TR" dirty="0"/>
          </a:p>
        </p:txBody>
      </p:sp>
      <p:sp>
        <p:nvSpPr>
          <p:cNvPr id="4" name="Metin Yer Tutucusu 3">
            <a:extLst>
              <a:ext uri="{FF2B5EF4-FFF2-40B4-BE49-F238E27FC236}">
                <a16:creationId xmlns:a16="http://schemas.microsoft.com/office/drawing/2014/main" xmlns="" id="{F0537087-FA22-42CF-8DD9-3817F6D09603}"/>
              </a:ext>
            </a:extLst>
          </p:cNvPr>
          <p:cNvSpPr>
            <a:spLocks noGrp="1"/>
          </p:cNvSpPr>
          <p:nvPr>
            <p:ph type="body" sz="half" idx="2"/>
          </p:nvPr>
        </p:nvSpPr>
        <p:spPr/>
        <p:txBody>
          <a:bodyPr>
            <a:normAutofit/>
          </a:bodyPr>
          <a:lstStyle/>
          <a:p>
            <a:r>
              <a:rPr lang="tr-TR" sz="3200" b="1" dirty="0">
                <a:latin typeface="Times New Roman" panose="02020603050405020304" pitchFamily="18" charset="0"/>
                <a:cs typeface="Times New Roman" panose="02020603050405020304" pitchFamily="18" charset="0"/>
              </a:rPr>
              <a:t>MESLEKİ EĞİTİMİN AMACI</a:t>
            </a:r>
          </a:p>
        </p:txBody>
      </p:sp>
    </p:spTree>
    <p:extLst>
      <p:ext uri="{BB962C8B-B14F-4D97-AF65-F5344CB8AC3E}">
        <p14:creationId xmlns:p14="http://schemas.microsoft.com/office/powerpoint/2010/main" val="2984323878"/>
      </p:ext>
    </p:extLst>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C594C1F6-43F1-4863-9AE2-65170C75010C}"/>
              </a:ext>
            </a:extLst>
          </p:cNvPr>
          <p:cNvSpPr>
            <a:spLocks noGrp="1"/>
          </p:cNvSpPr>
          <p:nvPr>
            <p:ph type="title"/>
          </p:nvPr>
        </p:nvSpPr>
        <p:spPr/>
        <p:txBody>
          <a:bodyPr>
            <a:normAutofit/>
          </a:bodyPr>
          <a:lstStyle/>
          <a:p>
            <a:r>
              <a:rPr lang="tr-TR" sz="3200" b="1" dirty="0">
                <a:latin typeface="Times New Roman" panose="02020603050405020304" pitchFamily="18" charset="0"/>
                <a:cs typeface="Times New Roman" panose="02020603050405020304" pitchFamily="18" charset="0"/>
              </a:rPr>
              <a:t>3308</a:t>
            </a:r>
          </a:p>
        </p:txBody>
      </p:sp>
      <p:sp>
        <p:nvSpPr>
          <p:cNvPr id="3" name="İçerik Yer Tutucusu 2">
            <a:extLst>
              <a:ext uri="{FF2B5EF4-FFF2-40B4-BE49-F238E27FC236}">
                <a16:creationId xmlns:a16="http://schemas.microsoft.com/office/drawing/2014/main" xmlns="" id="{696CC554-C33D-46F1-8243-E9F7289A7D69}"/>
              </a:ext>
            </a:extLst>
          </p:cNvPr>
          <p:cNvSpPr>
            <a:spLocks noGrp="1"/>
          </p:cNvSpPr>
          <p:nvPr>
            <p:ph idx="1"/>
          </p:nvPr>
        </p:nvSpPr>
        <p:spPr/>
        <p:txBody>
          <a:bodyPr>
            <a:normAutofit/>
          </a:bodyPr>
          <a:lstStyle/>
          <a:p>
            <a:pPr algn="just"/>
            <a:r>
              <a:rPr lang="tr-TR" sz="2800" b="1" dirty="0">
                <a:effectLst/>
                <a:latin typeface="Times New Roman" panose="02020603050405020304" pitchFamily="18" charset="0"/>
                <a:ea typeface="Times New Roman" panose="02020603050405020304" pitchFamily="18" charset="0"/>
              </a:rPr>
              <a:t>MADDE 31.</a:t>
            </a:r>
            <a:r>
              <a:rPr lang="tr-TR" sz="2800" dirty="0">
                <a:effectLst/>
                <a:latin typeface="Times New Roman" panose="02020603050405020304" pitchFamily="18" charset="0"/>
                <a:ea typeface="Times New Roman" panose="02020603050405020304" pitchFamily="18" charset="0"/>
              </a:rPr>
              <a:t>-Usta yeterliliğini kazanmış olanlar Bakanlıkça açılacak </a:t>
            </a:r>
            <a:r>
              <a:rPr lang="tr-TR" sz="2800" dirty="0">
                <a:effectLst/>
                <a:highlight>
                  <a:srgbClr val="00FF00"/>
                </a:highlight>
                <a:latin typeface="Times New Roman" panose="02020603050405020304" pitchFamily="18" charset="0"/>
                <a:ea typeface="Times New Roman" panose="02020603050405020304" pitchFamily="18" charset="0"/>
              </a:rPr>
              <a:t>iş pedagojisi kurslarının başarıyla tamamladıkları takdirde </a:t>
            </a:r>
            <a:r>
              <a:rPr lang="tr-TR" sz="2800" dirty="0">
                <a:effectLst/>
                <a:latin typeface="Times New Roman" panose="02020603050405020304" pitchFamily="18" charset="0"/>
                <a:ea typeface="Times New Roman" panose="02020603050405020304" pitchFamily="18" charset="0"/>
              </a:rPr>
              <a:t>kendilerine usta öğreticilik belgesi verilir</a:t>
            </a:r>
            <a:endParaRPr lang="tr-TR" sz="2800" dirty="0"/>
          </a:p>
        </p:txBody>
      </p:sp>
      <p:sp>
        <p:nvSpPr>
          <p:cNvPr id="4" name="Metin Yer Tutucusu 3">
            <a:extLst>
              <a:ext uri="{FF2B5EF4-FFF2-40B4-BE49-F238E27FC236}">
                <a16:creationId xmlns:a16="http://schemas.microsoft.com/office/drawing/2014/main" xmlns="" id="{791A9481-CECA-40FF-BE08-F10EC76CA458}"/>
              </a:ext>
            </a:extLst>
          </p:cNvPr>
          <p:cNvSpPr>
            <a:spLocks noGrp="1"/>
          </p:cNvSpPr>
          <p:nvPr>
            <p:ph type="body" sz="half" idx="2"/>
          </p:nvPr>
        </p:nvSpPr>
        <p:spPr/>
        <p:txBody>
          <a:bodyPr/>
          <a:lstStyle/>
          <a:p>
            <a:r>
              <a:rPr lang="tr-TR" sz="3600" b="1" dirty="0">
                <a:effectLst/>
                <a:latin typeface="Times New Roman" panose="02020603050405020304" pitchFamily="18" charset="0"/>
                <a:ea typeface="Times New Roman" panose="02020603050405020304" pitchFamily="18" charset="0"/>
                <a:cs typeface="Times New Roman" panose="02020603050405020304" pitchFamily="18" charset="0"/>
              </a:rPr>
              <a:t>Usta Öğreticilik</a:t>
            </a:r>
            <a:r>
              <a:rPr lang="tr-TR" sz="3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36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3795485995"/>
      </p:ext>
    </p:extLst>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AE4B909-7FFA-4683-A992-91A90796285E}"/>
              </a:ext>
            </a:extLst>
          </p:cNvPr>
          <p:cNvSpPr>
            <a:spLocks noGrp="1"/>
          </p:cNvSpPr>
          <p:nvPr>
            <p:ph type="title"/>
          </p:nvPr>
        </p:nvSpPr>
        <p:spPr/>
        <p:txBody>
          <a:bodyPr>
            <a:normAutofit/>
          </a:bodyPr>
          <a:lstStyle/>
          <a:p>
            <a:r>
              <a:rPr lang="tr-TR" sz="2600" dirty="0">
                <a:latin typeface="Times New Roman" panose="02020603050405020304" pitchFamily="18" charset="0"/>
                <a:cs typeface="Times New Roman" panose="02020603050405020304" pitchFamily="18" charset="0"/>
              </a:rPr>
              <a:t>.</a:t>
            </a:r>
          </a:p>
        </p:txBody>
      </p:sp>
      <p:sp>
        <p:nvSpPr>
          <p:cNvPr id="3" name="İçerik Yer Tutucusu 2">
            <a:extLst>
              <a:ext uri="{FF2B5EF4-FFF2-40B4-BE49-F238E27FC236}">
                <a16:creationId xmlns:a16="http://schemas.microsoft.com/office/drawing/2014/main" xmlns="" id="{FCEE8A68-67D2-434D-A7AE-0B78E502E1C4}"/>
              </a:ext>
            </a:extLst>
          </p:cNvPr>
          <p:cNvSpPr>
            <a:spLocks noGrp="1"/>
          </p:cNvSpPr>
          <p:nvPr>
            <p:ph idx="1"/>
          </p:nvPr>
        </p:nvSpPr>
        <p:spPr/>
        <p:txBody>
          <a:bodyPr/>
          <a:lstStyle/>
          <a:p>
            <a:pPr algn="just"/>
            <a:r>
              <a:rPr lang="tr-TR" sz="3200" dirty="0">
                <a:latin typeface="Times New Roman" panose="02020603050405020304" pitchFamily="18" charset="0"/>
                <a:cs typeface="Times New Roman" panose="02020603050405020304" pitchFamily="18" charset="0"/>
              </a:rPr>
              <a:t>Mesleki eğitim sonucunda yapılan teorik ve uygulamalı sınavlarda başarılı olan adaylar durumlarına göre </a:t>
            </a:r>
            <a:r>
              <a:rPr lang="tr-TR" sz="3200" dirty="0">
                <a:highlight>
                  <a:srgbClr val="FFFF00"/>
                </a:highlight>
                <a:latin typeface="Times New Roman" panose="02020603050405020304" pitchFamily="18" charset="0"/>
                <a:cs typeface="Times New Roman" panose="02020603050405020304" pitchFamily="18" charset="0"/>
              </a:rPr>
              <a:t>KALFALIK</a:t>
            </a:r>
            <a:r>
              <a:rPr lang="tr-TR" sz="3200" dirty="0">
                <a:latin typeface="Times New Roman" panose="02020603050405020304" pitchFamily="18" charset="0"/>
                <a:cs typeface="Times New Roman" panose="02020603050405020304" pitchFamily="18" charset="0"/>
              </a:rPr>
              <a:t>, </a:t>
            </a:r>
            <a:r>
              <a:rPr lang="tr-TR" sz="3200" dirty="0">
                <a:highlight>
                  <a:srgbClr val="00FF00"/>
                </a:highlight>
                <a:latin typeface="Times New Roman" panose="02020603050405020304" pitchFamily="18" charset="0"/>
                <a:cs typeface="Times New Roman" panose="02020603050405020304" pitchFamily="18" charset="0"/>
              </a:rPr>
              <a:t>USTALIK</a:t>
            </a:r>
            <a:r>
              <a:rPr lang="tr-TR" sz="3200" dirty="0">
                <a:latin typeface="Times New Roman" panose="02020603050405020304" pitchFamily="18" charset="0"/>
                <a:cs typeface="Times New Roman" panose="02020603050405020304" pitchFamily="18" charset="0"/>
              </a:rPr>
              <a:t> ve </a:t>
            </a:r>
            <a:r>
              <a:rPr lang="tr-TR" sz="3200" dirty="0">
                <a:highlight>
                  <a:srgbClr val="00FFFF"/>
                </a:highlight>
                <a:latin typeface="Times New Roman" panose="02020603050405020304" pitchFamily="18" charset="0"/>
                <a:cs typeface="Times New Roman" panose="02020603050405020304" pitchFamily="18" charset="0"/>
              </a:rPr>
              <a:t>USTA ÖĞRETİCİLİK </a:t>
            </a:r>
            <a:r>
              <a:rPr lang="tr-TR" sz="3200" dirty="0">
                <a:latin typeface="Times New Roman" panose="02020603050405020304" pitchFamily="18" charset="0"/>
                <a:cs typeface="Times New Roman" panose="02020603050405020304" pitchFamily="18" charset="0"/>
              </a:rPr>
              <a:t>BELGESİ alabilirler</a:t>
            </a:r>
            <a:r>
              <a:rPr lang="tr-TR" dirty="0"/>
              <a:t>.</a:t>
            </a:r>
          </a:p>
        </p:txBody>
      </p:sp>
      <p:sp>
        <p:nvSpPr>
          <p:cNvPr id="4" name="Metin Yer Tutucusu 3">
            <a:extLst>
              <a:ext uri="{FF2B5EF4-FFF2-40B4-BE49-F238E27FC236}">
                <a16:creationId xmlns:a16="http://schemas.microsoft.com/office/drawing/2014/main" xmlns="" id="{B3690BCA-DC34-4D2E-B16A-427BEE093DBA}"/>
              </a:ext>
            </a:extLst>
          </p:cNvPr>
          <p:cNvSpPr>
            <a:spLocks noGrp="1"/>
          </p:cNvSpPr>
          <p:nvPr>
            <p:ph type="body" sz="half" idx="2"/>
          </p:nvPr>
        </p:nvSpPr>
        <p:spPr/>
        <p:txBody>
          <a:bodyPr>
            <a:normAutofit/>
          </a:bodyPr>
          <a:lstStyle/>
          <a:p>
            <a:endParaRPr lang="tr-TR" sz="2400" b="1" dirty="0">
              <a:latin typeface="Times New Roman" panose="02020603050405020304" pitchFamily="18" charset="0"/>
              <a:cs typeface="Times New Roman" panose="02020603050405020304" pitchFamily="18" charset="0"/>
            </a:endParaRPr>
          </a:p>
          <a:p>
            <a:r>
              <a:rPr lang="tr-TR" sz="2400" b="1" dirty="0">
                <a:latin typeface="Times New Roman" panose="02020603050405020304" pitchFamily="18" charset="0"/>
                <a:cs typeface="Times New Roman" panose="02020603050405020304" pitchFamily="18" charset="0"/>
              </a:rPr>
              <a:t>MESLEKİ EĞİTİMİN BELGELENDİRİLMESİ</a:t>
            </a:r>
            <a:endParaRPr lang="tr-TR" sz="2400" b="1" dirty="0"/>
          </a:p>
        </p:txBody>
      </p:sp>
    </p:spTree>
    <p:extLst>
      <p:ext uri="{BB962C8B-B14F-4D97-AF65-F5344CB8AC3E}">
        <p14:creationId xmlns:p14="http://schemas.microsoft.com/office/powerpoint/2010/main" val="807255439"/>
      </p:ext>
    </p:extLst>
  </p:cSld>
  <p:clrMapOvr>
    <a:masterClrMapping/>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04819C5-5811-4734-8053-3317A384A352}"/>
              </a:ext>
            </a:extLst>
          </p:cNvPr>
          <p:cNvSpPr>
            <a:spLocks noGrp="1"/>
          </p:cNvSpPr>
          <p:nvPr>
            <p:ph type="title"/>
          </p:nvPr>
        </p:nvSpPr>
        <p:spPr/>
        <p:txBody>
          <a:bodyPr/>
          <a:lstStyle/>
          <a:p>
            <a:r>
              <a:rPr lang="tr-TR" dirty="0"/>
              <a:t>.</a:t>
            </a:r>
          </a:p>
        </p:txBody>
      </p:sp>
      <p:sp>
        <p:nvSpPr>
          <p:cNvPr id="3" name="İçerik Yer Tutucusu 2">
            <a:extLst>
              <a:ext uri="{FF2B5EF4-FFF2-40B4-BE49-F238E27FC236}">
                <a16:creationId xmlns:a16="http://schemas.microsoft.com/office/drawing/2014/main" xmlns="" id="{422A14F0-EB7C-494F-83FF-01CC5FD8D268}"/>
              </a:ext>
            </a:extLst>
          </p:cNvPr>
          <p:cNvSpPr>
            <a:spLocks noGrp="1"/>
          </p:cNvSpPr>
          <p:nvPr>
            <p:ph idx="1"/>
          </p:nvPr>
        </p:nvSpPr>
        <p:spPr/>
        <p:txBody>
          <a:bodyPr>
            <a:normAutofit/>
          </a:bodyPr>
          <a:lstStyle/>
          <a:p>
            <a:r>
              <a:rPr lang="tr-TR" sz="2800" dirty="0">
                <a:latin typeface="Times New Roman" panose="02020603050405020304" pitchFamily="18" charset="0"/>
                <a:cs typeface="Times New Roman" panose="02020603050405020304" pitchFamily="18" charset="0"/>
              </a:rPr>
              <a:t>Ustalık belgesi sahibi olmak yada en az iki yıllık mesleki teknik yüksek okulu bitirmiş olmak,</a:t>
            </a:r>
          </a:p>
          <a:p>
            <a:r>
              <a:rPr lang="tr-TR" sz="2800" dirty="0">
                <a:highlight>
                  <a:srgbClr val="FF0000"/>
                </a:highlight>
                <a:latin typeface="Times New Roman" panose="02020603050405020304" pitchFamily="18" charset="0"/>
                <a:cs typeface="Times New Roman" panose="02020603050405020304" pitchFamily="18" charset="0"/>
              </a:rPr>
              <a:t>40 saatlik iş pedagojisi kursuna devam etmek,</a:t>
            </a:r>
          </a:p>
          <a:p>
            <a:r>
              <a:rPr lang="tr-TR" sz="2800" dirty="0">
                <a:latin typeface="Times New Roman" panose="02020603050405020304" pitchFamily="18" charset="0"/>
                <a:cs typeface="Times New Roman" panose="02020603050405020304" pitchFamily="18" charset="0"/>
              </a:rPr>
              <a:t>İş pedagojisi kursu sonunda yapılan sınavda başarılı olmak.</a:t>
            </a:r>
          </a:p>
        </p:txBody>
      </p:sp>
      <p:sp>
        <p:nvSpPr>
          <p:cNvPr id="4" name="Metin Yer Tutucusu 3">
            <a:extLst>
              <a:ext uri="{FF2B5EF4-FFF2-40B4-BE49-F238E27FC236}">
                <a16:creationId xmlns:a16="http://schemas.microsoft.com/office/drawing/2014/main" xmlns="" id="{FC89D941-BB1B-4509-9B79-BA9C5BA95C47}"/>
              </a:ext>
            </a:extLst>
          </p:cNvPr>
          <p:cNvSpPr>
            <a:spLocks noGrp="1"/>
          </p:cNvSpPr>
          <p:nvPr>
            <p:ph type="body" sz="half" idx="2"/>
          </p:nvPr>
        </p:nvSpPr>
        <p:spPr/>
        <p:txBody>
          <a:bodyPr>
            <a:normAutofit/>
          </a:bodyPr>
          <a:lstStyle/>
          <a:p>
            <a:r>
              <a:rPr lang="tr-TR" sz="3200" dirty="0">
                <a:latin typeface="Times New Roman" panose="02020603050405020304" pitchFamily="18" charset="0"/>
                <a:cs typeface="Times New Roman" panose="02020603050405020304" pitchFamily="18" charset="0"/>
              </a:rPr>
              <a:t>USTA ÖĞRETİCİLİK BELGESİ ALMA KOŞULLARI</a:t>
            </a:r>
          </a:p>
        </p:txBody>
      </p:sp>
    </p:spTree>
    <p:extLst>
      <p:ext uri="{BB962C8B-B14F-4D97-AF65-F5344CB8AC3E}">
        <p14:creationId xmlns:p14="http://schemas.microsoft.com/office/powerpoint/2010/main" val="2413533485"/>
      </p:ext>
    </p:extLst>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54FABFBD-83A7-48A5-81F8-EBA11424C9A8}"/>
              </a:ext>
            </a:extLst>
          </p:cNvPr>
          <p:cNvSpPr>
            <a:spLocks noGrp="1"/>
          </p:cNvSpPr>
          <p:nvPr>
            <p:ph type="title"/>
          </p:nvPr>
        </p:nvSpPr>
        <p:spPr/>
        <p:txBody>
          <a:bodyPr>
            <a:normAutofit fontScale="90000"/>
          </a:bodyPr>
          <a:lstStyle/>
          <a:p>
            <a:r>
              <a:rPr lang="tr-TR" b="1" dirty="0">
                <a:latin typeface="Times New Roman" panose="02020603050405020304" pitchFamily="18" charset="0"/>
                <a:cs typeface="Times New Roman" panose="02020603050405020304" pitchFamily="18" charset="0"/>
              </a:rPr>
              <a:t>MESLEKİ EĞİTİMDEKALFALIK VEYA USTALIK BELGESİ ALMA YOLLARI</a:t>
            </a:r>
          </a:p>
        </p:txBody>
      </p:sp>
      <p:sp>
        <p:nvSpPr>
          <p:cNvPr id="3" name="İçerik Yer Tutucusu 2">
            <a:extLst>
              <a:ext uri="{FF2B5EF4-FFF2-40B4-BE49-F238E27FC236}">
                <a16:creationId xmlns:a16="http://schemas.microsoft.com/office/drawing/2014/main" xmlns="" id="{51FCD94B-8F32-4991-AF7D-93AA2E0C22EF}"/>
              </a:ext>
            </a:extLst>
          </p:cNvPr>
          <p:cNvSpPr>
            <a:spLocks noGrp="1"/>
          </p:cNvSpPr>
          <p:nvPr>
            <p:ph idx="1"/>
          </p:nvPr>
        </p:nvSpPr>
        <p:spPr>
          <a:xfrm>
            <a:off x="5418668" y="982131"/>
            <a:ext cx="5832428" cy="4893735"/>
          </a:xfrm>
        </p:spPr>
        <p:txBody>
          <a:bodyPr>
            <a:normAutofit fontScale="77500" lnSpcReduction="20000"/>
          </a:bodyPr>
          <a:lstStyle/>
          <a:p>
            <a:pPr marL="0" indent="0">
              <a:buNone/>
            </a:pPr>
            <a:r>
              <a:rPr lang="tr-TR" b="1" i="0" u="none" strike="noStrike" dirty="0">
                <a:solidFill>
                  <a:srgbClr val="515151"/>
                </a:solidFill>
                <a:effectLst/>
                <a:latin typeface="Times New Roman" panose="02020603050405020304" pitchFamily="18" charset="0"/>
                <a:cs typeface="Times New Roman" panose="02020603050405020304" pitchFamily="18" charset="0"/>
              </a:rPr>
              <a:t>1. DENKLİK YOLU İLE</a:t>
            </a:r>
          </a:p>
          <a:p>
            <a:pPr marL="0" indent="0" algn="just">
              <a:buNone/>
            </a:pPr>
            <a:r>
              <a:rPr lang="tr-TR" b="1" i="0" u="none" strike="noStrike" dirty="0">
                <a:solidFill>
                  <a:srgbClr val="515151"/>
                </a:solidFill>
                <a:effectLst/>
                <a:latin typeface="Times New Roman" panose="02020603050405020304" pitchFamily="18" charset="0"/>
                <a:cs typeface="Times New Roman" panose="02020603050405020304" pitchFamily="18" charset="0"/>
              </a:rPr>
              <a:t>Kalfalık/Ustalık Sınav Ve Belgelendirme Başvurusu</a:t>
            </a:r>
            <a:r>
              <a:rPr lang="tr-TR" dirty="0">
                <a:latin typeface="Times New Roman" panose="02020603050405020304" pitchFamily="18" charset="0"/>
                <a:cs typeface="Times New Roman" panose="02020603050405020304" pitchFamily="18" charset="0"/>
              </a:rPr>
              <a:t/>
            </a:r>
            <a:br>
              <a:rPr lang="tr-TR" dirty="0">
                <a:latin typeface="Times New Roman" panose="02020603050405020304" pitchFamily="18" charset="0"/>
                <a:cs typeface="Times New Roman" panose="02020603050405020304" pitchFamily="18" charset="0"/>
              </a:rPr>
            </a:br>
            <a:r>
              <a:rPr lang="tr-TR" b="0" i="0" u="none" strike="noStrike" dirty="0">
                <a:solidFill>
                  <a:srgbClr val="515151"/>
                </a:solidFill>
                <a:effectLst/>
                <a:latin typeface="Times New Roman" panose="02020603050405020304" pitchFamily="18" charset="0"/>
                <a:cs typeface="Times New Roman" panose="02020603050405020304" pitchFamily="18" charset="0"/>
              </a:rPr>
              <a:t>Madde 6- (1) Önceki Öğrenmelerin Tanınması Kapsamında Kalfalık/Ustalık Sınavlarına Başvuru, Kalfalık/Ustalık Sınavı Başvuru Formu (Ek-1) İle Yapılır. Sınavlara Başvuru Yapabilmek İçin En Az 22 Yaşını Bitirmiş, İlköğretim Okulu Mezunu Veya Ortaokul/İmam Hatip Ortaokulu Öğrenimini Tamamlamış Olmak Gerekir.</a:t>
            </a:r>
            <a:r>
              <a:rPr lang="tr-TR" dirty="0">
                <a:latin typeface="Times New Roman" panose="02020603050405020304" pitchFamily="18" charset="0"/>
                <a:cs typeface="Times New Roman" panose="02020603050405020304" pitchFamily="18" charset="0"/>
              </a:rPr>
              <a:t/>
            </a:r>
            <a:br>
              <a:rPr lang="tr-TR" dirty="0">
                <a:latin typeface="Times New Roman" panose="02020603050405020304" pitchFamily="18" charset="0"/>
                <a:cs typeface="Times New Roman" panose="02020603050405020304" pitchFamily="18" charset="0"/>
              </a:rPr>
            </a:br>
            <a:r>
              <a:rPr lang="tr-TR" b="0" i="0" u="none" strike="noStrike" dirty="0">
                <a:solidFill>
                  <a:srgbClr val="515151"/>
                </a:solidFill>
                <a:effectLst/>
                <a:latin typeface="Times New Roman" panose="02020603050405020304" pitchFamily="18" charset="0"/>
                <a:cs typeface="Times New Roman" panose="02020603050405020304" pitchFamily="18" charset="0"/>
              </a:rPr>
              <a:t>(2) Önceki Öğrenmelerin Tanınması Ve Denklik Başvurusunun Mesleki Eğitim Merkezi Programı Uygulayan Okul/Kurum Müdürlüklerine Sınav Döneminin Başlangıcından En Az Bir Ay Öncesine Kadar Yapılması Gerekir. Süresi İçerisinde Yapılmayan Başvurular, Bir Sonraki Sınav Dönemi İçin Kabul Edilir.</a:t>
            </a:r>
            <a:r>
              <a:rPr lang="tr-TR" dirty="0">
                <a:latin typeface="Times New Roman" panose="02020603050405020304" pitchFamily="18" charset="0"/>
                <a:cs typeface="Times New Roman" panose="02020603050405020304" pitchFamily="18" charset="0"/>
              </a:rPr>
              <a:t/>
            </a:r>
            <a:br>
              <a:rPr lang="tr-TR" dirty="0">
                <a:latin typeface="Times New Roman" panose="02020603050405020304" pitchFamily="18" charset="0"/>
                <a:cs typeface="Times New Roman" panose="02020603050405020304" pitchFamily="18" charset="0"/>
              </a:rPr>
            </a:br>
            <a:r>
              <a:rPr lang="tr-TR" b="0" i="0" u="none" strike="noStrike" dirty="0">
                <a:solidFill>
                  <a:srgbClr val="515151"/>
                </a:solidFill>
                <a:effectLst/>
                <a:latin typeface="Times New Roman" panose="02020603050405020304" pitchFamily="18" charset="0"/>
                <a:cs typeface="Times New Roman" panose="02020603050405020304" pitchFamily="18" charset="0"/>
              </a:rPr>
              <a:t>(3) Başvuru Yaptığı Halde Sınavlara Katılmayanlar İle Sınavlarda Başarılı Olamayanlar, Tekrar Sınava Girebilmek İçin Yeni Sınav Döneminden En Az Bir Ay Önce Dilekçe İle Okul/Kurum Müdürlüğüne Başvurmak Zorundadır.</a:t>
            </a:r>
            <a:endParaRPr lang="tr-TR" dirty="0">
              <a:latin typeface="Times New Roman" panose="02020603050405020304" pitchFamily="18" charset="0"/>
              <a:cs typeface="Times New Roman" panose="02020603050405020304" pitchFamily="18" charset="0"/>
            </a:endParaRPr>
          </a:p>
        </p:txBody>
      </p:sp>
      <p:sp>
        <p:nvSpPr>
          <p:cNvPr id="4" name="Metin Yer Tutucusu 3">
            <a:extLst>
              <a:ext uri="{FF2B5EF4-FFF2-40B4-BE49-F238E27FC236}">
                <a16:creationId xmlns:a16="http://schemas.microsoft.com/office/drawing/2014/main" xmlns="" id="{07447EF1-E323-4AEF-9056-B8818C161B32}"/>
              </a:ext>
            </a:extLst>
          </p:cNvPr>
          <p:cNvSpPr>
            <a:spLocks noGrp="1"/>
          </p:cNvSpPr>
          <p:nvPr>
            <p:ph type="body" sz="half" idx="2"/>
          </p:nvPr>
        </p:nvSpPr>
        <p:spPr/>
        <p:txBody>
          <a:bodyPr>
            <a:normAutofit/>
          </a:bodyPr>
          <a:lstStyle/>
          <a:p>
            <a:pPr marL="342900" indent="-342900">
              <a:buAutoNum type="arabicPeriod"/>
            </a:pPr>
            <a:r>
              <a:rPr lang="tr-TR" sz="2000" dirty="0">
                <a:latin typeface="Times New Roman" panose="02020603050405020304" pitchFamily="18" charset="0"/>
                <a:cs typeface="Times New Roman" panose="02020603050405020304" pitchFamily="18" charset="0"/>
              </a:rPr>
              <a:t>Denklik Yolu ile,</a:t>
            </a:r>
          </a:p>
          <a:p>
            <a:pPr marL="342900" indent="-342900">
              <a:buAutoNum type="arabicPeriod"/>
            </a:pPr>
            <a:r>
              <a:rPr lang="tr-TR" sz="2000" dirty="0">
                <a:latin typeface="Times New Roman" panose="02020603050405020304" pitchFamily="18" charset="0"/>
                <a:cs typeface="Times New Roman" panose="02020603050405020304" pitchFamily="18" charset="0"/>
              </a:rPr>
              <a:t>Eğitim yolu ile,</a:t>
            </a:r>
          </a:p>
          <a:p>
            <a:r>
              <a:rPr lang="tr-TR" sz="2000" dirty="0">
                <a:latin typeface="Times New Roman" panose="02020603050405020304" pitchFamily="18" charset="0"/>
                <a:cs typeface="Times New Roman" panose="02020603050405020304" pitchFamily="18" charset="0"/>
              </a:rPr>
              <a:t> </a:t>
            </a:r>
          </a:p>
          <a:p>
            <a:r>
              <a:rPr lang="tr-TR" sz="2000" dirty="0">
                <a:latin typeface="Times New Roman" panose="02020603050405020304" pitchFamily="18" charset="0"/>
                <a:cs typeface="Times New Roman" panose="02020603050405020304" pitchFamily="18" charset="0"/>
              </a:rPr>
              <a:t>Olmak üzere iki yolla belge alınabilir.</a:t>
            </a:r>
          </a:p>
        </p:txBody>
      </p:sp>
    </p:spTree>
    <p:extLst>
      <p:ext uri="{BB962C8B-B14F-4D97-AF65-F5344CB8AC3E}">
        <p14:creationId xmlns:p14="http://schemas.microsoft.com/office/powerpoint/2010/main" val="1535277538"/>
      </p:ext>
    </p:extLst>
  </p:cSld>
  <p:clrMapOvr>
    <a:masterClrMapping/>
  </p:clrMapOvr>
  <p:transition spd="slow">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4DDAFA0D-07C7-4295-8399-FF0F9860E8D4}"/>
              </a:ext>
            </a:extLst>
          </p:cNvPr>
          <p:cNvSpPr>
            <a:spLocks noGrp="1"/>
          </p:cNvSpPr>
          <p:nvPr>
            <p:ph type="title"/>
          </p:nvPr>
        </p:nvSpPr>
        <p:spPr/>
        <p:txBody>
          <a:bodyPr>
            <a:normAutofit/>
          </a:bodyPr>
          <a:lstStyle/>
          <a:p>
            <a:r>
              <a:rPr lang="tr-TR" sz="3200" dirty="0">
                <a:latin typeface="Times New Roman" panose="02020603050405020304" pitchFamily="18" charset="0"/>
                <a:cs typeface="Times New Roman" panose="02020603050405020304" pitchFamily="18" charset="0"/>
              </a:rPr>
              <a:t>ÖRNEK SORU</a:t>
            </a:r>
          </a:p>
        </p:txBody>
      </p:sp>
      <p:sp>
        <p:nvSpPr>
          <p:cNvPr id="3" name="İçerik Yer Tutucusu 2">
            <a:extLst>
              <a:ext uri="{FF2B5EF4-FFF2-40B4-BE49-F238E27FC236}">
                <a16:creationId xmlns:a16="http://schemas.microsoft.com/office/drawing/2014/main" xmlns="" id="{143A0680-3E4E-4EF6-86A4-1C79834A8790}"/>
              </a:ext>
            </a:extLst>
          </p:cNvPr>
          <p:cNvSpPr>
            <a:spLocks noGrp="1"/>
          </p:cNvSpPr>
          <p:nvPr>
            <p:ph idx="1"/>
          </p:nvPr>
        </p:nvSpPr>
        <p:spPr/>
        <p:txBody>
          <a:bodyPr/>
          <a:lstStyle/>
          <a:p>
            <a:pPr marL="0" indent="0">
              <a:buNone/>
            </a:pPr>
            <a:r>
              <a:rPr lang="tr-TR" dirty="0"/>
              <a:t>                 A. 14,</a:t>
            </a:r>
          </a:p>
          <a:p>
            <a:pPr marL="0" indent="0">
              <a:buNone/>
            </a:pPr>
            <a:r>
              <a:rPr lang="tr-TR" dirty="0"/>
              <a:t>                 B. 20,</a:t>
            </a:r>
          </a:p>
          <a:p>
            <a:pPr marL="0" indent="0">
              <a:buNone/>
            </a:pPr>
            <a:r>
              <a:rPr lang="tr-TR" dirty="0"/>
              <a:t>                 C. 22,</a:t>
            </a:r>
          </a:p>
          <a:p>
            <a:pPr marL="0" indent="0">
              <a:buNone/>
            </a:pPr>
            <a:r>
              <a:rPr lang="tr-TR" dirty="0"/>
              <a:t>                 D. 18</a:t>
            </a:r>
          </a:p>
        </p:txBody>
      </p:sp>
      <p:sp>
        <p:nvSpPr>
          <p:cNvPr id="4" name="Metin Yer Tutucusu 3">
            <a:extLst>
              <a:ext uri="{FF2B5EF4-FFF2-40B4-BE49-F238E27FC236}">
                <a16:creationId xmlns:a16="http://schemas.microsoft.com/office/drawing/2014/main" xmlns="" id="{2796AED8-9D19-4F47-9B5C-C68F610BEA18}"/>
              </a:ext>
            </a:extLst>
          </p:cNvPr>
          <p:cNvSpPr>
            <a:spLocks noGrp="1"/>
          </p:cNvSpPr>
          <p:nvPr>
            <p:ph type="body" sz="half" idx="2"/>
          </p:nvPr>
        </p:nvSpPr>
        <p:spPr/>
        <p:txBody>
          <a:bodyPr>
            <a:normAutofit/>
          </a:bodyPr>
          <a:lstStyle/>
          <a:p>
            <a:r>
              <a:rPr lang="tr-TR" sz="2400" dirty="0">
                <a:latin typeface="Times New Roman" panose="02020603050405020304" pitchFamily="18" charset="0"/>
                <a:cs typeface="Times New Roman" panose="02020603050405020304" pitchFamily="18" charset="0"/>
              </a:rPr>
              <a:t>Kalfalık yada ustalık belgesini denklik yolu ile almak isteyen kişilerin en az kaç yaşını doldurmaları gerekir?</a:t>
            </a:r>
          </a:p>
        </p:txBody>
      </p:sp>
    </p:spTree>
    <p:extLst>
      <p:ext uri="{BB962C8B-B14F-4D97-AF65-F5344CB8AC3E}">
        <p14:creationId xmlns:p14="http://schemas.microsoft.com/office/powerpoint/2010/main" val="1159106790"/>
      </p:ext>
    </p:extLst>
  </p:cSld>
  <p:clrMapOvr>
    <a:masterClrMapping/>
  </p:clrMapOvr>
  <p:transition spd="slow">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BCEA6043-F221-4A37-81F4-03BAA6E596D5}"/>
              </a:ext>
            </a:extLst>
          </p:cNvPr>
          <p:cNvSpPr>
            <a:spLocks noGrp="1"/>
          </p:cNvSpPr>
          <p:nvPr>
            <p:ph type="title"/>
          </p:nvPr>
        </p:nvSpPr>
        <p:spPr/>
        <p:txBody>
          <a:bodyPr/>
          <a:lstStyle/>
          <a:p>
            <a:r>
              <a:rPr lang="tr-TR" b="1" dirty="0">
                <a:latin typeface="Times New Roman" panose="02020603050405020304" pitchFamily="18" charset="0"/>
                <a:cs typeface="Times New Roman" panose="02020603050405020304" pitchFamily="18" charset="0"/>
              </a:rPr>
              <a:t>MESLEKİ EĞİTİMDE BELGE ALMA YOLLARI</a:t>
            </a:r>
            <a:endParaRPr lang="tr-TR" dirty="0"/>
          </a:p>
        </p:txBody>
      </p:sp>
      <p:sp>
        <p:nvSpPr>
          <p:cNvPr id="3" name="İçerik Yer Tutucusu 2">
            <a:extLst>
              <a:ext uri="{FF2B5EF4-FFF2-40B4-BE49-F238E27FC236}">
                <a16:creationId xmlns:a16="http://schemas.microsoft.com/office/drawing/2014/main" xmlns="" id="{52EE4EEC-33D0-487E-BD05-B8CEE383F183}"/>
              </a:ext>
            </a:extLst>
          </p:cNvPr>
          <p:cNvSpPr>
            <a:spLocks noGrp="1"/>
          </p:cNvSpPr>
          <p:nvPr>
            <p:ph idx="1"/>
          </p:nvPr>
        </p:nvSpPr>
        <p:spPr/>
        <p:txBody>
          <a:bodyPr>
            <a:normAutofit/>
          </a:bodyPr>
          <a:lstStyle/>
          <a:p>
            <a:pPr marL="0" indent="0">
              <a:buNone/>
            </a:pPr>
            <a:r>
              <a:rPr lang="tr-TR" sz="2000" dirty="0">
                <a:latin typeface="Times New Roman" panose="02020603050405020304" pitchFamily="18" charset="0"/>
                <a:cs typeface="Times New Roman" panose="02020603050405020304" pitchFamily="18" charset="0"/>
              </a:rPr>
              <a:t>2. EĞİTİM YOLU İLE KALFALIK USTALIK BELGESİ ALMAK</a:t>
            </a:r>
          </a:p>
          <a:p>
            <a:pPr marL="0" indent="0">
              <a:buNone/>
            </a:pPr>
            <a:r>
              <a:rPr lang="tr-TR" sz="2000" dirty="0">
                <a:latin typeface="Times New Roman" panose="02020603050405020304" pitchFamily="18" charset="0"/>
                <a:cs typeface="Times New Roman" panose="02020603050405020304" pitchFamily="18" charset="0"/>
              </a:rPr>
              <a:t>En az ortaokul veya İmam Hatip Ortaokulu mezunu olanlar, sağlığı yapacağı işe elverişli olanlar, ve usta öğreticisi olan bir iş yerinde çalışanlar. Mesleki Eğitim Merkezi ile yapılacak sözleşme çerçevesinde haftada 1 yada iki gün okula teorik eğitim almaya gelerek başarılı olurlarsa 3. yılın sonunda yapılacak sınav ile KALFALIK BELGESİ sahibi olurlar. Kalfalık belgesi sahibi olanlar bir yıl aynı şartlarda okula devam etmeleri ve çalışmaları koşulu ile yıl sonunda yapılacak ustalık sınavında başarılı olurlarsa USTALIK BELGESİ almaya hak kazanırlar.</a:t>
            </a:r>
          </a:p>
        </p:txBody>
      </p:sp>
      <p:sp>
        <p:nvSpPr>
          <p:cNvPr id="4" name="Metin Yer Tutucusu 3">
            <a:extLst>
              <a:ext uri="{FF2B5EF4-FFF2-40B4-BE49-F238E27FC236}">
                <a16:creationId xmlns:a16="http://schemas.microsoft.com/office/drawing/2014/main" xmlns="" id="{CA044E15-B6F5-4EEE-9367-19B116AD5484}"/>
              </a:ext>
            </a:extLst>
          </p:cNvPr>
          <p:cNvSpPr>
            <a:spLocks noGrp="1"/>
          </p:cNvSpPr>
          <p:nvPr>
            <p:ph type="body" sz="half" idx="2"/>
          </p:nvPr>
        </p:nvSpPr>
        <p:spPr/>
        <p:txBody>
          <a:bodyPr/>
          <a:lstStyle/>
          <a:p>
            <a:pPr marL="342900" indent="-342900">
              <a:buAutoNum type="arabicPeriod"/>
            </a:pPr>
            <a:r>
              <a:rPr lang="tr-TR" sz="1800" dirty="0">
                <a:latin typeface="Times New Roman" panose="02020603050405020304" pitchFamily="18" charset="0"/>
                <a:cs typeface="Times New Roman" panose="02020603050405020304" pitchFamily="18" charset="0"/>
              </a:rPr>
              <a:t>Denklik Yolu ile,</a:t>
            </a:r>
          </a:p>
          <a:p>
            <a:pPr marL="342900" indent="-342900">
              <a:buAutoNum type="arabicPeriod"/>
            </a:pPr>
            <a:r>
              <a:rPr lang="tr-TR" sz="1800" dirty="0">
                <a:latin typeface="Times New Roman" panose="02020603050405020304" pitchFamily="18" charset="0"/>
                <a:cs typeface="Times New Roman" panose="02020603050405020304" pitchFamily="18" charset="0"/>
              </a:rPr>
              <a:t>Eğitim yolu ile,</a:t>
            </a:r>
          </a:p>
          <a:p>
            <a:r>
              <a:rPr lang="tr-TR" sz="1800" dirty="0">
                <a:latin typeface="Times New Roman" panose="02020603050405020304" pitchFamily="18" charset="0"/>
                <a:cs typeface="Times New Roman" panose="02020603050405020304" pitchFamily="18" charset="0"/>
              </a:rPr>
              <a:t> </a:t>
            </a:r>
          </a:p>
          <a:p>
            <a:r>
              <a:rPr lang="tr-TR" sz="1800" dirty="0">
                <a:latin typeface="Times New Roman" panose="02020603050405020304" pitchFamily="18" charset="0"/>
                <a:cs typeface="Times New Roman" panose="02020603050405020304" pitchFamily="18" charset="0"/>
              </a:rPr>
              <a:t>Olmak üzere iki yolla belge alınabilir.</a:t>
            </a:r>
          </a:p>
          <a:p>
            <a:endParaRPr lang="tr-TR" dirty="0"/>
          </a:p>
        </p:txBody>
      </p:sp>
    </p:spTree>
    <p:extLst>
      <p:ext uri="{BB962C8B-B14F-4D97-AF65-F5344CB8AC3E}">
        <p14:creationId xmlns:p14="http://schemas.microsoft.com/office/powerpoint/2010/main" val="4197290171"/>
      </p:ext>
    </p:extLst>
  </p:cSld>
  <p:clrMapOvr>
    <a:masterClrMapping/>
  </p:clrMapOvr>
  <p:transition spd="slow">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72C8572-EB7C-49DB-877C-642ACC32F1B7}"/>
              </a:ext>
            </a:extLst>
          </p:cNvPr>
          <p:cNvSpPr>
            <a:spLocks noGrp="1"/>
          </p:cNvSpPr>
          <p:nvPr>
            <p:ph type="title"/>
          </p:nvPr>
        </p:nvSpPr>
        <p:spPr/>
        <p:txBody>
          <a:bodyPr>
            <a:normAutofit/>
          </a:bodyPr>
          <a:lstStyle/>
          <a:p>
            <a:r>
              <a:rPr lang="tr-TR" sz="2800" dirty="0">
                <a:latin typeface="Times New Roman" panose="02020603050405020304" pitchFamily="18" charset="0"/>
                <a:cs typeface="Times New Roman" panose="02020603050405020304" pitchFamily="18" charset="0"/>
              </a:rPr>
              <a:t>ÖRNEK SORU</a:t>
            </a:r>
          </a:p>
        </p:txBody>
      </p:sp>
      <p:sp>
        <p:nvSpPr>
          <p:cNvPr id="3" name="İçerik Yer Tutucusu 2">
            <a:extLst>
              <a:ext uri="{FF2B5EF4-FFF2-40B4-BE49-F238E27FC236}">
                <a16:creationId xmlns:a16="http://schemas.microsoft.com/office/drawing/2014/main" xmlns="" id="{CEF40D65-8304-4F09-9795-F8212D1DB117}"/>
              </a:ext>
            </a:extLst>
          </p:cNvPr>
          <p:cNvSpPr>
            <a:spLocks noGrp="1"/>
          </p:cNvSpPr>
          <p:nvPr>
            <p:ph idx="1"/>
          </p:nvPr>
        </p:nvSpPr>
        <p:spPr/>
        <p:txBody>
          <a:bodyPr/>
          <a:lstStyle/>
          <a:p>
            <a:r>
              <a:rPr lang="tr-TR" dirty="0"/>
              <a:t>A. Ortaokul diploması,</a:t>
            </a:r>
          </a:p>
          <a:p>
            <a:r>
              <a:rPr lang="tr-TR" dirty="0"/>
              <a:t>B. Kalfalık belgesi,</a:t>
            </a:r>
          </a:p>
          <a:p>
            <a:r>
              <a:rPr lang="tr-TR" dirty="0"/>
              <a:t>C. Ustalık belgesi,</a:t>
            </a:r>
          </a:p>
          <a:p>
            <a:r>
              <a:rPr lang="tr-TR" dirty="0"/>
              <a:t>D. Usta öğreticilik belgesi,</a:t>
            </a:r>
          </a:p>
        </p:txBody>
      </p:sp>
      <p:sp>
        <p:nvSpPr>
          <p:cNvPr id="4" name="Metin Yer Tutucusu 3">
            <a:extLst>
              <a:ext uri="{FF2B5EF4-FFF2-40B4-BE49-F238E27FC236}">
                <a16:creationId xmlns:a16="http://schemas.microsoft.com/office/drawing/2014/main" xmlns="" id="{61A52F02-2A40-4407-A4D0-22A27DA9456B}"/>
              </a:ext>
            </a:extLst>
          </p:cNvPr>
          <p:cNvSpPr>
            <a:spLocks noGrp="1"/>
          </p:cNvSpPr>
          <p:nvPr>
            <p:ph type="body" sz="half" idx="2"/>
          </p:nvPr>
        </p:nvSpPr>
        <p:spPr/>
        <p:txBody>
          <a:bodyPr/>
          <a:lstStyle/>
          <a:p>
            <a:endParaRPr lang="tr-TR" dirty="0">
              <a:latin typeface="Times New Roman" panose="02020603050405020304" pitchFamily="18" charset="0"/>
              <a:cs typeface="Times New Roman" panose="02020603050405020304" pitchFamily="18" charset="0"/>
            </a:endParaRPr>
          </a:p>
          <a:p>
            <a:r>
              <a:rPr lang="tr-TR" sz="2400" dirty="0">
                <a:latin typeface="Times New Roman" panose="02020603050405020304" pitchFamily="18" charset="0"/>
                <a:cs typeface="Times New Roman" panose="02020603050405020304" pitchFamily="18" charset="0"/>
              </a:rPr>
              <a:t>Mesleki Eğitim Merkezlerinde aşağıdaki belgelerden hangisi verilmez</a:t>
            </a:r>
            <a:r>
              <a:rPr lang="tr-TR" sz="2400" dirty="0"/>
              <a:t>.?</a:t>
            </a:r>
          </a:p>
        </p:txBody>
      </p:sp>
    </p:spTree>
    <p:extLst>
      <p:ext uri="{BB962C8B-B14F-4D97-AF65-F5344CB8AC3E}">
        <p14:creationId xmlns:p14="http://schemas.microsoft.com/office/powerpoint/2010/main" val="2352580990"/>
      </p:ext>
    </p:extLst>
  </p:cSld>
  <p:clrMapOvr>
    <a:masterClrMapping/>
  </p:clrMapOvr>
  <p:transition spd="slow">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4DC8ED7C-16E7-455D-9729-93F832D0013F}"/>
              </a:ext>
            </a:extLst>
          </p:cNvPr>
          <p:cNvSpPr>
            <a:spLocks noGrp="1"/>
          </p:cNvSpPr>
          <p:nvPr>
            <p:ph type="title"/>
          </p:nvPr>
        </p:nvSpPr>
        <p:spPr/>
        <p:txBody>
          <a:bodyPr>
            <a:normAutofit/>
          </a:bodyPr>
          <a:lstStyle/>
          <a:p>
            <a:r>
              <a:rPr lang="tr-TR" sz="3200" dirty="0">
                <a:latin typeface="Times New Roman" panose="02020603050405020304" pitchFamily="18" charset="0"/>
                <a:cs typeface="Times New Roman" panose="02020603050405020304" pitchFamily="18" charset="0"/>
              </a:rPr>
              <a:t>ÖNERİ</a:t>
            </a:r>
          </a:p>
        </p:txBody>
      </p:sp>
      <p:sp>
        <p:nvSpPr>
          <p:cNvPr id="3" name="İçerik Yer Tutucusu 2">
            <a:extLst>
              <a:ext uri="{FF2B5EF4-FFF2-40B4-BE49-F238E27FC236}">
                <a16:creationId xmlns:a16="http://schemas.microsoft.com/office/drawing/2014/main" xmlns="" id="{0AA98F0F-88D9-48AA-A852-EB8D016CF32B}"/>
              </a:ext>
            </a:extLst>
          </p:cNvPr>
          <p:cNvSpPr>
            <a:spLocks noGrp="1"/>
          </p:cNvSpPr>
          <p:nvPr>
            <p:ph idx="1"/>
          </p:nvPr>
        </p:nvSpPr>
        <p:spPr/>
        <p:txBody>
          <a:bodyPr/>
          <a:lstStyle/>
          <a:p>
            <a:r>
              <a:rPr lang="tr-TR" dirty="0">
                <a:latin typeface="Times New Roman" panose="02020603050405020304" pitchFamily="18" charset="0"/>
                <a:cs typeface="Times New Roman" panose="02020603050405020304" pitchFamily="18" charset="0"/>
              </a:rPr>
              <a:t>3308 Sayılı Mesleki Eğitim Kanunu</a:t>
            </a:r>
          </a:p>
          <a:p>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5510 Sayılı Sosyal Sigortalar ve Genel Sağlık Kanunu</a:t>
            </a:r>
          </a:p>
          <a:p>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6331 Sayılı İş Sağlığı ve Güvenliği Kanunu</a:t>
            </a:r>
          </a:p>
          <a:p>
            <a:endParaRPr lang="tr-TR" dirty="0"/>
          </a:p>
        </p:txBody>
      </p:sp>
      <p:sp>
        <p:nvSpPr>
          <p:cNvPr id="4" name="Metin Yer Tutucusu 3">
            <a:extLst>
              <a:ext uri="{FF2B5EF4-FFF2-40B4-BE49-F238E27FC236}">
                <a16:creationId xmlns:a16="http://schemas.microsoft.com/office/drawing/2014/main" xmlns="" id="{6B298D63-F71B-4919-8CE5-BAEED381BD11}"/>
              </a:ext>
            </a:extLst>
          </p:cNvPr>
          <p:cNvSpPr>
            <a:spLocks noGrp="1"/>
          </p:cNvSpPr>
          <p:nvPr>
            <p:ph type="body" sz="half" idx="2"/>
          </p:nvPr>
        </p:nvSpPr>
        <p:spPr/>
        <p:txBody>
          <a:bodyPr>
            <a:normAutofit/>
          </a:bodyPr>
          <a:lstStyle/>
          <a:p>
            <a:r>
              <a:rPr lang="tr-TR" sz="2800" dirty="0">
                <a:latin typeface="Times New Roman" panose="02020603050405020304" pitchFamily="18" charset="0"/>
                <a:cs typeface="Times New Roman" panose="02020603050405020304" pitchFamily="18" charset="0"/>
              </a:rPr>
              <a:t>İŞYERİ SAHİBİ YADA USTAÖĞRETİCİ OLARAK BİLMEMİZ GEREKEN BAZI KANUNLAR</a:t>
            </a:r>
          </a:p>
        </p:txBody>
      </p:sp>
    </p:spTree>
    <p:extLst>
      <p:ext uri="{BB962C8B-B14F-4D97-AF65-F5344CB8AC3E}">
        <p14:creationId xmlns:p14="http://schemas.microsoft.com/office/powerpoint/2010/main" val="3836165302"/>
      </p:ext>
    </p:extLst>
  </p:cSld>
  <p:clrMapOvr>
    <a:masterClrMapping/>
  </p:clrMapOvr>
  <p:transition spd="slow">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0D797A9A-050B-430D-AC0D-B03038D13993}"/>
              </a:ext>
            </a:extLst>
          </p:cNvPr>
          <p:cNvSpPr>
            <a:spLocks noGrp="1"/>
          </p:cNvSpPr>
          <p:nvPr>
            <p:ph type="title"/>
          </p:nvPr>
        </p:nvSpPr>
        <p:spPr>
          <a:xfrm>
            <a:off x="1293811" y="1388534"/>
            <a:ext cx="3718455" cy="758318"/>
          </a:xfrm>
        </p:spPr>
        <p:txBody>
          <a:bodyPr/>
          <a:lstStyle/>
          <a:p>
            <a:r>
              <a:rPr lang="tr-TR" sz="2800" b="1" dirty="0">
                <a:highlight>
                  <a:srgbClr val="FF0000"/>
                </a:highlight>
                <a:latin typeface="Times New Roman" panose="02020603050405020304" pitchFamily="18" charset="0"/>
                <a:cs typeface="Times New Roman" panose="02020603050405020304" pitchFamily="18" charset="0"/>
              </a:rPr>
              <a:t>SUNUM BİTMİŞTİR</a:t>
            </a:r>
            <a:r>
              <a:rPr lang="tr-TR" dirty="0"/>
              <a:t>.</a:t>
            </a:r>
          </a:p>
        </p:txBody>
      </p:sp>
      <p:sp>
        <p:nvSpPr>
          <p:cNvPr id="3" name="İçerik Yer Tutucusu 2">
            <a:extLst>
              <a:ext uri="{FF2B5EF4-FFF2-40B4-BE49-F238E27FC236}">
                <a16:creationId xmlns:a16="http://schemas.microsoft.com/office/drawing/2014/main" xmlns="" id="{E547D122-99EC-4190-A50C-17F99FC54AE6}"/>
              </a:ext>
            </a:extLst>
          </p:cNvPr>
          <p:cNvSpPr>
            <a:spLocks noGrp="1"/>
          </p:cNvSpPr>
          <p:nvPr>
            <p:ph idx="1"/>
          </p:nvPr>
        </p:nvSpPr>
        <p:spPr/>
        <p:txBody>
          <a:bodyPr>
            <a:normAutofit/>
          </a:bodyPr>
          <a:lstStyle/>
          <a:p>
            <a:pPr marL="0" indent="0" algn="ctr">
              <a:buNone/>
            </a:pPr>
            <a:r>
              <a:rPr lang="tr-TR" sz="4800" b="1" dirty="0">
                <a:highlight>
                  <a:srgbClr val="00FF00"/>
                </a:highlight>
                <a:latin typeface="Times New Roman" panose="02020603050405020304" pitchFamily="18" charset="0"/>
                <a:cs typeface="Times New Roman" panose="02020603050405020304" pitchFamily="18" charset="0"/>
              </a:rPr>
              <a:t>TEŞEKKÜR EDERİZ</a:t>
            </a:r>
            <a:r>
              <a:rPr lang="tr-TR" sz="4000" b="1" dirty="0">
                <a:highlight>
                  <a:srgbClr val="00FF00"/>
                </a:highlight>
                <a:latin typeface="Times New Roman" panose="02020603050405020304" pitchFamily="18" charset="0"/>
                <a:cs typeface="Times New Roman" panose="02020603050405020304" pitchFamily="18" charset="0"/>
              </a:rPr>
              <a:t>.</a:t>
            </a:r>
          </a:p>
        </p:txBody>
      </p:sp>
      <p:sp>
        <p:nvSpPr>
          <p:cNvPr id="4" name="Metin Yer Tutucusu 3">
            <a:extLst>
              <a:ext uri="{FF2B5EF4-FFF2-40B4-BE49-F238E27FC236}">
                <a16:creationId xmlns:a16="http://schemas.microsoft.com/office/drawing/2014/main" xmlns="" id="{0FDC4C1A-2AC3-4A1E-994B-5539019C376E}"/>
              </a:ext>
            </a:extLst>
          </p:cNvPr>
          <p:cNvSpPr>
            <a:spLocks noGrp="1"/>
          </p:cNvSpPr>
          <p:nvPr>
            <p:ph type="body" sz="half" idx="2"/>
          </p:nvPr>
        </p:nvSpPr>
        <p:spPr/>
        <p:txBody>
          <a:bodyPr/>
          <a:lstStyle/>
          <a:p>
            <a:endParaRPr lang="tr-TR" dirty="0"/>
          </a:p>
          <a:p>
            <a:endParaRPr lang="tr-TR" dirty="0"/>
          </a:p>
          <a:p>
            <a:r>
              <a:rPr lang="tr-TR" sz="3600" dirty="0">
                <a:highlight>
                  <a:srgbClr val="00FF00"/>
                </a:highlight>
                <a:latin typeface="Times New Roman" panose="02020603050405020304" pitchFamily="18" charset="0"/>
                <a:cs typeface="Times New Roman" panose="02020603050405020304" pitchFamily="18" charset="0"/>
              </a:rPr>
              <a:t>KATILIMINIZ İÇİN </a:t>
            </a:r>
          </a:p>
          <a:p>
            <a:endParaRPr lang="tr-TR" dirty="0"/>
          </a:p>
        </p:txBody>
      </p:sp>
    </p:spTree>
    <p:extLst>
      <p:ext uri="{BB962C8B-B14F-4D97-AF65-F5344CB8AC3E}">
        <p14:creationId xmlns:p14="http://schemas.microsoft.com/office/powerpoint/2010/main" val="2648264229"/>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FE69439-53BE-404B-AAFF-0ECA40C5A851}"/>
              </a:ext>
            </a:extLst>
          </p:cNvPr>
          <p:cNvSpPr>
            <a:spLocks noGrp="1"/>
          </p:cNvSpPr>
          <p:nvPr>
            <p:ph type="title"/>
          </p:nvPr>
        </p:nvSpPr>
        <p:spPr/>
        <p:txBody>
          <a:bodyPr/>
          <a:lstStyle/>
          <a:p>
            <a:r>
              <a:rPr lang="tr-TR" dirty="0"/>
              <a:t>ÖRNEK SORU</a:t>
            </a:r>
          </a:p>
        </p:txBody>
      </p:sp>
      <p:sp>
        <p:nvSpPr>
          <p:cNvPr id="3" name="İçerik Yer Tutucusu 2">
            <a:extLst>
              <a:ext uri="{FF2B5EF4-FFF2-40B4-BE49-F238E27FC236}">
                <a16:creationId xmlns:a16="http://schemas.microsoft.com/office/drawing/2014/main" xmlns="" id="{4210B9A5-AA13-44A6-B744-69A401155B91}"/>
              </a:ext>
            </a:extLst>
          </p:cNvPr>
          <p:cNvSpPr>
            <a:spLocks noGrp="1"/>
          </p:cNvSpPr>
          <p:nvPr>
            <p:ph idx="1"/>
          </p:nvPr>
        </p:nvSpPr>
        <p:spPr/>
        <p:txBody>
          <a:bodyPr/>
          <a:lstStyle/>
          <a:p>
            <a:r>
              <a:rPr lang="tr-TR" dirty="0"/>
              <a:t>A. İş piyasasının taleplerini karşılamak,</a:t>
            </a:r>
          </a:p>
          <a:p>
            <a:r>
              <a:rPr lang="tr-TR" dirty="0"/>
              <a:t>B. Mesleğin gerektirdiği bilgiyi kazandırmak,</a:t>
            </a:r>
          </a:p>
          <a:p>
            <a:r>
              <a:rPr lang="tr-TR" dirty="0"/>
              <a:t>C. Mesleğin uygulama yeterliliğini kazandırmak,</a:t>
            </a:r>
          </a:p>
          <a:p>
            <a:r>
              <a:rPr lang="tr-TR" dirty="0"/>
              <a:t>D. Çırağın evden uzaklaşmasını sağlamak</a:t>
            </a:r>
          </a:p>
        </p:txBody>
      </p:sp>
      <p:sp>
        <p:nvSpPr>
          <p:cNvPr id="4" name="Metin Yer Tutucusu 3">
            <a:extLst>
              <a:ext uri="{FF2B5EF4-FFF2-40B4-BE49-F238E27FC236}">
                <a16:creationId xmlns:a16="http://schemas.microsoft.com/office/drawing/2014/main" xmlns="" id="{26C70094-1D0A-4386-B579-2DD60C5B2D8D}"/>
              </a:ext>
            </a:extLst>
          </p:cNvPr>
          <p:cNvSpPr>
            <a:spLocks noGrp="1"/>
          </p:cNvSpPr>
          <p:nvPr>
            <p:ph type="body" sz="half" idx="2"/>
          </p:nvPr>
        </p:nvSpPr>
        <p:spPr/>
        <p:txBody>
          <a:bodyPr/>
          <a:lstStyle/>
          <a:p>
            <a:r>
              <a:rPr lang="tr-TR" sz="2800" dirty="0">
                <a:latin typeface="Times New Roman" panose="02020603050405020304" pitchFamily="18" charset="0"/>
                <a:cs typeface="Times New Roman" panose="02020603050405020304" pitchFamily="18" charset="0"/>
              </a:rPr>
              <a:t>Aşağıdakilerin hangisi mesleki eğitimin amacı değildir?</a:t>
            </a:r>
            <a:endParaRPr lang="tr-TR" dirty="0"/>
          </a:p>
        </p:txBody>
      </p:sp>
    </p:spTree>
    <p:extLst>
      <p:ext uri="{BB962C8B-B14F-4D97-AF65-F5344CB8AC3E}">
        <p14:creationId xmlns:p14="http://schemas.microsoft.com/office/powerpoint/2010/main" val="2534868400"/>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BFA5391A-8AF6-4757-85F1-0E15B93ECBDD}"/>
              </a:ext>
            </a:extLst>
          </p:cNvPr>
          <p:cNvSpPr>
            <a:spLocks noGrp="1"/>
          </p:cNvSpPr>
          <p:nvPr>
            <p:ph type="title"/>
          </p:nvPr>
        </p:nvSpPr>
        <p:spPr/>
        <p:txBody>
          <a:bodyPr>
            <a:normAutofit fontScale="90000"/>
          </a:bodyPr>
          <a:lstStyle/>
          <a:p>
            <a:r>
              <a:rPr lang="tr-TR" sz="3600" b="1" dirty="0">
                <a:effectLst/>
                <a:latin typeface="Times New Roman" panose="02020603050405020304" pitchFamily="18" charset="0"/>
                <a:ea typeface="Calibri" panose="020F0502020204030204" pitchFamily="34" charset="0"/>
                <a:cs typeface="Times New Roman" panose="02020603050405020304" pitchFamily="18" charset="0"/>
              </a:rPr>
              <a:t>Mesleki Eğitimin Önemi </a:t>
            </a:r>
            <a:r>
              <a:rPr lang="tr-TR" sz="1800" dirty="0">
                <a:effectLst/>
                <a:latin typeface="Calibri" panose="020F0502020204030204" pitchFamily="34" charset="0"/>
                <a:ea typeface="Calibri" panose="020F0502020204030204" pitchFamily="34" charset="0"/>
                <a:cs typeface="Times New Roman" panose="02020603050405020304" pitchFamily="18" charset="0"/>
              </a:rPr>
              <a:t/>
            </a:r>
            <a:br>
              <a:rPr lang="tr-TR" sz="1800" dirty="0">
                <a:effectLst/>
                <a:latin typeface="Calibri" panose="020F0502020204030204" pitchFamily="34" charset="0"/>
                <a:ea typeface="Calibri" panose="020F0502020204030204" pitchFamily="34" charset="0"/>
                <a:cs typeface="Times New Roman" panose="02020603050405020304" pitchFamily="18" charset="0"/>
              </a:rPr>
            </a:br>
            <a:endParaRPr lang="tr-TR" dirty="0"/>
          </a:p>
        </p:txBody>
      </p:sp>
      <p:sp>
        <p:nvSpPr>
          <p:cNvPr id="3" name="İçerik Yer Tutucusu 2">
            <a:extLst>
              <a:ext uri="{FF2B5EF4-FFF2-40B4-BE49-F238E27FC236}">
                <a16:creationId xmlns:a16="http://schemas.microsoft.com/office/drawing/2014/main" xmlns="" id="{7F716D7F-E258-4437-855E-E5F19CBB6700}"/>
              </a:ext>
            </a:extLst>
          </p:cNvPr>
          <p:cNvSpPr>
            <a:spLocks noGrp="1"/>
          </p:cNvSpPr>
          <p:nvPr>
            <p:ph idx="1"/>
          </p:nvPr>
        </p:nvSpPr>
        <p:spPr/>
        <p:txBody>
          <a:bodyPr/>
          <a:lstStyle/>
          <a:p>
            <a:pPr algn="just"/>
            <a:r>
              <a:rPr lang="tr-TR" sz="1900" dirty="0">
                <a:effectLst/>
                <a:latin typeface="Times New Roman" panose="02020603050405020304" pitchFamily="18" charset="0"/>
                <a:ea typeface="Calibri" panose="020F0502020204030204" pitchFamily="34" charset="0"/>
                <a:cs typeface="Times New Roman" panose="02020603050405020304" pitchFamily="18" charset="0"/>
              </a:rPr>
              <a:t>Kalifiye elemanların bilgi ve becerisi, ekonomik başarının temelidir. </a:t>
            </a:r>
            <a:r>
              <a:rPr lang="tr-TR" sz="19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Mesleki eğitim özellikle iki amaca yöneliktir</a:t>
            </a:r>
            <a:r>
              <a:rPr lang="tr-TR"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9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Bir tarafta genç insanlara başarılı bir meslek yolu hazırlamak</a:t>
            </a:r>
            <a:r>
              <a:rPr lang="tr-TR"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900" dirty="0">
                <a:effectLst/>
                <a:highlight>
                  <a:srgbClr val="00FFFF"/>
                </a:highlight>
                <a:latin typeface="Times New Roman" panose="02020603050405020304" pitchFamily="18" charset="0"/>
                <a:ea typeface="Calibri" panose="020F0502020204030204" pitchFamily="34" charset="0"/>
                <a:cs typeface="Times New Roman" panose="02020603050405020304" pitchFamily="18" charset="0"/>
              </a:rPr>
              <a:t>diğer yandan ekonomiye vasıflı eleman yetiştirmektir</a:t>
            </a:r>
            <a:r>
              <a:rPr lang="tr-TR" sz="1900" dirty="0">
                <a:effectLst/>
                <a:latin typeface="Times New Roman" panose="02020603050405020304" pitchFamily="18" charset="0"/>
                <a:ea typeface="Calibri" panose="020F0502020204030204" pitchFamily="34" charset="0"/>
                <a:cs typeface="Times New Roman" panose="02020603050405020304" pitchFamily="18" charset="0"/>
              </a:rPr>
              <a:t>. Günümüzde, hızlı teknolojik değişme ve dünya düzeyindeki yapılaşma değişiminde Mesleki Teknik Eğitimin öneminin çok büyük olduğu herkes tarafından bilinen ve söylenen gerçektir. Geleceğimizin teminatı olan gençlerimizin ilgi, istidat ve kabiliyetlerini geliştirecek, gerekli bilgi, beceri, davranışlar ve birlikte iş görme alışkanlığı kazandırmak suretiyle hayata hazırlanmasında ve Ülkemizin kalkınmasında en önemli unsur haline gelmesinde Mesleki Eğitimin önemi çok büyüktür. </a:t>
            </a:r>
          </a:p>
          <a:p>
            <a:endParaRPr lang="tr-TR" dirty="0"/>
          </a:p>
        </p:txBody>
      </p:sp>
      <p:sp>
        <p:nvSpPr>
          <p:cNvPr id="4" name="Metin Yer Tutucusu 3">
            <a:extLst>
              <a:ext uri="{FF2B5EF4-FFF2-40B4-BE49-F238E27FC236}">
                <a16:creationId xmlns:a16="http://schemas.microsoft.com/office/drawing/2014/main" xmlns="" id="{51BBECF7-034B-4A18-A354-869A3493179B}"/>
              </a:ext>
            </a:extLst>
          </p:cNvPr>
          <p:cNvSpPr>
            <a:spLocks noGrp="1"/>
          </p:cNvSpPr>
          <p:nvPr>
            <p:ph type="body" sz="half" idx="2"/>
          </p:nvPr>
        </p:nvSpPr>
        <p:spPr/>
        <p:txBody>
          <a:bodyPr/>
          <a:lstStyle/>
          <a:p>
            <a:pPr algn="just"/>
            <a:r>
              <a:rPr lang="tr-TR" sz="2000" dirty="0">
                <a:effectLst/>
                <a:latin typeface="Times New Roman" panose="02020603050405020304" pitchFamily="18" charset="0"/>
                <a:ea typeface="Calibri" panose="020F0502020204030204" pitchFamily="34" charset="0"/>
                <a:cs typeface="Times New Roman" panose="02020603050405020304" pitchFamily="18" charset="0"/>
              </a:rPr>
              <a:t>Ülkelerin gelişmesinde ve kalkınmasında sanayileşmenin temel unsuru olan bilgi, beceri ve iş alışkanlıklarına sahip yüksek verimi gerçekleştirecek kalifiye insan gücünün yetiştirilmesi gerekmektedir</a:t>
            </a:r>
            <a:r>
              <a:rPr lang="tr-TR" sz="1800" dirty="0">
                <a:effectLst/>
                <a:latin typeface="Calibri" panose="020F0502020204030204" pitchFamily="34" charset="0"/>
                <a:ea typeface="Calibri" panose="020F0502020204030204" pitchFamily="34" charset="0"/>
                <a:cs typeface="Times New Roman" panose="02020603050405020304" pitchFamily="18" charset="0"/>
              </a:rPr>
              <a:t>. </a:t>
            </a:r>
            <a:endParaRPr lang="tr-TR" dirty="0"/>
          </a:p>
        </p:txBody>
      </p:sp>
    </p:spTree>
    <p:extLst>
      <p:ext uri="{BB962C8B-B14F-4D97-AF65-F5344CB8AC3E}">
        <p14:creationId xmlns:p14="http://schemas.microsoft.com/office/powerpoint/2010/main" val="908337838"/>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1647904-4815-460B-AB26-63E49256547D}"/>
              </a:ext>
            </a:extLst>
          </p:cNvPr>
          <p:cNvSpPr>
            <a:spLocks noGrp="1"/>
          </p:cNvSpPr>
          <p:nvPr>
            <p:ph type="title"/>
          </p:nvPr>
        </p:nvSpPr>
        <p:spPr/>
        <p:txBody>
          <a:bodyPr/>
          <a:lstStyle/>
          <a:p>
            <a:r>
              <a:rPr lang="tr-TR" dirty="0"/>
              <a:t>.</a:t>
            </a:r>
          </a:p>
        </p:txBody>
      </p:sp>
      <p:sp>
        <p:nvSpPr>
          <p:cNvPr id="3" name="İçerik Yer Tutucusu 2">
            <a:extLst>
              <a:ext uri="{FF2B5EF4-FFF2-40B4-BE49-F238E27FC236}">
                <a16:creationId xmlns:a16="http://schemas.microsoft.com/office/drawing/2014/main" xmlns="" id="{903B20BE-48FF-4536-9EFF-C468D3A449E7}"/>
              </a:ext>
            </a:extLst>
          </p:cNvPr>
          <p:cNvSpPr>
            <a:spLocks noGrp="1"/>
          </p:cNvSpPr>
          <p:nvPr>
            <p:ph idx="1"/>
          </p:nvPr>
        </p:nvSpPr>
        <p:spPr/>
        <p:txBody>
          <a:bodyPr>
            <a:normAutofit/>
          </a:bodyPr>
          <a:lstStyle/>
          <a:p>
            <a:pPr algn="just"/>
            <a:r>
              <a:rPr lang="tr-T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Ortaöğretim kurumları işlevlerini Türk millî eğitiminin genel ve özel amaç ile temel ilkeleri doğrultusunda, evrensel hukuka, demokrasi ve insan haklarına uygun; öğrenci merkezli, aktif öğrenme ve demokratik kurum kültürü anlayışıyla yerine getirir.</a:t>
            </a:r>
            <a:endParaRPr lang="tr-TR" sz="2800" dirty="0">
              <a:latin typeface="Times New Roman" panose="02020603050405020304" pitchFamily="18" charset="0"/>
              <a:cs typeface="Times New Roman" panose="02020603050405020304" pitchFamily="18" charset="0"/>
            </a:endParaRPr>
          </a:p>
        </p:txBody>
      </p:sp>
      <p:sp>
        <p:nvSpPr>
          <p:cNvPr id="4" name="Metin Yer Tutucusu 3">
            <a:extLst>
              <a:ext uri="{FF2B5EF4-FFF2-40B4-BE49-F238E27FC236}">
                <a16:creationId xmlns:a16="http://schemas.microsoft.com/office/drawing/2014/main" xmlns="" id="{0F2F4F25-4BB1-4EE9-8813-4B9F25D74341}"/>
              </a:ext>
            </a:extLst>
          </p:cNvPr>
          <p:cNvSpPr>
            <a:spLocks noGrp="1"/>
          </p:cNvSpPr>
          <p:nvPr>
            <p:ph type="body" sz="half" idx="2"/>
          </p:nvPr>
        </p:nvSpPr>
        <p:spPr/>
        <p:txBody>
          <a:bodyPr/>
          <a:lstStyle/>
          <a:p>
            <a:r>
              <a:rPr lang="tr-TR" sz="3200" b="1"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MESLEKİ EĞİTİM İLKELERİ </a:t>
            </a:r>
            <a:endParaRPr lang="tr-TR" sz="3200" b="1"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2883335312"/>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B8232A94-7B88-47D3-9725-CA20AFF51424}"/>
              </a:ext>
            </a:extLst>
          </p:cNvPr>
          <p:cNvSpPr>
            <a:spLocks noGrp="1"/>
          </p:cNvSpPr>
          <p:nvPr>
            <p:ph type="title"/>
          </p:nvPr>
        </p:nvSpPr>
        <p:spPr>
          <a:xfrm>
            <a:off x="1293811" y="1192696"/>
            <a:ext cx="3718455" cy="1567438"/>
          </a:xfrm>
        </p:spPr>
        <p:txBody>
          <a:bodyPr>
            <a:normAutofit/>
          </a:bodyPr>
          <a:lstStyle/>
          <a:p>
            <a:r>
              <a:rPr lang="tr-TR"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MESLEKİ EĞİTİMDE UYGULANAN MEVZUAT</a:t>
            </a:r>
            <a:r>
              <a:rPr lang="tr-TR" sz="1800" dirty="0">
                <a:effectLst/>
                <a:latin typeface="Calibri" panose="020F0502020204030204" pitchFamily="34" charset="0"/>
                <a:ea typeface="Calibri" panose="020F0502020204030204" pitchFamily="34" charset="0"/>
                <a:cs typeface="Times New Roman" panose="02020603050405020304" pitchFamily="18" charset="0"/>
              </a:rPr>
              <a:t/>
            </a:r>
            <a:br>
              <a:rPr lang="tr-TR" sz="1800" dirty="0">
                <a:effectLst/>
                <a:latin typeface="Calibri" panose="020F0502020204030204" pitchFamily="34" charset="0"/>
                <a:ea typeface="Calibri" panose="020F0502020204030204" pitchFamily="34" charset="0"/>
                <a:cs typeface="Times New Roman" panose="02020603050405020304" pitchFamily="18" charset="0"/>
              </a:rPr>
            </a:br>
            <a:endParaRPr lang="tr-TR" dirty="0"/>
          </a:p>
        </p:txBody>
      </p:sp>
      <p:sp>
        <p:nvSpPr>
          <p:cNvPr id="3" name="İçerik Yer Tutucusu 2">
            <a:extLst>
              <a:ext uri="{FF2B5EF4-FFF2-40B4-BE49-F238E27FC236}">
                <a16:creationId xmlns:a16="http://schemas.microsoft.com/office/drawing/2014/main" xmlns="" id="{91F58A2D-FB14-4545-9C83-1E506895D9C6}"/>
              </a:ext>
            </a:extLst>
          </p:cNvPr>
          <p:cNvSpPr>
            <a:spLocks noGrp="1"/>
          </p:cNvSpPr>
          <p:nvPr>
            <p:ph idx="1"/>
          </p:nvPr>
        </p:nvSpPr>
        <p:spPr/>
        <p:txBody>
          <a:bodyPr/>
          <a:lstStyle/>
          <a:p>
            <a:r>
              <a:rPr lang="tr-TR" sz="2400" dirty="0">
                <a:effectLst/>
                <a:latin typeface="Times New Roman" panose="02020603050405020304" pitchFamily="18" charset="0"/>
                <a:ea typeface="Times New Roman" panose="02020603050405020304" pitchFamily="18" charset="0"/>
              </a:rPr>
              <a:t>Bu kanunun amacı;</a:t>
            </a:r>
            <a:endParaRPr lang="tr-TR" dirty="0"/>
          </a:p>
          <a:p>
            <a:pPr marL="0" indent="0" algn="just">
              <a:buNone/>
            </a:pPr>
            <a:r>
              <a:rPr lang="tr-TR" sz="2000" dirty="0"/>
              <a:t>              MADDE 1. </a:t>
            </a:r>
            <a:r>
              <a:rPr lang="tr-TR" sz="2000" dirty="0">
                <a:effectLst/>
                <a:latin typeface="Times New Roman" panose="02020603050405020304" pitchFamily="18" charset="0"/>
                <a:ea typeface="Times New Roman" panose="02020603050405020304" pitchFamily="18" charset="0"/>
              </a:rPr>
              <a:t>çırak, kalfa ve ustaların eğitimi ile okullarda ve işletmelerde yapılacak mesleki eğitime ilişkin esasları düzenlemektir</a:t>
            </a:r>
            <a:r>
              <a:rPr lang="tr-TR" sz="1800" dirty="0">
                <a:effectLst/>
                <a:latin typeface="Times New Roman" panose="02020603050405020304" pitchFamily="18" charset="0"/>
                <a:ea typeface="Times New Roman" panose="02020603050405020304" pitchFamily="18" charset="0"/>
              </a:rPr>
              <a:t>.</a:t>
            </a:r>
          </a:p>
          <a:p>
            <a:r>
              <a:rPr lang="tr-TR" sz="2000" b="1" dirty="0">
                <a:latin typeface="Times New Roman" panose="02020603050405020304" pitchFamily="18" charset="0"/>
                <a:ea typeface="Times New Roman" panose="02020603050405020304" pitchFamily="18" charset="0"/>
              </a:rPr>
              <a:t>Bu Kanunun kapsamı;</a:t>
            </a:r>
            <a:endParaRPr lang="tr-TR" sz="2000" b="1" dirty="0">
              <a:effectLst/>
              <a:latin typeface="Times New Roman" panose="02020603050405020304" pitchFamily="18" charset="0"/>
              <a:ea typeface="Times New Roman" panose="02020603050405020304" pitchFamily="18" charset="0"/>
            </a:endParaRPr>
          </a:p>
          <a:p>
            <a:pPr marL="0" indent="0" algn="just">
              <a:buNone/>
            </a:pPr>
            <a:r>
              <a:rPr lang="tr-TR" sz="2000" dirty="0"/>
              <a:t>              MADDE 2. </a:t>
            </a:r>
            <a:r>
              <a:rPr lang="tr-TR" sz="2000" dirty="0">
                <a:effectLst/>
                <a:latin typeface="Times New Roman" panose="02020603050405020304" pitchFamily="18" charset="0"/>
                <a:ea typeface="Times New Roman" panose="02020603050405020304" pitchFamily="18" charset="0"/>
              </a:rPr>
              <a:t>Bu Kanun; Mesleki Eğitim Kurulunun belirleyeceği mesleklerde, kamu ve özel sektöre ait kurum, kuruluş ve iş yerleri ile mesleki ve teknik eğitim okul ve kurumlarındaki eğitim ve öğretimi kapsar</a:t>
            </a:r>
            <a:endParaRPr lang="tr-TR" sz="2000" dirty="0"/>
          </a:p>
        </p:txBody>
      </p:sp>
      <p:sp>
        <p:nvSpPr>
          <p:cNvPr id="4" name="Metin Yer Tutucusu 3">
            <a:extLst>
              <a:ext uri="{FF2B5EF4-FFF2-40B4-BE49-F238E27FC236}">
                <a16:creationId xmlns:a16="http://schemas.microsoft.com/office/drawing/2014/main" xmlns="" id="{9D97D9F8-4C9A-400B-8BD7-F7DAEC7B8331}"/>
              </a:ext>
            </a:extLst>
          </p:cNvPr>
          <p:cNvSpPr>
            <a:spLocks noGrp="1"/>
          </p:cNvSpPr>
          <p:nvPr>
            <p:ph type="body" sz="half" idx="2"/>
          </p:nvPr>
        </p:nvSpPr>
        <p:spPr/>
        <p:txBody>
          <a:bodyPr/>
          <a:lstStyle/>
          <a:p>
            <a:r>
              <a:rPr lang="tr-TR" sz="2800" dirty="0">
                <a:latin typeface="Times New Roman" panose="02020603050405020304" pitchFamily="18" charset="0"/>
                <a:cs typeface="Times New Roman" panose="02020603050405020304" pitchFamily="18" charset="0"/>
              </a:rPr>
              <a:t>Ülkemizde mesleki eğitimin çerçevesi </a:t>
            </a:r>
            <a:r>
              <a:rPr lang="tr-TR"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3308 Sayılı Mesleki Eğitim Kanunu </a:t>
            </a:r>
            <a:r>
              <a:rPr lang="tr-TR" sz="2800" dirty="0">
                <a:latin typeface="Times New Roman" panose="02020603050405020304" pitchFamily="18" charset="0"/>
                <a:cs typeface="Times New Roman" panose="02020603050405020304" pitchFamily="18" charset="0"/>
              </a:rPr>
              <a:t>ile çizilmiştir</a:t>
            </a:r>
            <a:r>
              <a:rPr lang="tr-TR" dirty="0"/>
              <a:t>.</a:t>
            </a:r>
          </a:p>
        </p:txBody>
      </p:sp>
    </p:spTree>
    <p:extLst>
      <p:ext uri="{BB962C8B-B14F-4D97-AF65-F5344CB8AC3E}">
        <p14:creationId xmlns:p14="http://schemas.microsoft.com/office/powerpoint/2010/main" val="4017077492"/>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520EA07-7D17-4013-9BF8-8EB2D56C3F2A}"/>
              </a:ext>
            </a:extLst>
          </p:cNvPr>
          <p:cNvSpPr>
            <a:spLocks noGrp="1"/>
          </p:cNvSpPr>
          <p:nvPr>
            <p:ph type="title"/>
          </p:nvPr>
        </p:nvSpPr>
        <p:spPr/>
        <p:txBody>
          <a:bodyPr/>
          <a:lstStyle/>
          <a:p>
            <a:r>
              <a:rPr lang="tr-TR" dirty="0"/>
              <a:t>ÖRNEK SORU</a:t>
            </a:r>
          </a:p>
        </p:txBody>
      </p:sp>
      <p:sp>
        <p:nvSpPr>
          <p:cNvPr id="3" name="İçerik Yer Tutucusu 2">
            <a:extLst>
              <a:ext uri="{FF2B5EF4-FFF2-40B4-BE49-F238E27FC236}">
                <a16:creationId xmlns:a16="http://schemas.microsoft.com/office/drawing/2014/main" xmlns="" id="{A192BE74-4F27-4AB9-89FD-688E8C446631}"/>
              </a:ext>
            </a:extLst>
          </p:cNvPr>
          <p:cNvSpPr>
            <a:spLocks noGrp="1"/>
          </p:cNvSpPr>
          <p:nvPr>
            <p:ph idx="1"/>
          </p:nvPr>
        </p:nvSpPr>
        <p:spPr/>
        <p:txBody>
          <a:bodyPr/>
          <a:lstStyle/>
          <a:p>
            <a:r>
              <a:rPr lang="tr-TR" dirty="0"/>
              <a:t>A. İş yerleri,</a:t>
            </a:r>
          </a:p>
          <a:p>
            <a:r>
              <a:rPr lang="tr-TR" dirty="0"/>
              <a:t>B. Mesleki ve teknik eğitim okulları,</a:t>
            </a:r>
          </a:p>
          <a:p>
            <a:r>
              <a:rPr lang="tr-TR" dirty="0"/>
              <a:t>C</a:t>
            </a:r>
            <a:r>
              <a:rPr lang="tr-TR" dirty="0">
                <a:latin typeface="Times New Roman" panose="02020603050405020304" pitchFamily="18" charset="0"/>
                <a:cs typeface="Times New Roman" panose="02020603050405020304" pitchFamily="18" charset="0"/>
              </a:rPr>
              <a:t>. Kamu ve özel sektöre ait kurumlar,</a:t>
            </a:r>
          </a:p>
          <a:p>
            <a:r>
              <a:rPr lang="tr-TR" dirty="0">
                <a:latin typeface="Times New Roman" panose="02020603050405020304" pitchFamily="18" charset="0"/>
                <a:cs typeface="Times New Roman" panose="02020603050405020304" pitchFamily="18" charset="0"/>
              </a:rPr>
              <a:t>D. Usta öğreticinin evi</a:t>
            </a:r>
          </a:p>
        </p:txBody>
      </p:sp>
      <p:sp>
        <p:nvSpPr>
          <p:cNvPr id="4" name="Metin Yer Tutucusu 3">
            <a:extLst>
              <a:ext uri="{FF2B5EF4-FFF2-40B4-BE49-F238E27FC236}">
                <a16:creationId xmlns:a16="http://schemas.microsoft.com/office/drawing/2014/main" xmlns="" id="{9818003A-D198-40A7-B205-788782BEFF8A}"/>
              </a:ext>
            </a:extLst>
          </p:cNvPr>
          <p:cNvSpPr>
            <a:spLocks noGrp="1"/>
          </p:cNvSpPr>
          <p:nvPr>
            <p:ph type="body" sz="half" idx="2"/>
          </p:nvPr>
        </p:nvSpPr>
        <p:spPr/>
        <p:txBody>
          <a:bodyPr>
            <a:normAutofit/>
          </a:bodyPr>
          <a:lstStyle/>
          <a:p>
            <a:pPr algn="just"/>
            <a:r>
              <a:rPr lang="tr-TR" sz="2400" dirty="0">
                <a:latin typeface="Times New Roman" panose="02020603050405020304" pitchFamily="18" charset="0"/>
                <a:cs typeface="Times New Roman" panose="02020603050405020304" pitchFamily="18" charset="0"/>
              </a:rPr>
              <a:t>Aşağıdakilerden hangisi 3308 sayılı mesleki Eğitim Kanununa göre eğitim öğretim verilen yerler kapsamında değildir?</a:t>
            </a:r>
          </a:p>
        </p:txBody>
      </p:sp>
    </p:spTree>
    <p:extLst>
      <p:ext uri="{BB962C8B-B14F-4D97-AF65-F5344CB8AC3E}">
        <p14:creationId xmlns:p14="http://schemas.microsoft.com/office/powerpoint/2010/main" val="27501250"/>
      </p:ext>
    </p:extLst>
  </p:cSld>
  <p:clrMapOvr>
    <a:masterClrMapping/>
  </p:clrMapOvr>
  <p:transition spd="slow">
    <p:fade/>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k">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229</TotalTime>
  <Words>3110</Words>
  <Application>Microsoft Office PowerPoint</Application>
  <PresentationFormat>Özel</PresentationFormat>
  <Paragraphs>268</Paragraphs>
  <Slides>48</Slides>
  <Notes>0</Notes>
  <HiddenSlides>0</HiddenSlides>
  <MMClips>0</MMClips>
  <ScaleCrop>false</ScaleCrop>
  <HeadingPairs>
    <vt:vector size="4" baseType="variant">
      <vt:variant>
        <vt:lpstr>Tema</vt:lpstr>
      </vt:variant>
      <vt:variant>
        <vt:i4>1</vt:i4>
      </vt:variant>
      <vt:variant>
        <vt:lpstr>Slayt Başlıkları</vt:lpstr>
      </vt:variant>
      <vt:variant>
        <vt:i4>48</vt:i4>
      </vt:variant>
    </vt:vector>
  </HeadingPairs>
  <TitlesOfParts>
    <vt:vector size="49" baseType="lpstr">
      <vt:lpstr>Organik</vt:lpstr>
      <vt:lpstr>MESLEKİ EĞİTİM -4- Ders saati</vt:lpstr>
      <vt:lpstr>MESLEK NEDİR?</vt:lpstr>
      <vt:lpstr>.</vt:lpstr>
      <vt:lpstr>.</vt:lpstr>
      <vt:lpstr>ÖRNEK SORU</vt:lpstr>
      <vt:lpstr>Mesleki Eğitimin Önemi  </vt:lpstr>
      <vt:lpstr>.</vt:lpstr>
      <vt:lpstr>MESLEKİ EĞİTİMDE UYGULANAN MEVZUAT </vt:lpstr>
      <vt:lpstr>ÖRNEK SORU</vt:lpstr>
      <vt:lpstr>ULUSAL MESLEK STANDARTI (UMS)VE ULUSAL YETERLİLİKLER (UY)</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İşletmede Beceri Eğitimi, Çırak, Kalfa, Usta, Usta Öğretici Kavramları</vt:lpstr>
      <vt:lpstr>3308</vt:lpstr>
      <vt:lpstr>3308</vt:lpstr>
      <vt:lpstr>3308</vt:lpstr>
      <vt:lpstr>3308</vt:lpstr>
      <vt:lpstr>3308</vt:lpstr>
      <vt:lpstr>3308         ÇIRAKLIK, KALFALIK VE İŞLETMELERDE MESLEKİ EĞİTİM </vt:lpstr>
      <vt:lpstr>ÖRNEK SORU</vt:lpstr>
      <vt:lpstr>. 3308</vt:lpstr>
      <vt:lpstr>3308</vt:lpstr>
      <vt:lpstr>3308</vt:lpstr>
      <vt:lpstr>İNCELEYİNİZ LÜTFEN</vt:lpstr>
      <vt:lpstr>       İŞLETMELERDE MESLEKİ EĞİTİM STAJ / SÖZLEŞMESİ </vt:lpstr>
      <vt:lpstr>İŞLETMELERDE MESLEKİ EĞİTİM / STAJ SÖZLEŞMESİ </vt:lpstr>
      <vt:lpstr>İŞLETMELERDE MESLEKİ EĞİTİM / STAJ SÖZLEŞMESİ </vt:lpstr>
      <vt:lpstr>ÖRNEK SORU</vt:lpstr>
      <vt:lpstr>3308</vt:lpstr>
      <vt:lpstr>3308</vt:lpstr>
      <vt:lpstr>3308</vt:lpstr>
      <vt:lpstr>3308</vt:lpstr>
      <vt:lpstr>3308</vt:lpstr>
      <vt:lpstr>.</vt:lpstr>
      <vt:lpstr>.</vt:lpstr>
      <vt:lpstr>MESLEKİ EĞİTİMDEKALFALIK VEYA USTALIK BELGESİ ALMA YOLLARI</vt:lpstr>
      <vt:lpstr>ÖRNEK SORU</vt:lpstr>
      <vt:lpstr>MESLEKİ EĞİTİMDE BELGE ALMA YOLLARI</vt:lpstr>
      <vt:lpstr>ÖRNEK SORU</vt:lpstr>
      <vt:lpstr>ÖNERİ</vt:lpstr>
      <vt:lpstr>SUNUM BİTMİŞTİR.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MESLEKİ EĞİTİM</dc:title>
  <dc:creator>öncel karakuş</dc:creator>
  <cp:lastModifiedBy>konuk</cp:lastModifiedBy>
  <cp:revision>32</cp:revision>
  <dcterms:created xsi:type="dcterms:W3CDTF">2020-08-18T16:30:16Z</dcterms:created>
  <dcterms:modified xsi:type="dcterms:W3CDTF">2020-09-20T10:25:28Z</dcterms:modified>
</cp:coreProperties>
</file>