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7" r:id="rId3"/>
    <p:sldId id="28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0" r:id="rId33"/>
    <p:sldId id="291" r:id="rId34"/>
    <p:sldId id="292" r:id="rId35"/>
    <p:sldId id="293" r:id="rId36"/>
    <p:sldId id="294" r:id="rId37"/>
    <p:sldId id="295" r:id="rId38"/>
    <p:sldId id="296" r:id="rId39"/>
    <p:sldId id="297" r:id="rId40"/>
    <p:sldId id="274" r:id="rId41"/>
    <p:sldId id="275" r:id="rId42"/>
    <p:sldId id="28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C1E71-12C3-4D2B-9FD8-896C9B47F276}" type="doc">
      <dgm:prSet loTypeId="urn:microsoft.com/office/officeart/2005/8/layout/gear1" loCatId="relationship" qsTypeId="urn:microsoft.com/office/officeart/2005/8/quickstyle/simple1" qsCatId="simple" csTypeId="urn:microsoft.com/office/officeart/2005/8/colors/accent1_2" csCatId="accent1" phldr="1"/>
      <dgm:spPr/>
    </dgm:pt>
    <dgm:pt modelId="{42455B33-55BD-495D-BB3D-2E4351597536}">
      <dgm:prSet phldrT="[Metin]"/>
      <dgm:spPr>
        <a:scene3d>
          <a:camera prst="orthographicFront"/>
          <a:lightRig rig="threePt" dir="t"/>
        </a:scene3d>
        <a:sp3d>
          <a:bevelB prst="relaxedInset"/>
        </a:sp3d>
      </dgm:spPr>
      <dgm:t>
        <a:bodyPr/>
        <a:lstStyle/>
        <a:p>
          <a:r>
            <a:rPr lang="tr-TR" dirty="0"/>
            <a:t>.</a:t>
          </a:r>
        </a:p>
      </dgm:t>
    </dgm:pt>
    <dgm:pt modelId="{DF02C787-32F2-451B-9F02-69A99C33836E}" type="parTrans" cxnId="{0B3671CE-FCCB-4D5D-B444-384000AF90F7}">
      <dgm:prSet/>
      <dgm:spPr/>
      <dgm:t>
        <a:bodyPr/>
        <a:lstStyle/>
        <a:p>
          <a:endParaRPr lang="tr-TR"/>
        </a:p>
      </dgm:t>
    </dgm:pt>
    <dgm:pt modelId="{9A3D01F0-AF81-456B-A801-1BB6BBE7BD1A}" type="sibTrans" cxnId="{0B3671CE-FCCB-4D5D-B444-384000AF90F7}">
      <dgm:prSet/>
      <dgm:spPr/>
      <dgm:t>
        <a:bodyPr/>
        <a:lstStyle/>
        <a:p>
          <a:endParaRPr lang="tr-TR"/>
        </a:p>
      </dgm:t>
    </dgm:pt>
    <dgm:pt modelId="{680523DD-0E9F-4196-BD6D-24686A957E3B}">
      <dgm:prSet phldrT="[Metin]"/>
      <dgm:spPr/>
      <dgm:t>
        <a:bodyPr/>
        <a:lstStyle/>
        <a:p>
          <a:r>
            <a:rPr lang="tr-TR" dirty="0"/>
            <a:t>.</a:t>
          </a:r>
        </a:p>
      </dgm:t>
    </dgm:pt>
    <dgm:pt modelId="{8627F1A4-4EE7-481F-A813-61A21EEC1825}" type="parTrans" cxnId="{7F813287-44EF-43EC-8F59-CA27299258DA}">
      <dgm:prSet/>
      <dgm:spPr/>
      <dgm:t>
        <a:bodyPr/>
        <a:lstStyle/>
        <a:p>
          <a:endParaRPr lang="tr-TR"/>
        </a:p>
      </dgm:t>
    </dgm:pt>
    <dgm:pt modelId="{71A6AFDF-5883-4773-A6BB-15D01EC861CB}" type="sibTrans" cxnId="{7F813287-44EF-43EC-8F59-CA27299258DA}">
      <dgm:prSet/>
      <dgm:spPr/>
      <dgm:t>
        <a:bodyPr/>
        <a:lstStyle/>
        <a:p>
          <a:endParaRPr lang="tr-TR"/>
        </a:p>
      </dgm:t>
    </dgm:pt>
    <dgm:pt modelId="{2BF7BA89-2397-47D1-811B-D317696F5594}">
      <dgm:prSet phldrT="[Metin]"/>
      <dgm:spPr/>
      <dgm:t>
        <a:bodyPr/>
        <a:lstStyle/>
        <a:p>
          <a:r>
            <a:rPr lang="tr-TR" dirty="0"/>
            <a:t>.</a:t>
          </a:r>
        </a:p>
      </dgm:t>
    </dgm:pt>
    <dgm:pt modelId="{FF353D9D-5E76-4AC7-9484-FB6D9DD4212C}" type="parTrans" cxnId="{EB4DAB88-78F9-4008-880D-26ABBBCCA8A1}">
      <dgm:prSet/>
      <dgm:spPr/>
      <dgm:t>
        <a:bodyPr/>
        <a:lstStyle/>
        <a:p>
          <a:endParaRPr lang="tr-TR"/>
        </a:p>
      </dgm:t>
    </dgm:pt>
    <dgm:pt modelId="{276AC698-884E-4983-8A5F-4F77C017A549}" type="sibTrans" cxnId="{EB4DAB88-78F9-4008-880D-26ABBBCCA8A1}">
      <dgm:prSet/>
      <dgm:spPr/>
      <dgm:t>
        <a:bodyPr/>
        <a:lstStyle/>
        <a:p>
          <a:endParaRPr lang="tr-TR"/>
        </a:p>
      </dgm:t>
    </dgm:pt>
    <dgm:pt modelId="{5A5FD44D-2FFB-4615-B3D8-465DFD2E4991}" type="pres">
      <dgm:prSet presAssocID="{109C1E71-12C3-4D2B-9FD8-896C9B47F276}" presName="composite" presStyleCnt="0">
        <dgm:presLayoutVars>
          <dgm:chMax val="3"/>
          <dgm:animLvl val="lvl"/>
          <dgm:resizeHandles val="exact"/>
        </dgm:presLayoutVars>
      </dgm:prSet>
      <dgm:spPr/>
    </dgm:pt>
    <dgm:pt modelId="{2C6C3515-D4F2-4D19-9C64-8B0812BC3949}" type="pres">
      <dgm:prSet presAssocID="{42455B33-55BD-495D-BB3D-2E4351597536}" presName="gear1" presStyleLbl="node1" presStyleIdx="0" presStyleCnt="3">
        <dgm:presLayoutVars>
          <dgm:chMax val="1"/>
          <dgm:bulletEnabled val="1"/>
        </dgm:presLayoutVars>
      </dgm:prSet>
      <dgm:spPr/>
      <dgm:t>
        <a:bodyPr/>
        <a:lstStyle/>
        <a:p>
          <a:endParaRPr lang="tr-TR"/>
        </a:p>
      </dgm:t>
    </dgm:pt>
    <dgm:pt modelId="{DDCBD38C-CBE4-4FE4-9562-E84D07E75E9A}" type="pres">
      <dgm:prSet presAssocID="{42455B33-55BD-495D-BB3D-2E4351597536}" presName="gear1srcNode" presStyleLbl="node1" presStyleIdx="0" presStyleCnt="3"/>
      <dgm:spPr/>
      <dgm:t>
        <a:bodyPr/>
        <a:lstStyle/>
        <a:p>
          <a:endParaRPr lang="tr-TR"/>
        </a:p>
      </dgm:t>
    </dgm:pt>
    <dgm:pt modelId="{DEFFF786-AC9A-4A37-B1F6-56158CD59CA5}" type="pres">
      <dgm:prSet presAssocID="{42455B33-55BD-495D-BB3D-2E4351597536}" presName="gear1dstNode" presStyleLbl="node1" presStyleIdx="0" presStyleCnt="3"/>
      <dgm:spPr/>
      <dgm:t>
        <a:bodyPr/>
        <a:lstStyle/>
        <a:p>
          <a:endParaRPr lang="tr-TR"/>
        </a:p>
      </dgm:t>
    </dgm:pt>
    <dgm:pt modelId="{824D2759-C342-46CF-8FF7-E2CEAB08F637}" type="pres">
      <dgm:prSet presAssocID="{680523DD-0E9F-4196-BD6D-24686A957E3B}" presName="gear2" presStyleLbl="node1" presStyleIdx="1" presStyleCnt="3">
        <dgm:presLayoutVars>
          <dgm:chMax val="1"/>
          <dgm:bulletEnabled val="1"/>
        </dgm:presLayoutVars>
      </dgm:prSet>
      <dgm:spPr/>
      <dgm:t>
        <a:bodyPr/>
        <a:lstStyle/>
        <a:p>
          <a:endParaRPr lang="tr-TR"/>
        </a:p>
      </dgm:t>
    </dgm:pt>
    <dgm:pt modelId="{D962E92E-F032-42E3-BD61-F3FA817BB1E7}" type="pres">
      <dgm:prSet presAssocID="{680523DD-0E9F-4196-BD6D-24686A957E3B}" presName="gear2srcNode" presStyleLbl="node1" presStyleIdx="1" presStyleCnt="3"/>
      <dgm:spPr/>
      <dgm:t>
        <a:bodyPr/>
        <a:lstStyle/>
        <a:p>
          <a:endParaRPr lang="tr-TR"/>
        </a:p>
      </dgm:t>
    </dgm:pt>
    <dgm:pt modelId="{717057B7-AE46-400E-8CC7-85CB80714521}" type="pres">
      <dgm:prSet presAssocID="{680523DD-0E9F-4196-BD6D-24686A957E3B}" presName="gear2dstNode" presStyleLbl="node1" presStyleIdx="1" presStyleCnt="3"/>
      <dgm:spPr/>
      <dgm:t>
        <a:bodyPr/>
        <a:lstStyle/>
        <a:p>
          <a:endParaRPr lang="tr-TR"/>
        </a:p>
      </dgm:t>
    </dgm:pt>
    <dgm:pt modelId="{2C32BECB-7CB3-4966-A9E6-6F89C9147D0B}" type="pres">
      <dgm:prSet presAssocID="{2BF7BA89-2397-47D1-811B-D317696F5594}" presName="gear3" presStyleLbl="node1" presStyleIdx="2" presStyleCnt="3"/>
      <dgm:spPr/>
      <dgm:t>
        <a:bodyPr/>
        <a:lstStyle/>
        <a:p>
          <a:endParaRPr lang="tr-TR"/>
        </a:p>
      </dgm:t>
    </dgm:pt>
    <dgm:pt modelId="{A3509BA2-5505-4841-851C-20F348E9A0F5}" type="pres">
      <dgm:prSet presAssocID="{2BF7BA89-2397-47D1-811B-D317696F5594}" presName="gear3tx" presStyleLbl="node1" presStyleIdx="2" presStyleCnt="3">
        <dgm:presLayoutVars>
          <dgm:chMax val="1"/>
          <dgm:bulletEnabled val="1"/>
        </dgm:presLayoutVars>
      </dgm:prSet>
      <dgm:spPr/>
      <dgm:t>
        <a:bodyPr/>
        <a:lstStyle/>
        <a:p>
          <a:endParaRPr lang="tr-TR"/>
        </a:p>
      </dgm:t>
    </dgm:pt>
    <dgm:pt modelId="{17EC27AE-E011-445B-8A8E-44E07ECB9CCB}" type="pres">
      <dgm:prSet presAssocID="{2BF7BA89-2397-47D1-811B-D317696F5594}" presName="gear3srcNode" presStyleLbl="node1" presStyleIdx="2" presStyleCnt="3"/>
      <dgm:spPr/>
      <dgm:t>
        <a:bodyPr/>
        <a:lstStyle/>
        <a:p>
          <a:endParaRPr lang="tr-TR"/>
        </a:p>
      </dgm:t>
    </dgm:pt>
    <dgm:pt modelId="{839FFFF3-8D43-4CCE-A24B-CCBC9CFFD404}" type="pres">
      <dgm:prSet presAssocID="{2BF7BA89-2397-47D1-811B-D317696F5594}" presName="gear3dstNode" presStyleLbl="node1" presStyleIdx="2" presStyleCnt="3"/>
      <dgm:spPr/>
      <dgm:t>
        <a:bodyPr/>
        <a:lstStyle/>
        <a:p>
          <a:endParaRPr lang="tr-TR"/>
        </a:p>
      </dgm:t>
    </dgm:pt>
    <dgm:pt modelId="{BF94216A-23B9-4CDD-A6B5-92F1BFCF79FB}" type="pres">
      <dgm:prSet presAssocID="{9A3D01F0-AF81-456B-A801-1BB6BBE7BD1A}" presName="connector1" presStyleLbl="sibTrans2D1" presStyleIdx="0" presStyleCnt="3"/>
      <dgm:spPr/>
      <dgm:t>
        <a:bodyPr/>
        <a:lstStyle/>
        <a:p>
          <a:endParaRPr lang="tr-TR"/>
        </a:p>
      </dgm:t>
    </dgm:pt>
    <dgm:pt modelId="{42941538-7B57-4711-9BF6-DED97DE34126}" type="pres">
      <dgm:prSet presAssocID="{71A6AFDF-5883-4773-A6BB-15D01EC861CB}" presName="connector2" presStyleLbl="sibTrans2D1" presStyleIdx="1" presStyleCnt="3"/>
      <dgm:spPr/>
      <dgm:t>
        <a:bodyPr/>
        <a:lstStyle/>
        <a:p>
          <a:endParaRPr lang="tr-TR"/>
        </a:p>
      </dgm:t>
    </dgm:pt>
    <dgm:pt modelId="{8F6A671C-468F-4DE9-BA8B-A308AE7DC2DA}" type="pres">
      <dgm:prSet presAssocID="{276AC698-884E-4983-8A5F-4F77C017A549}" presName="connector3" presStyleLbl="sibTrans2D1" presStyleIdx="2" presStyleCnt="3"/>
      <dgm:spPr/>
      <dgm:t>
        <a:bodyPr/>
        <a:lstStyle/>
        <a:p>
          <a:endParaRPr lang="tr-TR"/>
        </a:p>
      </dgm:t>
    </dgm:pt>
  </dgm:ptLst>
  <dgm:cxnLst>
    <dgm:cxn modelId="{563B66E7-AD87-4C42-9D81-79F44654C980}" type="presOf" srcId="{680523DD-0E9F-4196-BD6D-24686A957E3B}" destId="{824D2759-C342-46CF-8FF7-E2CEAB08F637}" srcOrd="0" destOrd="0" presId="urn:microsoft.com/office/officeart/2005/8/layout/gear1"/>
    <dgm:cxn modelId="{ABE20AE9-60AB-4950-95D1-8C48865ABF69}" type="presOf" srcId="{680523DD-0E9F-4196-BD6D-24686A957E3B}" destId="{717057B7-AE46-400E-8CC7-85CB80714521}" srcOrd="2" destOrd="0" presId="urn:microsoft.com/office/officeart/2005/8/layout/gear1"/>
    <dgm:cxn modelId="{BDBA6B82-89BA-4D0C-8A47-957E00377EE6}" type="presOf" srcId="{42455B33-55BD-495D-BB3D-2E4351597536}" destId="{2C6C3515-D4F2-4D19-9C64-8B0812BC3949}" srcOrd="0" destOrd="0" presId="urn:microsoft.com/office/officeart/2005/8/layout/gear1"/>
    <dgm:cxn modelId="{7F813287-44EF-43EC-8F59-CA27299258DA}" srcId="{109C1E71-12C3-4D2B-9FD8-896C9B47F276}" destId="{680523DD-0E9F-4196-BD6D-24686A957E3B}" srcOrd="1" destOrd="0" parTransId="{8627F1A4-4EE7-481F-A813-61A21EEC1825}" sibTransId="{71A6AFDF-5883-4773-A6BB-15D01EC861CB}"/>
    <dgm:cxn modelId="{EBD9CCE1-8AEC-4103-BD39-51CFEE6C6764}" type="presOf" srcId="{2BF7BA89-2397-47D1-811B-D317696F5594}" destId="{A3509BA2-5505-4841-851C-20F348E9A0F5}" srcOrd="1" destOrd="0" presId="urn:microsoft.com/office/officeart/2005/8/layout/gear1"/>
    <dgm:cxn modelId="{5E481B10-F90B-497E-B137-9C4B3D5F6667}" type="presOf" srcId="{42455B33-55BD-495D-BB3D-2E4351597536}" destId="{DEFFF786-AC9A-4A37-B1F6-56158CD59CA5}" srcOrd="2" destOrd="0" presId="urn:microsoft.com/office/officeart/2005/8/layout/gear1"/>
    <dgm:cxn modelId="{2317F026-5517-4096-A966-E72612655734}" type="presOf" srcId="{276AC698-884E-4983-8A5F-4F77C017A549}" destId="{8F6A671C-468F-4DE9-BA8B-A308AE7DC2DA}" srcOrd="0" destOrd="0" presId="urn:microsoft.com/office/officeart/2005/8/layout/gear1"/>
    <dgm:cxn modelId="{78A9D57D-997F-4BC6-AEC6-9A9EEE2A7E43}" type="presOf" srcId="{2BF7BA89-2397-47D1-811B-D317696F5594}" destId="{17EC27AE-E011-445B-8A8E-44E07ECB9CCB}" srcOrd="2" destOrd="0" presId="urn:microsoft.com/office/officeart/2005/8/layout/gear1"/>
    <dgm:cxn modelId="{B8CB19AB-26CD-4DC0-A3AE-46E0AB7EE133}" type="presOf" srcId="{2BF7BA89-2397-47D1-811B-D317696F5594}" destId="{2C32BECB-7CB3-4966-A9E6-6F89C9147D0B}" srcOrd="0" destOrd="0" presId="urn:microsoft.com/office/officeart/2005/8/layout/gear1"/>
    <dgm:cxn modelId="{0B3671CE-FCCB-4D5D-B444-384000AF90F7}" srcId="{109C1E71-12C3-4D2B-9FD8-896C9B47F276}" destId="{42455B33-55BD-495D-BB3D-2E4351597536}" srcOrd="0" destOrd="0" parTransId="{DF02C787-32F2-451B-9F02-69A99C33836E}" sibTransId="{9A3D01F0-AF81-456B-A801-1BB6BBE7BD1A}"/>
    <dgm:cxn modelId="{8B316EAB-9A61-4A56-BCDC-50C8DD0EDD91}" type="presOf" srcId="{2BF7BA89-2397-47D1-811B-D317696F5594}" destId="{839FFFF3-8D43-4CCE-A24B-CCBC9CFFD404}" srcOrd="3" destOrd="0" presId="urn:microsoft.com/office/officeart/2005/8/layout/gear1"/>
    <dgm:cxn modelId="{EB4DAB88-78F9-4008-880D-26ABBBCCA8A1}" srcId="{109C1E71-12C3-4D2B-9FD8-896C9B47F276}" destId="{2BF7BA89-2397-47D1-811B-D317696F5594}" srcOrd="2" destOrd="0" parTransId="{FF353D9D-5E76-4AC7-9484-FB6D9DD4212C}" sibTransId="{276AC698-884E-4983-8A5F-4F77C017A549}"/>
    <dgm:cxn modelId="{C3725E4B-2FC4-4355-BECC-1540F1ECC919}" type="presOf" srcId="{680523DD-0E9F-4196-BD6D-24686A957E3B}" destId="{D962E92E-F032-42E3-BD61-F3FA817BB1E7}" srcOrd="1" destOrd="0" presId="urn:microsoft.com/office/officeart/2005/8/layout/gear1"/>
    <dgm:cxn modelId="{CAB3A15E-769C-43CD-9D68-DB258E51F070}" type="presOf" srcId="{9A3D01F0-AF81-456B-A801-1BB6BBE7BD1A}" destId="{BF94216A-23B9-4CDD-A6B5-92F1BFCF79FB}" srcOrd="0" destOrd="0" presId="urn:microsoft.com/office/officeart/2005/8/layout/gear1"/>
    <dgm:cxn modelId="{9E8BE04A-EB43-4396-8930-CFB63BEFEE09}" type="presOf" srcId="{109C1E71-12C3-4D2B-9FD8-896C9B47F276}" destId="{5A5FD44D-2FFB-4615-B3D8-465DFD2E4991}" srcOrd="0" destOrd="0" presId="urn:microsoft.com/office/officeart/2005/8/layout/gear1"/>
    <dgm:cxn modelId="{0F3033EE-80A8-4F48-9045-7C840D5D0192}" type="presOf" srcId="{42455B33-55BD-495D-BB3D-2E4351597536}" destId="{DDCBD38C-CBE4-4FE4-9562-E84D07E75E9A}" srcOrd="1" destOrd="0" presId="urn:microsoft.com/office/officeart/2005/8/layout/gear1"/>
    <dgm:cxn modelId="{ABBD9B68-3FC6-4996-A5C7-BC6C24E38FCD}" type="presOf" srcId="{71A6AFDF-5883-4773-A6BB-15D01EC861CB}" destId="{42941538-7B57-4711-9BF6-DED97DE34126}" srcOrd="0" destOrd="0" presId="urn:microsoft.com/office/officeart/2005/8/layout/gear1"/>
    <dgm:cxn modelId="{4870131A-0336-4F56-A318-3AB99DDDF37E}" type="presParOf" srcId="{5A5FD44D-2FFB-4615-B3D8-465DFD2E4991}" destId="{2C6C3515-D4F2-4D19-9C64-8B0812BC3949}" srcOrd="0" destOrd="0" presId="urn:microsoft.com/office/officeart/2005/8/layout/gear1"/>
    <dgm:cxn modelId="{EDCDAF6C-7CA7-4DF6-B516-90FCDB02667F}" type="presParOf" srcId="{5A5FD44D-2FFB-4615-B3D8-465DFD2E4991}" destId="{DDCBD38C-CBE4-4FE4-9562-E84D07E75E9A}" srcOrd="1" destOrd="0" presId="urn:microsoft.com/office/officeart/2005/8/layout/gear1"/>
    <dgm:cxn modelId="{AA4E22D7-A702-4D17-B224-E8BF3B87F580}" type="presParOf" srcId="{5A5FD44D-2FFB-4615-B3D8-465DFD2E4991}" destId="{DEFFF786-AC9A-4A37-B1F6-56158CD59CA5}" srcOrd="2" destOrd="0" presId="urn:microsoft.com/office/officeart/2005/8/layout/gear1"/>
    <dgm:cxn modelId="{142C511D-79FC-4A2D-8440-AAEEA0150ADE}" type="presParOf" srcId="{5A5FD44D-2FFB-4615-B3D8-465DFD2E4991}" destId="{824D2759-C342-46CF-8FF7-E2CEAB08F637}" srcOrd="3" destOrd="0" presId="urn:microsoft.com/office/officeart/2005/8/layout/gear1"/>
    <dgm:cxn modelId="{0960F866-8307-4D17-B848-2F7B0A9734F2}" type="presParOf" srcId="{5A5FD44D-2FFB-4615-B3D8-465DFD2E4991}" destId="{D962E92E-F032-42E3-BD61-F3FA817BB1E7}" srcOrd="4" destOrd="0" presId="urn:microsoft.com/office/officeart/2005/8/layout/gear1"/>
    <dgm:cxn modelId="{220AD7B8-8D23-4DDF-99E4-E28B7930FF50}" type="presParOf" srcId="{5A5FD44D-2FFB-4615-B3D8-465DFD2E4991}" destId="{717057B7-AE46-400E-8CC7-85CB80714521}" srcOrd="5" destOrd="0" presId="urn:microsoft.com/office/officeart/2005/8/layout/gear1"/>
    <dgm:cxn modelId="{E35AB604-821C-45E3-8C10-F7BC2D41ACA6}" type="presParOf" srcId="{5A5FD44D-2FFB-4615-B3D8-465DFD2E4991}" destId="{2C32BECB-7CB3-4966-A9E6-6F89C9147D0B}" srcOrd="6" destOrd="0" presId="urn:microsoft.com/office/officeart/2005/8/layout/gear1"/>
    <dgm:cxn modelId="{5137C959-6B73-4621-B991-43709B588D6B}" type="presParOf" srcId="{5A5FD44D-2FFB-4615-B3D8-465DFD2E4991}" destId="{A3509BA2-5505-4841-851C-20F348E9A0F5}" srcOrd="7" destOrd="0" presId="urn:microsoft.com/office/officeart/2005/8/layout/gear1"/>
    <dgm:cxn modelId="{D4EFE0C9-97EF-4196-ADD2-0AB47DFE8437}" type="presParOf" srcId="{5A5FD44D-2FFB-4615-B3D8-465DFD2E4991}" destId="{17EC27AE-E011-445B-8A8E-44E07ECB9CCB}" srcOrd="8" destOrd="0" presId="urn:microsoft.com/office/officeart/2005/8/layout/gear1"/>
    <dgm:cxn modelId="{1211BE80-58E8-41D6-B1C1-D97A37652AD2}" type="presParOf" srcId="{5A5FD44D-2FFB-4615-B3D8-465DFD2E4991}" destId="{839FFFF3-8D43-4CCE-A24B-CCBC9CFFD404}" srcOrd="9" destOrd="0" presId="urn:microsoft.com/office/officeart/2005/8/layout/gear1"/>
    <dgm:cxn modelId="{55605306-BC4F-4272-87C9-DC2108430A62}" type="presParOf" srcId="{5A5FD44D-2FFB-4615-B3D8-465DFD2E4991}" destId="{BF94216A-23B9-4CDD-A6B5-92F1BFCF79FB}" srcOrd="10" destOrd="0" presId="urn:microsoft.com/office/officeart/2005/8/layout/gear1"/>
    <dgm:cxn modelId="{2FCB1BF5-842C-4230-AC2C-A37B468EB86F}" type="presParOf" srcId="{5A5FD44D-2FFB-4615-B3D8-465DFD2E4991}" destId="{42941538-7B57-4711-9BF6-DED97DE34126}" srcOrd="11" destOrd="0" presId="urn:microsoft.com/office/officeart/2005/8/layout/gear1"/>
    <dgm:cxn modelId="{11F32C41-FB4C-460C-BD35-C6CAE3AD1589}" type="presParOf" srcId="{5A5FD44D-2FFB-4615-B3D8-465DFD2E4991}" destId="{8F6A671C-468F-4DE9-BA8B-A308AE7DC2D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0F7D2-9B8E-4ECA-846B-77904A0DA7FC}" type="doc">
      <dgm:prSet loTypeId="urn:microsoft.com/office/officeart/2005/8/layout/pyramid1" loCatId="pyramid" qsTypeId="urn:microsoft.com/office/officeart/2005/8/quickstyle/simple1" qsCatId="simple" csTypeId="urn:microsoft.com/office/officeart/2005/8/colors/accent1_2" csCatId="accent1" phldr="1"/>
      <dgm:spPr/>
    </dgm:pt>
    <dgm:pt modelId="{F095CE36-5D76-43AA-8C11-D0D82DB355C7}">
      <dgm:prSet phldrT="[Metin]"/>
      <dgm:spPr/>
      <dgm:t>
        <a:bodyPr/>
        <a:lstStyle/>
        <a:p>
          <a:r>
            <a:rPr lang="tr-TR" dirty="0"/>
            <a:t>.</a:t>
          </a:r>
        </a:p>
      </dgm:t>
    </dgm:pt>
    <dgm:pt modelId="{F3CE230C-6131-42FD-88E9-3A3ABC2B91F5}" type="parTrans" cxnId="{3D76CF3E-A8CE-470B-A6B6-AC9EDB71C2C0}">
      <dgm:prSet/>
      <dgm:spPr/>
      <dgm:t>
        <a:bodyPr/>
        <a:lstStyle/>
        <a:p>
          <a:endParaRPr lang="tr-TR"/>
        </a:p>
      </dgm:t>
    </dgm:pt>
    <dgm:pt modelId="{1EB39FFC-E84E-4623-9742-C6C9A8067ED6}" type="sibTrans" cxnId="{3D76CF3E-A8CE-470B-A6B6-AC9EDB71C2C0}">
      <dgm:prSet/>
      <dgm:spPr/>
      <dgm:t>
        <a:bodyPr/>
        <a:lstStyle/>
        <a:p>
          <a:endParaRPr lang="tr-TR"/>
        </a:p>
      </dgm:t>
    </dgm:pt>
    <dgm:pt modelId="{A81B5C12-121B-4560-9913-B2E01609415D}">
      <dgm:prSet phldrT="[Metin]"/>
      <dgm:spPr/>
      <dgm:t>
        <a:bodyPr/>
        <a:lstStyle/>
        <a:p>
          <a:r>
            <a:rPr lang="tr-TR" dirty="0"/>
            <a:t>.</a:t>
          </a:r>
        </a:p>
      </dgm:t>
    </dgm:pt>
    <dgm:pt modelId="{B9B6CF89-CACC-463E-BD8F-EB7A04EAFFD3}" type="parTrans" cxnId="{0F7E68E8-21EA-42FF-B40D-1C2046D10813}">
      <dgm:prSet/>
      <dgm:spPr/>
      <dgm:t>
        <a:bodyPr/>
        <a:lstStyle/>
        <a:p>
          <a:endParaRPr lang="tr-TR"/>
        </a:p>
      </dgm:t>
    </dgm:pt>
    <dgm:pt modelId="{A9CA52D0-D89B-490F-8FB7-3971DC960434}" type="sibTrans" cxnId="{0F7E68E8-21EA-42FF-B40D-1C2046D10813}">
      <dgm:prSet/>
      <dgm:spPr/>
      <dgm:t>
        <a:bodyPr/>
        <a:lstStyle/>
        <a:p>
          <a:endParaRPr lang="tr-TR"/>
        </a:p>
      </dgm:t>
    </dgm:pt>
    <dgm:pt modelId="{DF86401C-FA1B-4EC1-B58A-26063E2FFD5C}">
      <dgm:prSet phldrT="[Metin]"/>
      <dgm:spPr/>
      <dgm:t>
        <a:bodyPr/>
        <a:lstStyle/>
        <a:p>
          <a:r>
            <a:rPr lang="tr-TR" dirty="0"/>
            <a:t>.</a:t>
          </a:r>
        </a:p>
      </dgm:t>
    </dgm:pt>
    <dgm:pt modelId="{3B5D2831-B2D1-43CC-BA80-7FC8D90CAEB0}" type="parTrans" cxnId="{FB56AA73-4C05-4F21-924D-BAFD1655864C}">
      <dgm:prSet/>
      <dgm:spPr/>
      <dgm:t>
        <a:bodyPr/>
        <a:lstStyle/>
        <a:p>
          <a:endParaRPr lang="tr-TR"/>
        </a:p>
      </dgm:t>
    </dgm:pt>
    <dgm:pt modelId="{66498BDA-1168-4B69-A639-60B83905C15F}" type="sibTrans" cxnId="{FB56AA73-4C05-4F21-924D-BAFD1655864C}">
      <dgm:prSet/>
      <dgm:spPr/>
      <dgm:t>
        <a:bodyPr/>
        <a:lstStyle/>
        <a:p>
          <a:endParaRPr lang="tr-TR"/>
        </a:p>
      </dgm:t>
    </dgm:pt>
    <dgm:pt modelId="{D06D7440-4EB4-49FD-820C-3F6FB5F27082}" type="pres">
      <dgm:prSet presAssocID="{84D0F7D2-9B8E-4ECA-846B-77904A0DA7FC}" presName="Name0" presStyleCnt="0">
        <dgm:presLayoutVars>
          <dgm:dir/>
          <dgm:animLvl val="lvl"/>
          <dgm:resizeHandles val="exact"/>
        </dgm:presLayoutVars>
      </dgm:prSet>
      <dgm:spPr/>
    </dgm:pt>
    <dgm:pt modelId="{F8163AF3-24D5-4480-9F26-C4609CA750EE}" type="pres">
      <dgm:prSet presAssocID="{F095CE36-5D76-43AA-8C11-D0D82DB355C7}" presName="Name8" presStyleCnt="0"/>
      <dgm:spPr/>
    </dgm:pt>
    <dgm:pt modelId="{AB6B8B35-4D43-4C84-A8D6-68857B2D67FB}" type="pres">
      <dgm:prSet presAssocID="{F095CE36-5D76-43AA-8C11-D0D82DB355C7}" presName="level" presStyleLbl="node1" presStyleIdx="0" presStyleCnt="3">
        <dgm:presLayoutVars>
          <dgm:chMax val="1"/>
          <dgm:bulletEnabled val="1"/>
        </dgm:presLayoutVars>
      </dgm:prSet>
      <dgm:spPr/>
      <dgm:t>
        <a:bodyPr/>
        <a:lstStyle/>
        <a:p>
          <a:endParaRPr lang="tr-TR"/>
        </a:p>
      </dgm:t>
    </dgm:pt>
    <dgm:pt modelId="{055E61BF-E24C-4ED7-BF56-71E7D807A399}" type="pres">
      <dgm:prSet presAssocID="{F095CE36-5D76-43AA-8C11-D0D82DB355C7}" presName="levelTx" presStyleLbl="revTx" presStyleIdx="0" presStyleCnt="0">
        <dgm:presLayoutVars>
          <dgm:chMax val="1"/>
          <dgm:bulletEnabled val="1"/>
        </dgm:presLayoutVars>
      </dgm:prSet>
      <dgm:spPr/>
      <dgm:t>
        <a:bodyPr/>
        <a:lstStyle/>
        <a:p>
          <a:endParaRPr lang="tr-TR"/>
        </a:p>
      </dgm:t>
    </dgm:pt>
    <dgm:pt modelId="{F2167534-3D09-4A4B-A502-2885695ACE61}" type="pres">
      <dgm:prSet presAssocID="{A81B5C12-121B-4560-9913-B2E01609415D}" presName="Name8" presStyleCnt="0"/>
      <dgm:spPr/>
    </dgm:pt>
    <dgm:pt modelId="{FD3B8B28-0577-482D-BA2E-57FDC2A5EAF7}" type="pres">
      <dgm:prSet presAssocID="{A81B5C12-121B-4560-9913-B2E01609415D}" presName="level" presStyleLbl="node1" presStyleIdx="1" presStyleCnt="3">
        <dgm:presLayoutVars>
          <dgm:chMax val="1"/>
          <dgm:bulletEnabled val="1"/>
        </dgm:presLayoutVars>
      </dgm:prSet>
      <dgm:spPr/>
      <dgm:t>
        <a:bodyPr/>
        <a:lstStyle/>
        <a:p>
          <a:endParaRPr lang="tr-TR"/>
        </a:p>
      </dgm:t>
    </dgm:pt>
    <dgm:pt modelId="{55AD3FE4-92AD-47CF-8860-EB6D46CD4C1E}" type="pres">
      <dgm:prSet presAssocID="{A81B5C12-121B-4560-9913-B2E01609415D}" presName="levelTx" presStyleLbl="revTx" presStyleIdx="0" presStyleCnt="0">
        <dgm:presLayoutVars>
          <dgm:chMax val="1"/>
          <dgm:bulletEnabled val="1"/>
        </dgm:presLayoutVars>
      </dgm:prSet>
      <dgm:spPr/>
      <dgm:t>
        <a:bodyPr/>
        <a:lstStyle/>
        <a:p>
          <a:endParaRPr lang="tr-TR"/>
        </a:p>
      </dgm:t>
    </dgm:pt>
    <dgm:pt modelId="{3DA334AD-5B54-4F68-BD67-2E503727933B}" type="pres">
      <dgm:prSet presAssocID="{DF86401C-FA1B-4EC1-B58A-26063E2FFD5C}" presName="Name8" presStyleCnt="0"/>
      <dgm:spPr/>
    </dgm:pt>
    <dgm:pt modelId="{522E02E5-EFC8-42C8-9EB3-05E6781AE952}" type="pres">
      <dgm:prSet presAssocID="{DF86401C-FA1B-4EC1-B58A-26063E2FFD5C}" presName="level" presStyleLbl="node1" presStyleIdx="2" presStyleCnt="3">
        <dgm:presLayoutVars>
          <dgm:chMax val="1"/>
          <dgm:bulletEnabled val="1"/>
        </dgm:presLayoutVars>
      </dgm:prSet>
      <dgm:spPr/>
      <dgm:t>
        <a:bodyPr/>
        <a:lstStyle/>
        <a:p>
          <a:endParaRPr lang="tr-TR"/>
        </a:p>
      </dgm:t>
    </dgm:pt>
    <dgm:pt modelId="{84E5FFA3-EED5-40E7-91B4-83C0CD5C3C37}" type="pres">
      <dgm:prSet presAssocID="{DF86401C-FA1B-4EC1-B58A-26063E2FFD5C}" presName="levelTx" presStyleLbl="revTx" presStyleIdx="0" presStyleCnt="0">
        <dgm:presLayoutVars>
          <dgm:chMax val="1"/>
          <dgm:bulletEnabled val="1"/>
        </dgm:presLayoutVars>
      </dgm:prSet>
      <dgm:spPr/>
      <dgm:t>
        <a:bodyPr/>
        <a:lstStyle/>
        <a:p>
          <a:endParaRPr lang="tr-TR"/>
        </a:p>
      </dgm:t>
    </dgm:pt>
  </dgm:ptLst>
  <dgm:cxnLst>
    <dgm:cxn modelId="{F614E8F5-2A41-48CA-BA6C-BEDF6F365024}" type="presOf" srcId="{F095CE36-5D76-43AA-8C11-D0D82DB355C7}" destId="{055E61BF-E24C-4ED7-BF56-71E7D807A399}" srcOrd="1" destOrd="0" presId="urn:microsoft.com/office/officeart/2005/8/layout/pyramid1"/>
    <dgm:cxn modelId="{BC04D56E-6458-4757-AAE9-07FDF7E00361}" type="presOf" srcId="{A81B5C12-121B-4560-9913-B2E01609415D}" destId="{FD3B8B28-0577-482D-BA2E-57FDC2A5EAF7}" srcOrd="0" destOrd="0" presId="urn:microsoft.com/office/officeart/2005/8/layout/pyramid1"/>
    <dgm:cxn modelId="{18014318-E293-4C94-8268-87787E4C1CB9}" type="presOf" srcId="{DF86401C-FA1B-4EC1-B58A-26063E2FFD5C}" destId="{522E02E5-EFC8-42C8-9EB3-05E6781AE952}" srcOrd="0" destOrd="0" presId="urn:microsoft.com/office/officeart/2005/8/layout/pyramid1"/>
    <dgm:cxn modelId="{FB56AA73-4C05-4F21-924D-BAFD1655864C}" srcId="{84D0F7D2-9B8E-4ECA-846B-77904A0DA7FC}" destId="{DF86401C-FA1B-4EC1-B58A-26063E2FFD5C}" srcOrd="2" destOrd="0" parTransId="{3B5D2831-B2D1-43CC-BA80-7FC8D90CAEB0}" sibTransId="{66498BDA-1168-4B69-A639-60B83905C15F}"/>
    <dgm:cxn modelId="{3D76CF3E-A8CE-470B-A6B6-AC9EDB71C2C0}" srcId="{84D0F7D2-9B8E-4ECA-846B-77904A0DA7FC}" destId="{F095CE36-5D76-43AA-8C11-D0D82DB355C7}" srcOrd="0" destOrd="0" parTransId="{F3CE230C-6131-42FD-88E9-3A3ABC2B91F5}" sibTransId="{1EB39FFC-E84E-4623-9742-C6C9A8067ED6}"/>
    <dgm:cxn modelId="{0F7E68E8-21EA-42FF-B40D-1C2046D10813}" srcId="{84D0F7D2-9B8E-4ECA-846B-77904A0DA7FC}" destId="{A81B5C12-121B-4560-9913-B2E01609415D}" srcOrd="1" destOrd="0" parTransId="{B9B6CF89-CACC-463E-BD8F-EB7A04EAFFD3}" sibTransId="{A9CA52D0-D89B-490F-8FB7-3971DC960434}"/>
    <dgm:cxn modelId="{FEF0EC11-D69B-4CC3-857B-175DF977F9F9}" type="presOf" srcId="{DF86401C-FA1B-4EC1-B58A-26063E2FFD5C}" destId="{84E5FFA3-EED5-40E7-91B4-83C0CD5C3C37}" srcOrd="1" destOrd="0" presId="urn:microsoft.com/office/officeart/2005/8/layout/pyramid1"/>
    <dgm:cxn modelId="{BDA2E363-F73E-4EC6-95A8-F6A0B031EE31}" type="presOf" srcId="{84D0F7D2-9B8E-4ECA-846B-77904A0DA7FC}" destId="{D06D7440-4EB4-49FD-820C-3F6FB5F27082}" srcOrd="0" destOrd="0" presId="urn:microsoft.com/office/officeart/2005/8/layout/pyramid1"/>
    <dgm:cxn modelId="{74CC265D-E776-478E-925F-08A88A50A0AD}" type="presOf" srcId="{F095CE36-5D76-43AA-8C11-D0D82DB355C7}" destId="{AB6B8B35-4D43-4C84-A8D6-68857B2D67FB}" srcOrd="0" destOrd="0" presId="urn:microsoft.com/office/officeart/2005/8/layout/pyramid1"/>
    <dgm:cxn modelId="{24B46F7E-3E95-4504-BAAE-554D50C64F08}" type="presOf" srcId="{A81B5C12-121B-4560-9913-B2E01609415D}" destId="{55AD3FE4-92AD-47CF-8860-EB6D46CD4C1E}" srcOrd="1" destOrd="0" presId="urn:microsoft.com/office/officeart/2005/8/layout/pyramid1"/>
    <dgm:cxn modelId="{FF5444AC-E3EB-489F-95A8-D53DF88BAE09}" type="presParOf" srcId="{D06D7440-4EB4-49FD-820C-3F6FB5F27082}" destId="{F8163AF3-24D5-4480-9F26-C4609CA750EE}" srcOrd="0" destOrd="0" presId="urn:microsoft.com/office/officeart/2005/8/layout/pyramid1"/>
    <dgm:cxn modelId="{A8572C30-C9B8-42D5-83F0-B7A35B8B7036}" type="presParOf" srcId="{F8163AF3-24D5-4480-9F26-C4609CA750EE}" destId="{AB6B8B35-4D43-4C84-A8D6-68857B2D67FB}" srcOrd="0" destOrd="0" presId="urn:microsoft.com/office/officeart/2005/8/layout/pyramid1"/>
    <dgm:cxn modelId="{6BEFDF20-6783-4582-A0ED-158FF571360C}" type="presParOf" srcId="{F8163AF3-24D5-4480-9F26-C4609CA750EE}" destId="{055E61BF-E24C-4ED7-BF56-71E7D807A399}" srcOrd="1" destOrd="0" presId="urn:microsoft.com/office/officeart/2005/8/layout/pyramid1"/>
    <dgm:cxn modelId="{63512062-AA08-4E0F-BBC2-5B892AF1E526}" type="presParOf" srcId="{D06D7440-4EB4-49FD-820C-3F6FB5F27082}" destId="{F2167534-3D09-4A4B-A502-2885695ACE61}" srcOrd="1" destOrd="0" presId="urn:microsoft.com/office/officeart/2005/8/layout/pyramid1"/>
    <dgm:cxn modelId="{6D9F0658-B266-42B3-8B69-7CB39481BB9D}" type="presParOf" srcId="{F2167534-3D09-4A4B-A502-2885695ACE61}" destId="{FD3B8B28-0577-482D-BA2E-57FDC2A5EAF7}" srcOrd="0" destOrd="0" presId="urn:microsoft.com/office/officeart/2005/8/layout/pyramid1"/>
    <dgm:cxn modelId="{4393B8EC-3992-49E1-B071-337CAB3069C8}" type="presParOf" srcId="{F2167534-3D09-4A4B-A502-2885695ACE61}" destId="{55AD3FE4-92AD-47CF-8860-EB6D46CD4C1E}" srcOrd="1" destOrd="0" presId="urn:microsoft.com/office/officeart/2005/8/layout/pyramid1"/>
    <dgm:cxn modelId="{F93F3FF3-62BE-4F83-89AF-B0E42FFE8436}" type="presParOf" srcId="{D06D7440-4EB4-49FD-820C-3F6FB5F27082}" destId="{3DA334AD-5B54-4F68-BD67-2E503727933B}" srcOrd="2" destOrd="0" presId="urn:microsoft.com/office/officeart/2005/8/layout/pyramid1"/>
    <dgm:cxn modelId="{5A7B4019-60A1-44F7-9AEF-B67B3C58F391}" type="presParOf" srcId="{3DA334AD-5B54-4F68-BD67-2E503727933B}" destId="{522E02E5-EFC8-42C8-9EB3-05E6781AE952}" srcOrd="0" destOrd="0" presId="urn:microsoft.com/office/officeart/2005/8/layout/pyramid1"/>
    <dgm:cxn modelId="{63C208C5-3E70-455A-8849-202865ACBB00}" type="presParOf" srcId="{3DA334AD-5B54-4F68-BD67-2E503727933B}" destId="{84E5FFA3-EED5-40E7-91B4-83C0CD5C3C3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C3515-D4F2-4D19-9C64-8B0812BC3949}">
      <dsp:nvSpPr>
        <dsp:cNvPr id="0" name=""/>
        <dsp:cNvSpPr/>
      </dsp:nvSpPr>
      <dsp:spPr>
        <a:xfrm>
          <a:off x="1440180" y="1642586"/>
          <a:ext cx="1760220" cy="1760220"/>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tr-TR" sz="4000" kern="1200" dirty="0"/>
            <a:t>.</a:t>
          </a:r>
        </a:p>
      </dsp:txBody>
      <dsp:txXfrm>
        <a:off x="1794063" y="2054909"/>
        <a:ext cx="1052454" cy="904790"/>
      </dsp:txXfrm>
    </dsp:sp>
    <dsp:sp modelId="{824D2759-C342-46CF-8FF7-E2CEAB08F637}">
      <dsp:nvSpPr>
        <dsp:cNvPr id="0" name=""/>
        <dsp:cNvSpPr/>
      </dsp:nvSpPr>
      <dsp:spPr>
        <a:xfrm>
          <a:off x="416052" y="1226534"/>
          <a:ext cx="1280160" cy="1280160"/>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tr-TR" sz="4000" kern="1200" dirty="0"/>
            <a:t>.</a:t>
          </a:r>
        </a:p>
      </dsp:txBody>
      <dsp:txXfrm>
        <a:off x="738336" y="1550766"/>
        <a:ext cx="635592" cy="631696"/>
      </dsp:txXfrm>
    </dsp:sp>
    <dsp:sp modelId="{2C32BECB-7CB3-4966-A9E6-6F89C9147D0B}">
      <dsp:nvSpPr>
        <dsp:cNvPr id="0" name=""/>
        <dsp:cNvSpPr/>
      </dsp:nvSpPr>
      <dsp:spPr>
        <a:xfrm rot="20700000">
          <a:off x="1133072" y="343354"/>
          <a:ext cx="1254295" cy="1254295"/>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tr-TR" sz="4000" kern="1200" dirty="0"/>
            <a:t>.</a:t>
          </a:r>
        </a:p>
      </dsp:txBody>
      <dsp:txXfrm rot="-20700000">
        <a:off x="1408176" y="618457"/>
        <a:ext cx="704088" cy="704088"/>
      </dsp:txXfrm>
    </dsp:sp>
    <dsp:sp modelId="{BF94216A-23B9-4CDD-A6B5-92F1BFCF79FB}">
      <dsp:nvSpPr>
        <dsp:cNvPr id="0" name=""/>
        <dsp:cNvSpPr/>
      </dsp:nvSpPr>
      <dsp:spPr>
        <a:xfrm>
          <a:off x="1294231" y="1382946"/>
          <a:ext cx="2253081" cy="2253081"/>
        </a:xfrm>
        <a:prstGeom prst="circularArrow">
          <a:avLst>
            <a:gd name="adj1" fmla="val 4687"/>
            <a:gd name="adj2" fmla="val 299029"/>
            <a:gd name="adj3" fmla="val 2486671"/>
            <a:gd name="adj4" fmla="val 1592634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941538-7B57-4711-9BF6-DED97DE34126}">
      <dsp:nvSpPr>
        <dsp:cNvPr id="0" name=""/>
        <dsp:cNvSpPr/>
      </dsp:nvSpPr>
      <dsp:spPr>
        <a:xfrm>
          <a:off x="189338" y="947548"/>
          <a:ext cx="1637004" cy="163700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A671C-468F-4DE9-BA8B-A308AE7DC2DA}">
      <dsp:nvSpPr>
        <dsp:cNvPr id="0" name=""/>
        <dsp:cNvSpPr/>
      </dsp:nvSpPr>
      <dsp:spPr>
        <a:xfrm>
          <a:off x="842940" y="72881"/>
          <a:ext cx="1765020" cy="176502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B8B35-4D43-4C84-A8D6-68857B2D67FB}">
      <dsp:nvSpPr>
        <dsp:cNvPr id="0" name=""/>
        <dsp:cNvSpPr/>
      </dsp:nvSpPr>
      <dsp:spPr>
        <a:xfrm>
          <a:off x="1066800" y="0"/>
          <a:ext cx="1066800" cy="1201737"/>
        </a:xfrm>
        <a:prstGeom prst="trapezoid">
          <a:avLst>
            <a:gd name="adj"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a:t>.</a:t>
          </a:r>
        </a:p>
      </dsp:txBody>
      <dsp:txXfrm>
        <a:off x="1066800" y="0"/>
        <a:ext cx="1066800" cy="1201737"/>
      </dsp:txXfrm>
    </dsp:sp>
    <dsp:sp modelId="{FD3B8B28-0577-482D-BA2E-57FDC2A5EAF7}">
      <dsp:nvSpPr>
        <dsp:cNvPr id="0" name=""/>
        <dsp:cNvSpPr/>
      </dsp:nvSpPr>
      <dsp:spPr>
        <a:xfrm>
          <a:off x="533399" y="1201737"/>
          <a:ext cx="2133600" cy="1201737"/>
        </a:xfrm>
        <a:prstGeom prst="trapezoid">
          <a:avLst>
            <a:gd name="adj" fmla="val 4438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a:t>.</a:t>
          </a:r>
        </a:p>
      </dsp:txBody>
      <dsp:txXfrm>
        <a:off x="906779" y="1201737"/>
        <a:ext cx="1386840" cy="1201737"/>
      </dsp:txXfrm>
    </dsp:sp>
    <dsp:sp modelId="{522E02E5-EFC8-42C8-9EB3-05E6781AE952}">
      <dsp:nvSpPr>
        <dsp:cNvPr id="0" name=""/>
        <dsp:cNvSpPr/>
      </dsp:nvSpPr>
      <dsp:spPr>
        <a:xfrm>
          <a:off x="0" y="2403474"/>
          <a:ext cx="3200400" cy="1201737"/>
        </a:xfrm>
        <a:prstGeom prst="trapezoid">
          <a:avLst>
            <a:gd name="adj" fmla="val 4438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a:t>.</a:t>
          </a:r>
        </a:p>
      </dsp:txBody>
      <dsp:txXfrm>
        <a:off x="560069" y="2403474"/>
        <a:ext cx="2080260" cy="120173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a:xfrm>
            <a:off x="1921934" y="5054602"/>
            <a:ext cx="4064860" cy="279400"/>
          </a:xfrm>
        </p:spPr>
        <p:txBody>
          <a:bodyPr/>
          <a:lstStyle/>
          <a:p>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B3062D1B-CA50-47D4-B004-0C5D67030853}" type="slidenum">
              <a:rPr lang="tr-TR" smtClean="0"/>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7414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93444CF-04BB-48C9-A707-87E5C143E04D}" type="datetimeFigureOut">
              <a:rPr lang="tr-TR" smtClean="0"/>
              <a:t>10.09.2020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62D1B-CA50-47D4-B004-0C5D67030853}" type="slidenum">
              <a:rPr lang="tr-TR" smtClean="0"/>
              <a:t>‹#›</a:t>
            </a:fld>
            <a:endParaRPr lang="tr-TR"/>
          </a:p>
        </p:txBody>
      </p:sp>
    </p:spTree>
    <p:extLst>
      <p:ext uri="{BB962C8B-B14F-4D97-AF65-F5344CB8AC3E}">
        <p14:creationId xmlns:p14="http://schemas.microsoft.com/office/powerpoint/2010/main" val="207594018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70690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28861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spTree>
    <p:extLst>
      <p:ext uri="{BB962C8B-B14F-4D97-AF65-F5344CB8AC3E}">
        <p14:creationId xmlns:p14="http://schemas.microsoft.com/office/powerpoint/2010/main" val="56138688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037658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a:t>Asıl başlık stilini düzenlemek için tıklayın</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23674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892513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4494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193444CF-04BB-48C9-A707-87E5C143E04D}" type="datetimeFigureOut">
              <a:rPr lang="tr-TR" smtClean="0"/>
              <a:t>10.09.2020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62D1B-CA50-47D4-B004-0C5D67030853}"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2065252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spTree>
    <p:extLst>
      <p:ext uri="{BB962C8B-B14F-4D97-AF65-F5344CB8AC3E}">
        <p14:creationId xmlns:p14="http://schemas.microsoft.com/office/powerpoint/2010/main" val="163277376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93444CF-04BB-48C9-A707-87E5C143E04D}" type="datetimeFigureOut">
              <a:rPr lang="tr-TR" smtClean="0"/>
              <a:t>10.09.2020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62D1B-CA50-47D4-B004-0C5D67030853}" type="slidenum">
              <a:rPr lang="tr-TR" smtClean="0"/>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10464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3444CF-04BB-48C9-A707-87E5C143E04D}" type="datetimeFigureOut">
              <a:rPr lang="tr-TR" smtClean="0"/>
              <a:t>10.09.2020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62D1B-CA50-47D4-B004-0C5D67030853}" type="slidenum">
              <a:rPr lang="tr-TR" smtClean="0"/>
              <a:t>‹#›</a:t>
            </a:fld>
            <a:endParaRPr lang="tr-TR"/>
          </a:p>
        </p:txBody>
      </p:sp>
    </p:spTree>
    <p:extLst>
      <p:ext uri="{BB962C8B-B14F-4D97-AF65-F5344CB8AC3E}">
        <p14:creationId xmlns:p14="http://schemas.microsoft.com/office/powerpoint/2010/main" val="71039299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3444CF-04BB-48C9-A707-87E5C143E04D}" type="datetimeFigureOut">
              <a:rPr lang="tr-TR" smtClean="0"/>
              <a:t>10.09.2020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062D1B-CA50-47D4-B004-0C5D67030853}" type="slidenum">
              <a:rPr lang="tr-TR" smtClean="0"/>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53259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93444CF-04BB-48C9-A707-87E5C143E04D}" type="datetimeFigureOut">
              <a:rPr lang="tr-TR" smtClean="0"/>
              <a:t>10.09.2020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062D1B-CA50-47D4-B004-0C5D67030853}" type="slidenum">
              <a:rPr lang="tr-TR" smtClean="0"/>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38225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444CF-04BB-48C9-A707-87E5C143E04D}" type="datetimeFigureOut">
              <a:rPr lang="tr-TR" smtClean="0"/>
              <a:t>10.09.2020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062D1B-CA50-47D4-B004-0C5D67030853}" type="slidenum">
              <a:rPr lang="tr-TR" smtClean="0"/>
              <a:t>‹#›</a:t>
            </a:fld>
            <a:endParaRPr lang="tr-TR"/>
          </a:p>
        </p:txBody>
      </p:sp>
    </p:spTree>
    <p:extLst>
      <p:ext uri="{BB962C8B-B14F-4D97-AF65-F5344CB8AC3E}">
        <p14:creationId xmlns:p14="http://schemas.microsoft.com/office/powerpoint/2010/main" val="293041422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93444CF-04BB-48C9-A707-87E5C143E04D}" type="datetimeFigureOut">
              <a:rPr lang="tr-TR" smtClean="0"/>
              <a:t>10.09.2020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62D1B-CA50-47D4-B004-0C5D67030853}" type="slidenum">
              <a:rPr lang="tr-TR" smtClean="0"/>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79958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93444CF-04BB-48C9-A707-87E5C143E04D}" type="datetimeFigureOut">
              <a:rPr lang="tr-TR" smtClean="0"/>
              <a:t>10.09.2020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62D1B-CA50-47D4-B004-0C5D67030853}" type="slidenum">
              <a:rPr lang="tr-TR" smtClean="0"/>
              <a:t>‹#›</a:t>
            </a:fld>
            <a:endParaRPr lang="tr-TR"/>
          </a:p>
        </p:txBody>
      </p:sp>
    </p:spTree>
    <p:extLst>
      <p:ext uri="{BB962C8B-B14F-4D97-AF65-F5344CB8AC3E}">
        <p14:creationId xmlns:p14="http://schemas.microsoft.com/office/powerpoint/2010/main" val="3916078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3444CF-04BB-48C9-A707-87E5C143E04D}" type="datetimeFigureOut">
              <a:rPr lang="tr-TR" smtClean="0"/>
              <a:t>10.09.2020</a:t>
            </a:fld>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62D1B-CA50-47D4-B004-0C5D67030853}" type="slidenum">
              <a:rPr lang="tr-TR" smtClean="0"/>
              <a:t>‹#›</a:t>
            </a:fld>
            <a:endParaRPr lang="tr-TR"/>
          </a:p>
        </p:txBody>
      </p:sp>
    </p:spTree>
    <p:extLst>
      <p:ext uri="{BB962C8B-B14F-4D97-AF65-F5344CB8AC3E}">
        <p14:creationId xmlns:p14="http://schemas.microsoft.com/office/powerpoint/2010/main" val="176471626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Lst>
  <p:transition spd="slow">
    <p:fade/>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egitimvaktim.com/"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https://sem.yildiz.edu.tr/uzaktan-egitim-uzem/muze-ve-okul-disi-ogrenme-ortamlari-egitici-egitimi.html"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hyperlink" Target="https://sem.yildiz.edu.tr/uzaktan-egitim-uzem/muze-ve-okul-disi-ogrenme-ortamlari-egitici-egitimi.html"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noAutofit/>
          </a:bodyPr>
          <a:lstStyle/>
          <a:p>
            <a:r>
              <a:rPr lang="tr-TR" sz="3200" dirty="0">
                <a:effectLst>
                  <a:outerShdw blurRad="38100" dist="38100" dir="2700000" algn="tl">
                    <a:srgbClr val="000000">
                      <a:alpha val="43137"/>
                    </a:srgbClr>
                  </a:outerShdw>
                </a:effectLst>
                <a:latin typeface="Times New Roman" pitchFamily="18" charset="0"/>
                <a:cs typeface="Times New Roman" pitchFamily="18" charset="0"/>
              </a:rPr>
              <a:t>MESLEKİ EĞİTİMDE ÖĞRETİM YÖNTEM VE TEKNİKLER</a:t>
            </a:r>
          </a:p>
        </p:txBody>
      </p:sp>
      <p:sp>
        <p:nvSpPr>
          <p:cNvPr id="5" name="Alt Başlık 4"/>
          <p:cNvSpPr>
            <a:spLocks noGrp="1"/>
          </p:cNvSpPr>
          <p:nvPr>
            <p:ph type="subTitle" idx="1"/>
          </p:nvPr>
        </p:nvSpPr>
        <p:spPr>
          <a:xfrm>
            <a:off x="1930993" y="3699932"/>
            <a:ext cx="5308866" cy="1377651"/>
          </a:xfrm>
        </p:spPr>
        <p:txBody>
          <a:bodyPr/>
          <a:lstStyle/>
          <a:p>
            <a:endParaRPr lang="tr-TR" b="1" dirty="0">
              <a:solidFill>
                <a:schemeClr val="tx1"/>
              </a:solidFill>
              <a:latin typeface="Times New Roman" pitchFamily="18" charset="0"/>
              <a:cs typeface="Times New Roman" pitchFamily="18" charset="0"/>
            </a:endParaRPr>
          </a:p>
          <a:p>
            <a:pPr algn="l"/>
            <a:r>
              <a:rPr lang="tr-TR" b="1" dirty="0">
                <a:solidFill>
                  <a:schemeClr val="tx1"/>
                </a:solidFill>
                <a:latin typeface="Times New Roman" pitchFamily="18" charset="0"/>
                <a:cs typeface="Times New Roman" pitchFamily="18" charset="0"/>
              </a:rPr>
              <a:t>-8- DERS SAATİ</a:t>
            </a:r>
          </a:p>
        </p:txBody>
      </p:sp>
      <p:pic>
        <p:nvPicPr>
          <p:cNvPr id="2050" name="Picture 2" descr="Eğitim anlamı nedir | Eğitim nedir, ne demek">
            <a:extLst>
              <a:ext uri="{FF2B5EF4-FFF2-40B4-BE49-F238E27FC236}">
                <a16:creationId xmlns:a16="http://schemas.microsoft.com/office/drawing/2014/main" xmlns="" id="{53797161-732A-4D46-BAD2-F378B0097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485" y="3530605"/>
            <a:ext cx="26193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5858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itchFamily="18" charset="0"/>
                <a:cs typeface="Times New Roman" pitchFamily="18" charset="0"/>
              </a:rPr>
              <a:t>3-Araştırma-İnceleme Stratejisi</a:t>
            </a:r>
            <a:endParaRPr lang="tr-TR" sz="3600" dirty="0"/>
          </a:p>
        </p:txBody>
      </p:sp>
      <p:sp>
        <p:nvSpPr>
          <p:cNvPr id="3" name="İçerik Yer Tutucusu 2"/>
          <p:cNvSpPr>
            <a:spLocks noGrp="1"/>
          </p:cNvSpPr>
          <p:nvPr>
            <p:ph sz="quarter" idx="13"/>
          </p:nvPr>
        </p:nvSpPr>
        <p:spPr/>
        <p:txBody>
          <a:bodyPr>
            <a:normAutofit fontScale="85000" lnSpcReduction="10000"/>
          </a:bodyPr>
          <a:lstStyle/>
          <a:p>
            <a:r>
              <a:rPr lang="tr-TR" dirty="0">
                <a:latin typeface="Times New Roman" pitchFamily="18" charset="0"/>
                <a:cs typeface="Times New Roman" pitchFamily="18" charset="0"/>
              </a:rPr>
              <a:t>Araştırma-İnceleme Yoluyla Öğretim Stratejisinde Kullanılan Öğretim İlke ve Yöntemleri</a:t>
            </a:r>
          </a:p>
          <a:p>
            <a:pPr marL="0" indent="0">
              <a:buNone/>
            </a:pPr>
            <a:r>
              <a:rPr lang="tr-TR" dirty="0">
                <a:latin typeface="Times New Roman" pitchFamily="18" charset="0"/>
                <a:cs typeface="Times New Roman" pitchFamily="18" charset="0"/>
              </a:rPr>
              <a:t>• Problem çözme</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Laboratuar</a:t>
            </a: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Örnek olay</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Gezi- gözlem</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Deney, benzetim</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Yaratıcı, eleştirel düşünme</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Gösterip yaptırma</a:t>
            </a:r>
          </a:p>
          <a:p>
            <a:endParaRPr lang="tr-TR" dirty="0"/>
          </a:p>
        </p:txBody>
      </p:sp>
      <p:graphicFrame>
        <p:nvGraphicFramePr>
          <p:cNvPr id="5" name="İçerik Yer Tutucusu 4"/>
          <p:cNvGraphicFramePr>
            <a:graphicFrameLocks noGrp="1"/>
          </p:cNvGraphicFramePr>
          <p:nvPr>
            <p:ph sz="quarter" idx="14"/>
            <p:extLst>
              <p:ext uri="{D42A27DB-BD31-4B8C-83A1-F6EECF244321}">
                <p14:modId xmlns:p14="http://schemas.microsoft.com/office/powerpoint/2010/main" val="1709407770"/>
              </p:ext>
            </p:extLst>
          </p:nvPr>
        </p:nvGraphicFramePr>
        <p:xfrm>
          <a:off x="4664075" y="2119313"/>
          <a:ext cx="3200400" cy="360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44078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itchFamily="18" charset="0"/>
                <a:cs typeface="Times New Roman" pitchFamily="18" charset="0"/>
              </a:rPr>
              <a:t>ÖĞRETİM YÖNTEMLERİ</a:t>
            </a:r>
          </a:p>
        </p:txBody>
      </p:sp>
      <p:sp>
        <p:nvSpPr>
          <p:cNvPr id="3" name="İçerik Yer Tutucusu 2"/>
          <p:cNvSpPr>
            <a:spLocks noGrp="1"/>
          </p:cNvSpPr>
          <p:nvPr>
            <p:ph sz="quarter" idx="13"/>
          </p:nvPr>
        </p:nvSpPr>
        <p:spPr/>
        <p:txBody>
          <a:bodyPr>
            <a:normAutofit fontScale="62500" lnSpcReduction="20000"/>
          </a:bodyPr>
          <a:lstStyle/>
          <a:p>
            <a:pPr marL="0" indent="0">
              <a:buNone/>
            </a:pPr>
            <a:r>
              <a:rPr lang="tr-TR" sz="2500" b="1" dirty="0">
                <a:latin typeface="Times New Roman" pitchFamily="18" charset="0"/>
                <a:cs typeface="Times New Roman" pitchFamily="18" charset="0"/>
              </a:rPr>
              <a:t>1. ANLATMA (ANLATIM) YÖNTEMİ</a:t>
            </a:r>
            <a:endParaRPr lang="tr-TR" sz="2500" dirty="0">
              <a:latin typeface="Times New Roman" pitchFamily="18" charset="0"/>
              <a:cs typeface="Times New Roman" pitchFamily="18" charset="0"/>
            </a:endParaRPr>
          </a:p>
          <a:p>
            <a:endParaRPr lang="tr-TR" sz="2500" dirty="0">
              <a:latin typeface="Times New Roman" pitchFamily="18" charset="0"/>
              <a:cs typeface="Times New Roman" pitchFamily="18" charset="0"/>
            </a:endParaRPr>
          </a:p>
          <a:p>
            <a:r>
              <a:rPr lang="tr-TR" sz="2500" dirty="0">
                <a:latin typeface="Times New Roman" pitchFamily="18" charset="0"/>
                <a:cs typeface="Times New Roman" pitchFamily="18" charset="0"/>
              </a:rPr>
              <a:t>Öğretmenin olay, olgu ve ilkeleri sözel olarak sunduğu, daha çok sunuş yoluyla öğretim stratejisinde kullanılan bir yöntemdir. Soyut kavramların aktarılmasında etkilidir. Daha çok dersin başlangıç ve bitiş kısımlarında öğrencilere ortak altyapı oluşturmada kullanılır. Öğrencilerin pasif olduğu, öğretmen merkezli bir yöntemdir. İşiterek öğrenme temellidir.</a:t>
            </a:r>
          </a:p>
          <a:p>
            <a:endParaRPr lang="tr-TR" dirty="0"/>
          </a:p>
        </p:txBody>
      </p:sp>
      <p:sp>
        <p:nvSpPr>
          <p:cNvPr id="4" name="İçerik Yer Tutucusu 3"/>
          <p:cNvSpPr>
            <a:spLocks noGrp="1"/>
          </p:cNvSpPr>
          <p:nvPr>
            <p:ph sz="quarter" idx="14"/>
          </p:nvPr>
        </p:nvSpPr>
        <p:spPr/>
        <p:txBody>
          <a:bodyPr>
            <a:normAutofit lnSpcReduction="10000"/>
          </a:bodyPr>
          <a:lstStyle/>
          <a:p>
            <a:r>
              <a:rPr lang="tr-TR" dirty="0">
                <a:latin typeface="Times New Roman" pitchFamily="18" charset="0"/>
                <a:cs typeface="Times New Roman" pitchFamily="18" charset="0"/>
              </a:rPr>
              <a:t>Not alma becerisini ve dinleme alışkanlığını kazandırır. Laf salatasını önlemek için planlama iyi yapılmalıdır. Anlatım süresi iyi ayarlanmalı, beden dili ve ses tonu etkili kullanmalıdır.</a:t>
            </a:r>
          </a:p>
          <a:p>
            <a:endParaRPr lang="tr-TR" dirty="0"/>
          </a:p>
        </p:txBody>
      </p:sp>
    </p:spTree>
    <p:extLst>
      <p:ext uri="{BB962C8B-B14F-4D97-AF65-F5344CB8AC3E}">
        <p14:creationId xmlns:p14="http://schemas.microsoft.com/office/powerpoint/2010/main" val="80487310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817583"/>
            <a:ext cx="6965245" cy="1171258"/>
          </a:xfrm>
        </p:spPr>
        <p:txBody>
          <a:bodyPr>
            <a:normAutofit fontScale="90000"/>
          </a:bodyPr>
          <a:lstStyle/>
          <a:p>
            <a:r>
              <a:rPr lang="tr-TR" b="1" dirty="0">
                <a:latin typeface="Times New Roman" pitchFamily="18" charset="0"/>
                <a:cs typeface="Times New Roman" pitchFamily="18" charset="0"/>
              </a:rPr>
              <a:t>Anlatım Yönteminin Sınırlılıkları</a:t>
            </a:r>
            <a:endParaRPr lang="tr-TR" dirty="0"/>
          </a:p>
        </p:txBody>
      </p:sp>
      <p:sp>
        <p:nvSpPr>
          <p:cNvPr id="3" name="İçerik Yer Tutucusu 2"/>
          <p:cNvSpPr>
            <a:spLocks noGrp="1"/>
          </p:cNvSpPr>
          <p:nvPr>
            <p:ph sz="quarter" idx="13"/>
          </p:nvPr>
        </p:nvSpPr>
        <p:spPr/>
        <p:txBody>
          <a:bodyPr>
            <a:normAutofit fontScale="85000" lnSpcReduction="20000"/>
          </a:bodyPr>
          <a:lstStyle/>
          <a:p>
            <a:pPr marL="0" indent="0" algn="ctr">
              <a:buNone/>
            </a:pPr>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1- Öğrencilerin öğretmenle fikir alışverişi yapma şansı yoktur.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2- Ezbere teşvik eder. Sadece bilgi düzeyindeki hedef davranışların kazanılmasında etkilidir.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3- Derli toplu </a:t>
            </a:r>
            <a:r>
              <a:rPr lang="tr-TR" dirty="0">
                <a:latin typeface="Times New Roman" pitchFamily="18" charset="0"/>
                <a:cs typeface="Times New Roman" pitchFamily="18" charset="0"/>
                <a:hlinkClick r:id="rId2"/>
              </a:rPr>
              <a:t>yapılmazsa; öğretmen</a:t>
            </a:r>
            <a:r>
              <a:rPr lang="tr-TR" dirty="0">
                <a:latin typeface="Times New Roman" pitchFamily="18" charset="0"/>
                <a:cs typeface="Times New Roman" pitchFamily="18" charset="0"/>
              </a:rPr>
              <a:t> ortama hakim olmazsa hedeften sapılır, konu dağılır.</a:t>
            </a:r>
            <a:br>
              <a:rPr lang="tr-TR" dirty="0">
                <a:latin typeface="Times New Roman" pitchFamily="18" charset="0"/>
                <a:cs typeface="Times New Roman" pitchFamily="18" charset="0"/>
              </a:rPr>
            </a:br>
            <a:r>
              <a:rPr lang="tr-TR" dirty="0"/>
              <a:t>.</a:t>
            </a:r>
          </a:p>
          <a:p>
            <a:endParaRPr lang="tr-TR" dirty="0"/>
          </a:p>
        </p:txBody>
      </p:sp>
      <p:sp>
        <p:nvSpPr>
          <p:cNvPr id="4" name="İçerik Yer Tutucusu 3"/>
          <p:cNvSpPr>
            <a:spLocks noGrp="1"/>
          </p:cNvSpPr>
          <p:nvPr>
            <p:ph sz="quarter" idx="14"/>
          </p:nvPr>
        </p:nvSpPr>
        <p:spPr>
          <a:xfrm>
            <a:off x="4860032" y="2119313"/>
            <a:ext cx="3003808" cy="3605212"/>
          </a:xfrm>
        </p:spPr>
        <p:txBody>
          <a:bodyPr>
            <a:normAutofit fontScale="92500" lnSpcReduction="20000"/>
          </a:bodyPr>
          <a:lstStyle/>
          <a:p>
            <a:pPr marL="0" indent="0">
              <a:buNone/>
            </a:pPr>
            <a:r>
              <a:rPr lang="tr-TR" dirty="0">
                <a:latin typeface="Times New Roman" pitchFamily="18" charset="0"/>
                <a:cs typeface="Times New Roman" pitchFamily="18" charset="0"/>
              </a:rPr>
              <a:t>4- İyi anlaşılmayan noktalar açığa çıkarılamaz.</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5- Bireysel farklılıkları dikkate almaz.</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6- Dönüt-düzeltme yapmak için uygun değildir, her zaman yapılamayabilir.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7- İşiterek öğrenme güçlüğü çekenler için uygun değildir</a:t>
            </a:r>
          </a:p>
        </p:txBody>
      </p:sp>
    </p:spTree>
    <p:extLst>
      <p:ext uri="{BB962C8B-B14F-4D97-AF65-F5344CB8AC3E}">
        <p14:creationId xmlns:p14="http://schemas.microsoft.com/office/powerpoint/2010/main" val="19979911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itchFamily="18" charset="0"/>
                <a:cs typeface="Times New Roman" pitchFamily="18" charset="0"/>
              </a:rPr>
              <a:t>ÖĞRETİM YÖNTEMLERİ</a:t>
            </a:r>
            <a:endParaRPr lang="tr-TR" sz="3600" dirty="0"/>
          </a:p>
        </p:txBody>
      </p:sp>
      <p:sp>
        <p:nvSpPr>
          <p:cNvPr id="3" name="İçerik Yer Tutucusu 2"/>
          <p:cNvSpPr>
            <a:spLocks noGrp="1"/>
          </p:cNvSpPr>
          <p:nvPr>
            <p:ph sz="quarter" idx="13"/>
          </p:nvPr>
        </p:nvSpPr>
        <p:spPr/>
        <p:txBody>
          <a:bodyPr>
            <a:normAutofit fontScale="92500"/>
          </a:bodyPr>
          <a:lstStyle/>
          <a:p>
            <a:pPr marL="0" indent="0">
              <a:buNone/>
            </a:pPr>
            <a:r>
              <a:rPr lang="tr-TR" sz="2200" b="1" dirty="0">
                <a:latin typeface="Times New Roman" pitchFamily="18" charset="0"/>
                <a:cs typeface="Times New Roman" pitchFamily="18" charset="0"/>
              </a:rPr>
              <a:t>2. TARTIŞMA YÖNTEMİ</a:t>
            </a:r>
            <a:endParaRPr lang="tr-TR" sz="2200"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   Bir konu ya da problemle ilgili olarak öğrencileri düşünmeye yönlendirmek, anlaşılması güç olan konuları açıklamak verilen bilgileri pekiştirmek amacı ile kullanılan bir yöntemdir.</a:t>
            </a:r>
          </a:p>
        </p:txBody>
      </p:sp>
      <p:sp>
        <p:nvSpPr>
          <p:cNvPr id="4" name="İçerik Yer Tutucusu 3"/>
          <p:cNvSpPr>
            <a:spLocks noGrp="1"/>
          </p:cNvSpPr>
          <p:nvPr>
            <p:ph sz="quarter" idx="14"/>
          </p:nvPr>
        </p:nvSpPr>
        <p:spPr/>
        <p:txBody>
          <a:bodyPr>
            <a:normAutofit fontScale="92500" lnSpcReduction="10000"/>
          </a:bodyPr>
          <a:lstStyle/>
          <a:p>
            <a:pPr marL="0" indent="0">
              <a:buNone/>
            </a:pPr>
            <a:r>
              <a:rPr lang="tr-TR" dirty="0">
                <a:latin typeface="Times New Roman" pitchFamily="18" charset="0"/>
                <a:cs typeface="Times New Roman" pitchFamily="18" charset="0"/>
              </a:rPr>
              <a:t>     Tartışma yöntemi öğrenci merkezli bir sınıf ortamının oluştuğu, öğrencilerin kendilerini rahatça ifade edebildikleri, düşünme, eleştirme, başkalarının görüşlerine saygı duyma(demokratik tutum),iletişim kurma becerilerinin geliştiği bir yöntemdir</a:t>
            </a:r>
            <a:r>
              <a:rPr lang="tr-TR" dirty="0"/>
              <a:t>.</a:t>
            </a:r>
          </a:p>
        </p:txBody>
      </p:sp>
    </p:spTree>
    <p:extLst>
      <p:ext uri="{BB962C8B-B14F-4D97-AF65-F5344CB8AC3E}">
        <p14:creationId xmlns:p14="http://schemas.microsoft.com/office/powerpoint/2010/main" val="415690605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a:bodyPr>
          <a:lstStyle/>
          <a:p>
            <a:r>
              <a:rPr lang="tr-TR" sz="3100" b="1" dirty="0">
                <a:latin typeface="Times New Roman" pitchFamily="18" charset="0"/>
                <a:cs typeface="Times New Roman" pitchFamily="18" charset="0"/>
              </a:rPr>
              <a:t>2. TARTIŞMA YÖNTEMİ</a:t>
            </a: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endParaRPr lang="tr-TR" dirty="0"/>
          </a:p>
        </p:txBody>
      </p:sp>
      <p:sp>
        <p:nvSpPr>
          <p:cNvPr id="6" name="Dikdörtgen 5"/>
          <p:cNvSpPr/>
          <p:nvPr/>
        </p:nvSpPr>
        <p:spPr>
          <a:xfrm>
            <a:off x="1063788" y="1772816"/>
            <a:ext cx="6840760" cy="3785652"/>
          </a:xfrm>
          <a:prstGeom prst="rect">
            <a:avLst/>
          </a:prstGeom>
        </p:spPr>
        <p:txBody>
          <a:bodyPr wrap="square">
            <a:spAutoFit/>
          </a:bodyPr>
          <a:lstStyle/>
          <a:p>
            <a:r>
              <a:rPr lang="tr-TR" sz="2000" dirty="0">
                <a:latin typeface="Times New Roman" pitchFamily="18" charset="0"/>
                <a:cs typeface="Times New Roman" pitchFamily="18" charset="0"/>
              </a:rPr>
              <a:t>Bu yönteminin kullanılması öğrenmenin kalıcılığı açısından önemlidir. Çünkü öğrendiklerini konuşarak uygulamaya dönüştüren öğrenciler daha kalıcı bir öğrenme elde ederler.</a:t>
            </a:r>
          </a:p>
          <a:p>
            <a:r>
              <a:rPr lang="tr-TR" sz="2000" dirty="0">
                <a:latin typeface="Times New Roman" pitchFamily="18" charset="0"/>
                <a:cs typeface="Times New Roman" pitchFamily="18" charset="0"/>
              </a:rPr>
              <a:t>Buluş yoluyla öğretim stratejisinde ve kavrama düzeyindeki davranışların kazandırılmasında kullanılabilir.</a:t>
            </a:r>
          </a:p>
          <a:p>
            <a:r>
              <a:rPr lang="tr-TR" sz="2000" dirty="0">
                <a:latin typeface="Times New Roman" pitchFamily="18" charset="0"/>
                <a:cs typeface="Times New Roman" pitchFamily="18" charset="0"/>
              </a:rPr>
              <a:t>Öğrenci merkezlidir.</a:t>
            </a:r>
          </a:p>
          <a:p>
            <a:r>
              <a:rPr lang="tr-TR" sz="2000" dirty="0">
                <a:latin typeface="Times New Roman" pitchFamily="18" charset="0"/>
                <a:cs typeface="Times New Roman" pitchFamily="18" charset="0"/>
              </a:rPr>
              <a:t>Etkileşim önemlidir. Öğrenci öğretmenden öğretmen öğrenciden etkilenir.</a:t>
            </a:r>
          </a:p>
          <a:p>
            <a:r>
              <a:rPr lang="tr-TR" sz="2000" dirty="0">
                <a:latin typeface="Times New Roman" pitchFamily="18" charset="0"/>
                <a:cs typeface="Times New Roman" pitchFamily="18" charset="0"/>
              </a:rPr>
              <a:t>Temel bilgiye sahip olunmalıdır. Anlaşılmayan noktaları ortaya çıkarmak ve bilgiyi pekiştirmek için kullanılır. İşiterek ve söyleyerek öğrenme temellidir. Arkadaşlarının görüşlerine saygı duymayı öğretir. (demokratik tutum</a:t>
            </a:r>
          </a:p>
        </p:txBody>
      </p:sp>
    </p:spTree>
    <p:extLst>
      <p:ext uri="{BB962C8B-B14F-4D97-AF65-F5344CB8AC3E}">
        <p14:creationId xmlns:p14="http://schemas.microsoft.com/office/powerpoint/2010/main" val="104219529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latin typeface="Times New Roman" pitchFamily="18" charset="0"/>
                <a:cs typeface="Times New Roman" pitchFamily="18" charset="0"/>
              </a:rPr>
              <a:t>3. </a:t>
            </a:r>
            <a:r>
              <a:rPr lang="tr-TR" b="1" dirty="0">
                <a:latin typeface="Times New Roman" pitchFamily="18" charset="0"/>
                <a:cs typeface="Times New Roman" pitchFamily="18" charset="0"/>
              </a:rPr>
              <a:t>ÖRNEK OLAY YÖNTEMİ</a:t>
            </a:r>
            <a:r>
              <a:rPr lang="tr-TR" dirty="0"/>
              <a:t/>
            </a:r>
            <a:br>
              <a:rPr lang="tr-TR" dirty="0"/>
            </a:br>
            <a:endParaRPr lang="tr-TR" dirty="0"/>
          </a:p>
        </p:txBody>
      </p:sp>
      <p:sp>
        <p:nvSpPr>
          <p:cNvPr id="4" name="İçerik Yer Tutucusu 3"/>
          <p:cNvSpPr>
            <a:spLocks noGrp="1"/>
          </p:cNvSpPr>
          <p:nvPr>
            <p:ph idx="1"/>
          </p:nvPr>
        </p:nvSpPr>
        <p:spPr>
          <a:xfrm rot="60000">
            <a:off x="4499020" y="623619"/>
            <a:ext cx="4031833" cy="5757248"/>
          </a:xfrm>
        </p:spPr>
        <p:txBody>
          <a:bodyPr>
            <a:normAutofit fontScale="47500" lnSpcReduction="20000"/>
          </a:bodyPr>
          <a:lstStyle/>
          <a:p>
            <a:r>
              <a:rPr lang="tr-TR" sz="3800" b="1" dirty="0">
                <a:latin typeface="Times New Roman" pitchFamily="18" charset="0"/>
                <a:cs typeface="Times New Roman" pitchFamily="18" charset="0"/>
              </a:rPr>
              <a:t>Özellikleri</a:t>
            </a:r>
            <a:r>
              <a:rPr lang="tr-TR" sz="3800" dirty="0">
                <a:latin typeface="Times New Roman" pitchFamily="18" charset="0"/>
                <a:cs typeface="Times New Roman" pitchFamily="18" charset="0"/>
              </a:rPr>
              <a:t/>
            </a:r>
            <a:br>
              <a:rPr lang="tr-TR" sz="3800" dirty="0">
                <a:latin typeface="Times New Roman" pitchFamily="18" charset="0"/>
                <a:cs typeface="Times New Roman" pitchFamily="18" charset="0"/>
              </a:rPr>
            </a:br>
            <a:r>
              <a:rPr lang="tr-TR" sz="3800" dirty="0">
                <a:latin typeface="Times New Roman" pitchFamily="18" charset="0"/>
                <a:cs typeface="Times New Roman" pitchFamily="18" charset="0"/>
              </a:rPr>
              <a:t>Öğrenci merkezlidir.</a:t>
            </a:r>
            <a:br>
              <a:rPr lang="tr-TR" sz="3800" dirty="0">
                <a:latin typeface="Times New Roman" pitchFamily="18" charset="0"/>
                <a:cs typeface="Times New Roman" pitchFamily="18" charset="0"/>
              </a:rPr>
            </a:br>
            <a:r>
              <a:rPr lang="tr-TR" sz="3800" dirty="0">
                <a:latin typeface="Times New Roman" pitchFamily="18" charset="0"/>
                <a:cs typeface="Times New Roman" pitchFamily="18" charset="0"/>
              </a:rPr>
              <a:t>Öğrenciler, öğrendiklerini, bildiklerini ve kavradıklarını gerçek bir durumda kullanma ve uygulama şansı bulurlar.</a:t>
            </a:r>
            <a:br>
              <a:rPr lang="tr-TR" sz="3800" dirty="0">
                <a:latin typeface="Times New Roman" pitchFamily="18" charset="0"/>
                <a:cs typeface="Times New Roman" pitchFamily="18" charset="0"/>
              </a:rPr>
            </a:br>
            <a:r>
              <a:rPr lang="tr-TR" sz="3800" dirty="0">
                <a:latin typeface="Times New Roman" pitchFamily="18" charset="0"/>
                <a:cs typeface="Times New Roman" pitchFamily="18" charset="0"/>
              </a:rPr>
              <a:t>Bir problem çözmeyi öğretir(Bir sorunu çözmeyi, analiz edip sonuca ulaşmayı öğretir.)</a:t>
            </a:r>
            <a:br>
              <a:rPr lang="tr-TR" sz="3800" dirty="0">
                <a:latin typeface="Times New Roman" pitchFamily="18" charset="0"/>
                <a:cs typeface="Times New Roman" pitchFamily="18" charset="0"/>
              </a:rPr>
            </a:br>
            <a:r>
              <a:rPr lang="tr-TR" sz="3800" dirty="0">
                <a:latin typeface="Times New Roman" pitchFamily="18" charset="0"/>
                <a:cs typeface="Times New Roman" pitchFamily="18" charset="0"/>
              </a:rPr>
              <a:t>Görerek, işiterek ve söyleyerek öğrenmeye olanak tanır.</a:t>
            </a:r>
            <a:br>
              <a:rPr lang="tr-TR" sz="3800" dirty="0">
                <a:latin typeface="Times New Roman" pitchFamily="18" charset="0"/>
                <a:cs typeface="Times New Roman" pitchFamily="18" charset="0"/>
              </a:rPr>
            </a:br>
            <a:endParaRPr lang="tr-TR" sz="3800" dirty="0">
              <a:latin typeface="Times New Roman" pitchFamily="18" charset="0"/>
              <a:cs typeface="Times New Roman" pitchFamily="18" charset="0"/>
            </a:endParaRPr>
          </a:p>
          <a:p>
            <a:r>
              <a:rPr lang="tr-TR" sz="3800" b="1" dirty="0">
                <a:latin typeface="Times New Roman" pitchFamily="18" charset="0"/>
                <a:cs typeface="Times New Roman" pitchFamily="18" charset="0"/>
              </a:rPr>
              <a:t>Yararları</a:t>
            </a:r>
          </a:p>
          <a:p>
            <a:pPr marL="0" indent="0">
              <a:buNone/>
            </a:pPr>
            <a:r>
              <a:rPr lang="tr-TR" sz="3800" dirty="0">
                <a:latin typeface="Times New Roman" pitchFamily="18" charset="0"/>
                <a:cs typeface="Times New Roman" pitchFamily="18" charset="0"/>
              </a:rPr>
              <a:t>Öğrencilerin konuyla ilgili olarak bilgileri uygulamada kullanabilme yeterliliği geliştirmelerini sağlar.</a:t>
            </a:r>
          </a:p>
          <a:p>
            <a:pPr marL="0" indent="0">
              <a:buNone/>
            </a:pPr>
            <a:r>
              <a:rPr lang="tr-TR" sz="3800" dirty="0">
                <a:latin typeface="Times New Roman" pitchFamily="18" charset="0"/>
                <a:cs typeface="Times New Roman" pitchFamily="18" charset="0"/>
              </a:rPr>
              <a:t>Öğrencilerde eleştirel düşünme, problem çözme ve karar verme becerisi gelişir.</a:t>
            </a:r>
          </a:p>
          <a:p>
            <a:pPr marL="0" indent="0">
              <a:buNone/>
            </a:pPr>
            <a:r>
              <a:rPr lang="tr-TR" sz="3800" dirty="0">
                <a:latin typeface="Times New Roman" pitchFamily="18" charset="0"/>
                <a:cs typeface="Times New Roman" pitchFamily="18" charset="0"/>
              </a:rPr>
              <a:t>Öğrencilerin çevrelerinde süregelen olaylara karşı duyarlılıkları da gelişir.</a:t>
            </a:r>
          </a:p>
          <a:p>
            <a:pPr marL="0" indent="0">
              <a:buNone/>
            </a:pPr>
            <a:r>
              <a:rPr lang="tr-TR" sz="3800" dirty="0">
                <a:latin typeface="Times New Roman" pitchFamily="18" charset="0"/>
                <a:cs typeface="Times New Roman" pitchFamily="18" charset="0"/>
              </a:rPr>
              <a:t>Öğrencilere öğrendiklerini kullanma ve bir problemi çözmeyi öğretir.</a:t>
            </a:r>
          </a:p>
          <a:p>
            <a:endParaRPr lang="tr-TR" dirty="0"/>
          </a:p>
        </p:txBody>
      </p:sp>
      <p:sp>
        <p:nvSpPr>
          <p:cNvPr id="5" name="Metin Yer Tutucusu 4"/>
          <p:cNvSpPr>
            <a:spLocks noGrp="1"/>
          </p:cNvSpPr>
          <p:nvPr>
            <p:ph type="body" sz="half" idx="2"/>
          </p:nvPr>
        </p:nvSpPr>
        <p:spPr>
          <a:xfrm rot="-60000">
            <a:off x="1204252" y="3002000"/>
            <a:ext cx="3048891" cy="3165072"/>
          </a:xfrm>
        </p:spPr>
        <p:txBody>
          <a:bodyPr/>
          <a:lstStyle/>
          <a:p>
            <a:r>
              <a:rPr lang="tr-TR" sz="2000" dirty="0">
                <a:latin typeface="Times New Roman" pitchFamily="18" charset="0"/>
                <a:cs typeface="Times New Roman" pitchFamily="18" charset="0"/>
              </a:rPr>
              <a:t>Örnek olay, gerçek yaşamda karşılaşılan bir olay, durum ya da konunun içindeki problemlerin sınıf ortamında tartışılarak çözülmesi yoluyla öğrenimin sağlanması ve problem çözme becerisinin kazandırılmasında kullanılır</a:t>
            </a:r>
            <a:r>
              <a:rPr lang="tr-TR" dirty="0"/>
              <a:t>.</a:t>
            </a:r>
          </a:p>
        </p:txBody>
      </p:sp>
    </p:spTree>
    <p:extLst>
      <p:ext uri="{BB962C8B-B14F-4D97-AF65-F5344CB8AC3E}">
        <p14:creationId xmlns:p14="http://schemas.microsoft.com/office/powerpoint/2010/main" val="251931360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60000">
            <a:off x="984482" y="1367397"/>
            <a:ext cx="3064827" cy="1503037"/>
          </a:xfrm>
        </p:spPr>
        <p:txBody>
          <a:bodyPr>
            <a:normAutofit fontScale="90000"/>
          </a:bodyPr>
          <a:lstStyle/>
          <a:p>
            <a:r>
              <a:rPr lang="tr-TR" sz="2000" b="1" dirty="0">
                <a:latin typeface="Times New Roman" pitchFamily="18" charset="0"/>
                <a:cs typeface="Times New Roman" pitchFamily="18" charset="0"/>
              </a:rPr>
              <a:t>4. GÖSTERİP (ÖRNEĞİNİ GÖSTEREK) YAPTIRMA</a:t>
            </a: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endParaRPr lang="tr-TR" sz="2000" dirty="0">
              <a:latin typeface="Times New Roman" pitchFamily="18" charset="0"/>
              <a:cs typeface="Times New Roman" pitchFamily="18" charset="0"/>
            </a:endParaRPr>
          </a:p>
        </p:txBody>
      </p:sp>
      <p:sp>
        <p:nvSpPr>
          <p:cNvPr id="3" name="İçerik Yer Tutucusu 2"/>
          <p:cNvSpPr>
            <a:spLocks noGrp="1"/>
          </p:cNvSpPr>
          <p:nvPr>
            <p:ph idx="1"/>
          </p:nvPr>
        </p:nvSpPr>
        <p:spPr>
          <a:xfrm rot="60000">
            <a:off x="4573750" y="912259"/>
            <a:ext cx="3527854" cy="4863734"/>
          </a:xfrm>
        </p:spPr>
        <p:txBody>
          <a:bodyPr>
            <a:normAutofit fontScale="62500" lnSpcReduction="20000"/>
          </a:bodyPr>
          <a:lstStyle/>
          <a:p>
            <a:r>
              <a:rPr lang="tr-TR" sz="2300" b="1" dirty="0">
                <a:latin typeface="Times New Roman" pitchFamily="18" charset="0"/>
                <a:cs typeface="Times New Roman" pitchFamily="18" charset="0"/>
              </a:rPr>
              <a:t>Yararları</a:t>
            </a:r>
            <a:endParaRPr lang="tr-TR" sz="2300" dirty="0">
              <a:latin typeface="Times New Roman" pitchFamily="18" charset="0"/>
              <a:cs typeface="Times New Roman" pitchFamily="18" charset="0"/>
            </a:endParaRPr>
          </a:p>
          <a:p>
            <a:pPr marL="0" indent="0">
              <a:buNone/>
            </a:pPr>
            <a:r>
              <a:rPr lang="tr-TR" sz="2300" dirty="0">
                <a:latin typeface="Times New Roman" pitchFamily="18" charset="0"/>
                <a:cs typeface="Times New Roman" pitchFamily="18" charset="0"/>
              </a:rPr>
              <a:t>     Yaparak yaşayarak öğrenme temelli olduğu için kalıcı öğrenmeler gerçekleşir.</a:t>
            </a:r>
          </a:p>
          <a:p>
            <a:pPr marL="0" indent="0">
              <a:buNone/>
            </a:pPr>
            <a:r>
              <a:rPr lang="tr-TR" sz="2300" dirty="0">
                <a:latin typeface="Times New Roman" pitchFamily="18" charset="0"/>
                <a:cs typeface="Times New Roman" pitchFamily="18" charset="0"/>
              </a:rPr>
              <a:t>Öğrenciler birçok duyu organını kullanma olanağı bulur. Bu nedenle etkili öğrenmeler gerçekleşir.</a:t>
            </a:r>
          </a:p>
          <a:p>
            <a:pPr marL="0" indent="0">
              <a:buNone/>
            </a:pPr>
            <a:r>
              <a:rPr lang="tr-TR" sz="2300" dirty="0">
                <a:latin typeface="Times New Roman" pitchFamily="18" charset="0"/>
                <a:cs typeface="Times New Roman" pitchFamily="18" charset="0"/>
              </a:rPr>
              <a:t>     </a:t>
            </a:r>
            <a:r>
              <a:rPr lang="tr-TR" sz="2300" dirty="0" err="1">
                <a:latin typeface="Times New Roman" pitchFamily="18" charset="0"/>
                <a:cs typeface="Times New Roman" pitchFamily="18" charset="0"/>
              </a:rPr>
              <a:t>Psiko</a:t>
            </a:r>
            <a:r>
              <a:rPr lang="tr-TR" sz="2300" dirty="0">
                <a:latin typeface="Times New Roman" pitchFamily="18" charset="0"/>
                <a:cs typeface="Times New Roman" pitchFamily="18" charset="0"/>
              </a:rPr>
              <a:t>-motor  (</a:t>
            </a:r>
            <a:r>
              <a:rPr lang="tr-TR" sz="2300" dirty="0" err="1">
                <a:latin typeface="Times New Roman" pitchFamily="18" charset="0"/>
                <a:cs typeface="Times New Roman" pitchFamily="18" charset="0"/>
              </a:rPr>
              <a:t>devinişsel</a:t>
            </a:r>
            <a:r>
              <a:rPr lang="tr-TR" sz="2300" dirty="0">
                <a:latin typeface="Times New Roman" pitchFamily="18" charset="0"/>
                <a:cs typeface="Times New Roman" pitchFamily="18" charset="0"/>
              </a:rPr>
              <a:t>) becerilerin ve uygulama düzeyindeki davranışların kazanılmasında en uygun yöntemdir</a:t>
            </a:r>
          </a:p>
          <a:p>
            <a:pPr marL="0" indent="0">
              <a:buNone/>
            </a:pPr>
            <a:endParaRPr lang="tr-TR" sz="2300" dirty="0">
              <a:latin typeface="Times New Roman" pitchFamily="18" charset="0"/>
              <a:cs typeface="Times New Roman" pitchFamily="18" charset="0"/>
            </a:endParaRPr>
          </a:p>
          <a:p>
            <a:r>
              <a:rPr lang="tr-TR" sz="2300" b="1" dirty="0">
                <a:latin typeface="Times New Roman" pitchFamily="18" charset="0"/>
                <a:cs typeface="Times New Roman" pitchFamily="18" charset="0"/>
              </a:rPr>
              <a:t>Sınırlılıkları</a:t>
            </a:r>
          </a:p>
          <a:p>
            <a:endParaRPr lang="tr-TR" sz="2300" b="1" dirty="0">
              <a:latin typeface="Times New Roman" pitchFamily="18" charset="0"/>
              <a:cs typeface="Times New Roman" pitchFamily="18" charset="0"/>
            </a:endParaRPr>
          </a:p>
          <a:p>
            <a:pPr marL="0" indent="0">
              <a:buNone/>
            </a:pPr>
            <a:r>
              <a:rPr lang="tr-TR" sz="2300" dirty="0">
                <a:latin typeface="Times New Roman" pitchFamily="18" charset="0"/>
                <a:cs typeface="Times New Roman" pitchFamily="18" charset="0"/>
              </a:rPr>
              <a:t>Çoğu zaman araç-gereç kullanımı zorunludur.</a:t>
            </a:r>
            <a:br>
              <a:rPr lang="tr-TR" sz="2300" dirty="0">
                <a:latin typeface="Times New Roman" pitchFamily="18" charset="0"/>
                <a:cs typeface="Times New Roman" pitchFamily="18" charset="0"/>
              </a:rPr>
            </a:br>
            <a:r>
              <a:rPr lang="tr-TR" sz="2300" dirty="0">
                <a:latin typeface="Times New Roman" pitchFamily="18" charset="0"/>
                <a:cs typeface="Times New Roman" pitchFamily="18" charset="0"/>
              </a:rPr>
              <a:t>Maliyetlidir.</a:t>
            </a:r>
            <a:br>
              <a:rPr lang="tr-TR" sz="2300" dirty="0">
                <a:latin typeface="Times New Roman" pitchFamily="18" charset="0"/>
                <a:cs typeface="Times New Roman" pitchFamily="18" charset="0"/>
              </a:rPr>
            </a:br>
            <a:r>
              <a:rPr lang="tr-TR" sz="2300" dirty="0">
                <a:latin typeface="Times New Roman" pitchFamily="18" charset="0"/>
                <a:cs typeface="Times New Roman" pitchFamily="18" charset="0"/>
              </a:rPr>
              <a:t>Zaman alıcıdır.</a:t>
            </a:r>
            <a:br>
              <a:rPr lang="tr-TR" sz="2300" dirty="0">
                <a:latin typeface="Times New Roman" pitchFamily="18" charset="0"/>
                <a:cs typeface="Times New Roman" pitchFamily="18" charset="0"/>
              </a:rPr>
            </a:br>
            <a:r>
              <a:rPr lang="tr-TR" sz="2300" dirty="0">
                <a:latin typeface="Times New Roman" pitchFamily="18" charset="0"/>
                <a:cs typeface="Times New Roman" pitchFamily="18" charset="0"/>
              </a:rPr>
              <a:t>Her bir öğrencinin uygulama yapması gerekliliğinden kalabalık gruplarda etkili olarak kullanılamaz</a:t>
            </a:r>
            <a:r>
              <a:rPr lang="tr-TR" dirty="0"/>
              <a:t>.</a:t>
            </a:r>
          </a:p>
          <a:p>
            <a:endParaRPr lang="tr-TR" dirty="0"/>
          </a:p>
        </p:txBody>
      </p:sp>
      <p:sp>
        <p:nvSpPr>
          <p:cNvPr id="4" name="Metin Yer Tutucusu 3"/>
          <p:cNvSpPr>
            <a:spLocks noGrp="1"/>
          </p:cNvSpPr>
          <p:nvPr>
            <p:ph type="body" sz="half" idx="2"/>
          </p:nvPr>
        </p:nvSpPr>
        <p:spPr>
          <a:xfrm rot="-60000">
            <a:off x="1143897" y="3139200"/>
            <a:ext cx="3048891" cy="2584985"/>
          </a:xfrm>
        </p:spPr>
        <p:txBody>
          <a:bodyPr>
            <a:normAutofit/>
          </a:bodyPr>
          <a:lstStyle/>
          <a:p>
            <a:r>
              <a:rPr lang="tr-TR" sz="2000" dirty="0">
                <a:latin typeface="Times New Roman" pitchFamily="18" charset="0"/>
                <a:cs typeface="Times New Roman" pitchFamily="18" charset="0"/>
              </a:rPr>
              <a:t>Öğrenciye ne yapılacağının söylenmesinin yetersiz kaldığı, nasıl yapılacağının da gösterilmesi gerektiği durumlarda kullanılır.</a:t>
            </a:r>
          </a:p>
        </p:txBody>
      </p:sp>
    </p:spTree>
    <p:extLst>
      <p:ext uri="{BB962C8B-B14F-4D97-AF65-F5344CB8AC3E}">
        <p14:creationId xmlns:p14="http://schemas.microsoft.com/office/powerpoint/2010/main" val="337514787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60000">
            <a:off x="1128498" y="1367397"/>
            <a:ext cx="3064827" cy="1503037"/>
          </a:xfrm>
        </p:spPr>
        <p:txBody>
          <a:bodyPr/>
          <a:lstStyle/>
          <a:p>
            <a:r>
              <a:rPr lang="tr-TR" b="1" dirty="0">
                <a:latin typeface="Times New Roman" pitchFamily="18" charset="0"/>
                <a:cs typeface="Times New Roman" pitchFamily="18" charset="0"/>
              </a:rPr>
              <a:t>5. PROBLEM ÇÖZME YÖNTEMİ</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b="1" dirty="0">
                <a:latin typeface="Times New Roman" pitchFamily="18" charset="0"/>
                <a:cs typeface="Times New Roman" pitchFamily="18" charset="0"/>
              </a:rPr>
              <a:t>Kullanımı</a:t>
            </a:r>
          </a:p>
          <a:p>
            <a:pPr marL="0" indent="0">
              <a:buNone/>
            </a:pPr>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Problem çözme yöntemi bir problemin çözümünde, genelleme ve sentez yapmada kullanılır. Araştırma yoluyla ve buluş yoluyla öğretim yaklaşımlarında, bilişsel alanın uygulama, analiz, sentez ve değerlendirme düzeyindeki davranışların kazandırılmasında kullanılır.</a:t>
            </a:r>
          </a:p>
          <a:p>
            <a:endParaRPr lang="tr-TR" dirty="0"/>
          </a:p>
        </p:txBody>
      </p:sp>
      <p:sp>
        <p:nvSpPr>
          <p:cNvPr id="4" name="Metin Yer Tutucusu 3"/>
          <p:cNvSpPr>
            <a:spLocks noGrp="1"/>
          </p:cNvSpPr>
          <p:nvPr>
            <p:ph type="body" sz="half" idx="2"/>
          </p:nvPr>
        </p:nvSpPr>
        <p:spPr>
          <a:xfrm rot="-60000">
            <a:off x="1142023" y="2924482"/>
            <a:ext cx="3048891" cy="2799719"/>
          </a:xfrm>
        </p:spPr>
        <p:txBody>
          <a:bodyPr/>
          <a:lstStyle/>
          <a:p>
            <a:r>
              <a:rPr lang="tr-TR" dirty="0">
                <a:latin typeface="Times New Roman" pitchFamily="18" charset="0"/>
                <a:cs typeface="Times New Roman" pitchFamily="18" charset="0"/>
              </a:rPr>
              <a:t>Bir problemin öğrenciler tarafından çözümüyle gerçekleşir. Problem çözme bir yandan kuramsal bilgilerin uygulanmasını gerektirirken, diğer yandan öğrencilerde problem çözme becerilerinin gelişmesini sağlayan öğrenci merkezli bir yöntemdir.(Probleme dayalı öğrenme yaklaşımına dayanır.)</a:t>
            </a:r>
          </a:p>
        </p:txBody>
      </p:sp>
    </p:spTree>
    <p:extLst>
      <p:ext uri="{BB962C8B-B14F-4D97-AF65-F5344CB8AC3E}">
        <p14:creationId xmlns:p14="http://schemas.microsoft.com/office/powerpoint/2010/main" val="115357294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60000">
            <a:off x="1128498" y="1295389"/>
            <a:ext cx="3064827" cy="1503037"/>
          </a:xfrm>
        </p:spPr>
        <p:txBody>
          <a:bodyPr/>
          <a:lstStyle/>
          <a:p>
            <a:r>
              <a:rPr lang="tr-TR" dirty="0">
                <a:latin typeface="Times New Roman" pitchFamily="18" charset="0"/>
                <a:cs typeface="Times New Roman" pitchFamily="18" charset="0"/>
              </a:rPr>
              <a:t>6. BİREYSEL ÇALIŞMA YÖNTEMİ</a:t>
            </a:r>
            <a:r>
              <a:rPr lang="tr-TR" dirty="0"/>
              <a:t/>
            </a:r>
            <a:br>
              <a:rPr lang="tr-TR" dirty="0"/>
            </a:br>
            <a:endParaRPr lang="tr-TR" dirty="0"/>
          </a:p>
        </p:txBody>
      </p:sp>
      <p:sp>
        <p:nvSpPr>
          <p:cNvPr id="3" name="İçerik Yer Tutucusu 2"/>
          <p:cNvSpPr>
            <a:spLocks noGrp="1"/>
          </p:cNvSpPr>
          <p:nvPr>
            <p:ph idx="1"/>
          </p:nvPr>
        </p:nvSpPr>
        <p:spPr>
          <a:xfrm>
            <a:off x="4427984" y="1123543"/>
            <a:ext cx="3855539" cy="4893735"/>
          </a:xfrm>
        </p:spPr>
        <p:txBody>
          <a:bodyPr/>
          <a:lstStyle/>
          <a:p>
            <a:r>
              <a:rPr lang="tr-TR" b="1" dirty="0">
                <a:latin typeface="Times New Roman" pitchFamily="18" charset="0"/>
                <a:cs typeface="Times New Roman" pitchFamily="18" charset="0"/>
              </a:rPr>
              <a:t>Özellikleri</a:t>
            </a:r>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Öğrenci merkezlidir.</a:t>
            </a:r>
          </a:p>
          <a:p>
            <a:pPr marL="0" indent="0">
              <a:buNone/>
            </a:pPr>
            <a:r>
              <a:rPr lang="tr-TR" dirty="0">
                <a:latin typeface="Times New Roman" pitchFamily="18" charset="0"/>
                <a:cs typeface="Times New Roman" pitchFamily="18" charset="0"/>
              </a:rPr>
              <a:t>Öğrenci, yaparak ve yaşayarak öğrenir.</a:t>
            </a:r>
          </a:p>
          <a:p>
            <a:pPr marL="0" indent="0">
              <a:buNone/>
            </a:pPr>
            <a:r>
              <a:rPr lang="tr-TR" dirty="0">
                <a:latin typeface="Times New Roman" pitchFamily="18" charset="0"/>
                <a:cs typeface="Times New Roman" pitchFamily="18" charset="0"/>
              </a:rPr>
              <a:t>Öğrenciler öğrenme durumlarını kendilerine göre ayarlar.</a:t>
            </a:r>
          </a:p>
          <a:p>
            <a:pPr marL="0" indent="0">
              <a:buNone/>
            </a:pPr>
            <a:r>
              <a:rPr lang="tr-TR" dirty="0">
                <a:latin typeface="Times New Roman" pitchFamily="18" charset="0"/>
                <a:cs typeface="Times New Roman" pitchFamily="18" charset="0"/>
              </a:rPr>
              <a:t>Öğretim, öğrencinin ilgi, ihtiyaç ve yeteneklerine uygun olarak gerçekleşir</a:t>
            </a:r>
          </a:p>
          <a:p>
            <a:endParaRPr lang="tr-TR" dirty="0"/>
          </a:p>
        </p:txBody>
      </p:sp>
      <p:sp>
        <p:nvSpPr>
          <p:cNvPr id="4" name="Metin Yer Tutucusu 3"/>
          <p:cNvSpPr>
            <a:spLocks noGrp="1"/>
          </p:cNvSpPr>
          <p:nvPr>
            <p:ph type="body" sz="half" idx="2"/>
          </p:nvPr>
        </p:nvSpPr>
        <p:spPr>
          <a:xfrm>
            <a:off x="1134116" y="2996952"/>
            <a:ext cx="3048891" cy="3024336"/>
          </a:xfrm>
        </p:spPr>
        <p:txBody>
          <a:bodyPr>
            <a:normAutofit/>
          </a:bodyPr>
          <a:lstStyle/>
          <a:p>
            <a:r>
              <a:rPr lang="tr-TR" dirty="0">
                <a:latin typeface="Times New Roman" pitchFamily="18" charset="0"/>
                <a:cs typeface="Times New Roman" pitchFamily="18" charset="0"/>
              </a:rPr>
              <a:t>Araştırma yoluyla öğretime uygun durumlarda</a:t>
            </a:r>
          </a:p>
          <a:p>
            <a:r>
              <a:rPr lang="tr-TR" dirty="0">
                <a:latin typeface="Times New Roman" pitchFamily="18" charset="0"/>
                <a:cs typeface="Times New Roman" pitchFamily="18" charset="0"/>
              </a:rPr>
              <a:t>Bilişsel alanın uygulama, analiz ve sentez basamaklarındaki davranışların kazandırılmasında</a:t>
            </a:r>
          </a:p>
          <a:p>
            <a:r>
              <a:rPr lang="tr-TR" dirty="0">
                <a:latin typeface="Times New Roman" pitchFamily="18" charset="0"/>
                <a:cs typeface="Times New Roman" pitchFamily="18" charset="0"/>
              </a:rPr>
              <a:t>Öğrenci kendi başına bir konuyu öğrenmek istediğinde veya kendi başına çalışma yapmak istediğinde</a:t>
            </a:r>
          </a:p>
          <a:p>
            <a:r>
              <a:rPr lang="tr-TR" dirty="0">
                <a:latin typeface="Times New Roman" pitchFamily="18" charset="0"/>
                <a:cs typeface="Times New Roman" pitchFamily="18" charset="0"/>
              </a:rPr>
              <a:t>Bireyin konuyu yaparak yaşayarak öğrenmesinde kullanılır.</a:t>
            </a:r>
          </a:p>
          <a:p>
            <a:endParaRPr lang="tr-TR" dirty="0"/>
          </a:p>
        </p:txBody>
      </p:sp>
    </p:spTree>
    <p:extLst>
      <p:ext uri="{BB962C8B-B14F-4D97-AF65-F5344CB8AC3E}">
        <p14:creationId xmlns:p14="http://schemas.microsoft.com/office/powerpoint/2010/main" val="196466869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a:bodyPr>
          <a:lstStyle/>
          <a:p>
            <a:r>
              <a:rPr lang="tr-TR" sz="4000" dirty="0">
                <a:latin typeface="Times New Roman" pitchFamily="18" charset="0"/>
                <a:cs typeface="Times New Roman" pitchFamily="18" charset="0"/>
              </a:rPr>
              <a:t>ÖĞRETİM TEKNİKLERİ</a:t>
            </a:r>
          </a:p>
        </p:txBody>
      </p:sp>
      <p:sp>
        <p:nvSpPr>
          <p:cNvPr id="6" name="İçerik Yer Tutucusu 5"/>
          <p:cNvSpPr>
            <a:spLocks noGrp="1"/>
          </p:cNvSpPr>
          <p:nvPr>
            <p:ph sz="quarter" idx="13"/>
          </p:nvPr>
        </p:nvSpPr>
        <p:spPr/>
        <p:txBody>
          <a:bodyPr>
            <a:normAutofit/>
          </a:bodyPr>
          <a:lstStyle/>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Gezi</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Gözlem</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Deney (Laboratuvar Tekniği)</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Gösteri</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Rol Oynama</a:t>
            </a:r>
          </a:p>
          <a:p>
            <a:pPr fontAlgn="base"/>
            <a:endParaRPr lang="tr-TR" dirty="0">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İçerik Yer Tutucusu 6"/>
          <p:cNvSpPr>
            <a:spLocks noGrp="1"/>
          </p:cNvSpPr>
          <p:nvPr>
            <p:ph sz="quarter" idx="14"/>
          </p:nvPr>
        </p:nvSpPr>
        <p:spPr>
          <a:noFill/>
        </p:spPr>
        <p:txBody>
          <a:bodyPr>
            <a:normAutofit/>
          </a:bodyPr>
          <a:lstStyle/>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Drama (Doğaçlama Canlandırması)</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Konuşma Halkası</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İstasyon (Çoklu Zeka Uygulaması)</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Beyin Fırtınası</a:t>
            </a:r>
            <a:endParaRPr lang="tr-TR" dirty="0"/>
          </a:p>
        </p:txBody>
      </p:sp>
    </p:spTree>
    <p:extLst>
      <p:ext uri="{BB962C8B-B14F-4D97-AF65-F5344CB8AC3E}">
        <p14:creationId xmlns:p14="http://schemas.microsoft.com/office/powerpoint/2010/main" val="152999234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259632" y="1268760"/>
            <a:ext cx="3064827" cy="1503037"/>
          </a:xfrm>
        </p:spPr>
        <p:txBody>
          <a:bodyPr/>
          <a:lstStyle/>
          <a:p>
            <a:r>
              <a:rPr lang="tr-TR" dirty="0">
                <a:latin typeface="Times New Roman" pitchFamily="18" charset="0"/>
                <a:cs typeface="Times New Roman" pitchFamily="18" charset="0"/>
              </a:rPr>
              <a:t>ÖĞRETİM STRATEJİLERİ</a:t>
            </a:r>
          </a:p>
        </p:txBody>
      </p:sp>
      <p:sp>
        <p:nvSpPr>
          <p:cNvPr id="5" name="İçerik Yer Tutucusu 4"/>
          <p:cNvSpPr>
            <a:spLocks noGrp="1"/>
          </p:cNvSpPr>
          <p:nvPr>
            <p:ph idx="1"/>
          </p:nvPr>
        </p:nvSpPr>
        <p:spPr>
          <a:xfrm rot="60000">
            <a:off x="4717805" y="1051553"/>
            <a:ext cx="3276025" cy="4722468"/>
          </a:xfrm>
        </p:spPr>
        <p:txBody>
          <a:bodyPr>
            <a:normAutofit fontScale="85000" lnSpcReduction="20000"/>
          </a:bodyPr>
          <a:lstStyle/>
          <a:p>
            <a:pPr marL="0" indent="0" algn="just">
              <a:buNone/>
            </a:pPr>
            <a:r>
              <a:rPr lang="tr-TR" sz="2600" b="1" dirty="0">
                <a:latin typeface="Times New Roman" pitchFamily="18" charset="0"/>
                <a:cs typeface="Times New Roman" pitchFamily="18" charset="0"/>
              </a:rPr>
              <a:t>1-Sunuş Stratejisi:</a:t>
            </a:r>
            <a:endParaRPr lang="tr-TR" sz="2600" dirty="0">
              <a:latin typeface="Times New Roman" pitchFamily="18" charset="0"/>
              <a:cs typeface="Times New Roman" pitchFamily="18" charset="0"/>
            </a:endParaRPr>
          </a:p>
          <a:p>
            <a:pPr marL="0" indent="0" algn="ctr">
              <a:buNone/>
            </a:pPr>
            <a:r>
              <a:rPr lang="tr-TR" sz="2600" dirty="0">
                <a:latin typeface="Times New Roman" pitchFamily="18" charset="0"/>
                <a:cs typeface="Times New Roman" pitchFamily="18" charset="0"/>
              </a:rPr>
              <a:t>Tüm bilgilerin öğretmen tarafından aktarılmasıyla kavram ve genellemelerin öğretildiği bir öğretme yoludur.</a:t>
            </a:r>
          </a:p>
          <a:p>
            <a:pPr marL="0" indent="0" algn="ctr">
              <a:buNone/>
            </a:pPr>
            <a:r>
              <a:rPr lang="tr-TR" sz="2600" i="1" dirty="0">
                <a:latin typeface="Times New Roman" pitchFamily="18" charset="0"/>
                <a:cs typeface="Times New Roman" pitchFamily="18" charset="0"/>
              </a:rPr>
              <a:t>Bu stratejide öğretmen bilgiyi düzenler, organize eder,  öğrenciye hazır olarak alacağı içerikte sunar.</a:t>
            </a:r>
            <a:br>
              <a:rPr lang="tr-TR" sz="2600" i="1" dirty="0">
                <a:latin typeface="Times New Roman" pitchFamily="18" charset="0"/>
                <a:cs typeface="Times New Roman" pitchFamily="18" charset="0"/>
              </a:rPr>
            </a:br>
            <a:r>
              <a:rPr lang="tr-TR" sz="2600" dirty="0">
                <a:latin typeface="Times New Roman" pitchFamily="18" charset="0"/>
                <a:cs typeface="Times New Roman" pitchFamily="18" charset="0"/>
              </a:rPr>
              <a:t>Dersin giriş ya da açıklamaların gerekli olduğu kısımlarında kullanılır.</a:t>
            </a:r>
          </a:p>
          <a:p>
            <a:pPr marL="0" indent="0">
              <a:buNone/>
            </a:pPr>
            <a:endParaRPr lang="tr-TR" dirty="0"/>
          </a:p>
        </p:txBody>
      </p:sp>
      <p:sp>
        <p:nvSpPr>
          <p:cNvPr id="6" name="Metin Yer Tutucusu 5"/>
          <p:cNvSpPr>
            <a:spLocks noGrp="1"/>
          </p:cNvSpPr>
          <p:nvPr>
            <p:ph type="body" sz="half" idx="2"/>
          </p:nvPr>
        </p:nvSpPr>
        <p:spPr>
          <a:xfrm rot="21123979">
            <a:off x="1262716" y="3076320"/>
            <a:ext cx="3048891" cy="3111158"/>
          </a:xfrm>
        </p:spPr>
        <p:txBody>
          <a:bodyPr/>
          <a:lstStyle/>
          <a:p>
            <a:r>
              <a:rPr lang="tr-TR" sz="1800" b="1" dirty="0">
                <a:latin typeface="Times New Roman" pitchFamily="18" charset="0"/>
                <a:cs typeface="Times New Roman" pitchFamily="18" charset="0"/>
              </a:rPr>
              <a:t>Öğretim stratejileri 3 ana başlık altında gruplanmaktadır.</a:t>
            </a:r>
          </a:p>
          <a:p>
            <a:pPr algn="l"/>
            <a:r>
              <a:rPr lang="tr-TR" sz="1800" b="1" dirty="0">
                <a:latin typeface="Times New Roman" pitchFamily="18" charset="0"/>
                <a:cs typeface="Times New Roman" pitchFamily="18" charset="0"/>
              </a:rPr>
              <a:t>1-Sunuş (Alış) Stratejisi</a:t>
            </a:r>
            <a:br>
              <a:rPr lang="tr-TR" sz="1800" b="1" dirty="0">
                <a:latin typeface="Times New Roman" pitchFamily="18" charset="0"/>
                <a:cs typeface="Times New Roman" pitchFamily="18" charset="0"/>
              </a:rPr>
            </a:br>
            <a:r>
              <a:rPr lang="tr-TR" sz="1800" b="1" dirty="0">
                <a:latin typeface="Times New Roman" pitchFamily="18" charset="0"/>
                <a:cs typeface="Times New Roman" pitchFamily="18" charset="0"/>
              </a:rPr>
              <a:t>2-Buluş (Keşfetme) Stratejisi</a:t>
            </a:r>
            <a:br>
              <a:rPr lang="tr-TR" sz="1800" b="1" dirty="0">
                <a:latin typeface="Times New Roman" pitchFamily="18" charset="0"/>
                <a:cs typeface="Times New Roman" pitchFamily="18" charset="0"/>
              </a:rPr>
            </a:br>
            <a:r>
              <a:rPr lang="tr-TR" sz="1800" b="1" dirty="0">
                <a:latin typeface="Times New Roman" pitchFamily="18" charset="0"/>
                <a:cs typeface="Times New Roman" pitchFamily="18" charset="0"/>
              </a:rPr>
              <a:t>3-Araştırma – İnceleme Stratejisi</a:t>
            </a:r>
          </a:p>
          <a:p>
            <a:endParaRPr lang="tr-TR" dirty="0"/>
          </a:p>
        </p:txBody>
      </p:sp>
      <p:pic>
        <p:nvPicPr>
          <p:cNvPr id="3074" name="Picture 2" descr="Sana Çiçekler Getirdim çiçekçi, Sana Çiçekler Getirdim çiçek gönder">
            <a:extLst>
              <a:ext uri="{FF2B5EF4-FFF2-40B4-BE49-F238E27FC236}">
                <a16:creationId xmlns:a16="http://schemas.microsoft.com/office/drawing/2014/main" xmlns="" id="{54D17795-E21B-4B2F-8CC5-F5EFD6DC1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46" y="764704"/>
            <a:ext cx="1233881" cy="123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0073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ÖĞRETİM TEKNİKLERİ</a:t>
            </a:r>
            <a:endParaRPr lang="tr-TR" dirty="0"/>
          </a:p>
        </p:txBody>
      </p:sp>
      <p:sp>
        <p:nvSpPr>
          <p:cNvPr id="3" name="İçerik Yer Tutucusu 2"/>
          <p:cNvSpPr>
            <a:spLocks noGrp="1"/>
          </p:cNvSpPr>
          <p:nvPr>
            <p:ph sz="quarter" idx="13"/>
          </p:nvPr>
        </p:nvSpPr>
        <p:spPr/>
        <p:txBody>
          <a:bodyPr>
            <a:normAutofit fontScale="92500" lnSpcReduction="10000"/>
          </a:bodyPr>
          <a:lstStyle/>
          <a:p>
            <a:pPr fontAlgn="base"/>
            <a:r>
              <a:rPr lang="tr-TR" b="1" dirty="0">
                <a:effectLst>
                  <a:outerShdw blurRad="38100" dist="38100" dir="2700000" algn="tl">
                    <a:srgbClr val="000000">
                      <a:alpha val="43137"/>
                    </a:srgbClr>
                  </a:outerShdw>
                </a:effectLst>
                <a:latin typeface="Times New Roman" pitchFamily="18" charset="0"/>
                <a:cs typeface="Times New Roman" pitchFamily="18" charset="0"/>
              </a:rPr>
              <a:t>Altı Şapkalı Düşünme</a:t>
            </a:r>
          </a:p>
          <a:p>
            <a:pPr fontAlgn="base"/>
            <a:r>
              <a:rPr lang="tr-TR" b="1" dirty="0">
                <a:effectLst>
                  <a:outerShdw blurRad="38100" dist="38100" dir="2700000" algn="tl">
                    <a:srgbClr val="000000">
                      <a:alpha val="43137"/>
                    </a:srgbClr>
                  </a:outerShdw>
                </a:effectLst>
                <a:latin typeface="Times New Roman" pitchFamily="18" charset="0"/>
                <a:cs typeface="Times New Roman" pitchFamily="18" charset="0"/>
              </a:rPr>
              <a:t>Altı Ayakkabılı Uygulama</a:t>
            </a:r>
          </a:p>
          <a:p>
            <a:pPr fontAlgn="base"/>
            <a:r>
              <a:rPr lang="tr-TR" b="1" dirty="0">
                <a:effectLst>
                  <a:outerShdw blurRad="38100" dist="38100" dir="2700000" algn="tl">
                    <a:srgbClr val="000000">
                      <a:alpha val="43137"/>
                    </a:srgbClr>
                  </a:outerShdw>
                </a:effectLst>
                <a:latin typeface="Times New Roman" pitchFamily="18" charset="0"/>
                <a:cs typeface="Times New Roman" pitchFamily="18" charset="0"/>
              </a:rPr>
              <a:t>Mikro Öğretim</a:t>
            </a:r>
          </a:p>
          <a:p>
            <a:pPr fontAlgn="base"/>
            <a:r>
              <a:rPr lang="tr-TR" b="1" dirty="0">
                <a:effectLst>
                  <a:outerShdw blurRad="38100" dist="38100" dir="2700000" algn="tl">
                    <a:srgbClr val="000000">
                      <a:alpha val="43137"/>
                    </a:srgbClr>
                  </a:outerShdw>
                </a:effectLst>
                <a:latin typeface="Times New Roman" pitchFamily="18" charset="0"/>
                <a:cs typeface="Times New Roman" pitchFamily="18" charset="0"/>
              </a:rPr>
              <a:t>Benzetim(Simülasyon  Gerçeğe Yakın Yapay Ortam</a:t>
            </a:r>
          </a:p>
          <a:p>
            <a:pPr fontAlgn="base"/>
            <a:r>
              <a:rPr lang="tr-TR" b="1" dirty="0">
                <a:effectLst>
                  <a:outerShdw blurRad="38100" dist="38100" dir="2700000" algn="tl">
                    <a:srgbClr val="000000">
                      <a:alpha val="43137"/>
                    </a:srgbClr>
                  </a:outerShdw>
                </a:effectLst>
                <a:latin typeface="Times New Roman" pitchFamily="18" charset="0"/>
                <a:cs typeface="Times New Roman" pitchFamily="18" charset="0"/>
              </a:rPr>
              <a:t>Görüş Geliştirme (Serbest Kürsü)</a:t>
            </a:r>
          </a:p>
          <a:p>
            <a:endParaRPr lang="tr-TR" dirty="0"/>
          </a:p>
        </p:txBody>
      </p:sp>
      <p:sp>
        <p:nvSpPr>
          <p:cNvPr id="4" name="İçerik Yer Tutucusu 3"/>
          <p:cNvSpPr>
            <a:spLocks noGrp="1"/>
          </p:cNvSpPr>
          <p:nvPr>
            <p:ph sz="quarter" idx="14"/>
          </p:nvPr>
        </p:nvSpPr>
        <p:spPr/>
        <p:txBody>
          <a:bodyPr>
            <a:normAutofit fontScale="92500" lnSpcReduction="10000"/>
          </a:bodyPr>
          <a:lstStyle/>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Sergi</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Görüşme(Mülakat)</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Ev Ödevi</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Tarihsel Empati</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Müze Eğitimi</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Güç Alanı Analizi(SWOT Analizi)</a:t>
            </a:r>
          </a:p>
          <a:p>
            <a:pPr fontAlgn="base"/>
            <a:r>
              <a:rPr lang="tr-TR" dirty="0">
                <a:effectLst>
                  <a:outerShdw blurRad="38100" dist="38100" dir="2700000" algn="tl">
                    <a:srgbClr val="000000">
                      <a:alpha val="43137"/>
                    </a:srgbClr>
                  </a:outerShdw>
                </a:effectLst>
                <a:latin typeface="Times New Roman" pitchFamily="18" charset="0"/>
                <a:cs typeface="Times New Roman" pitchFamily="18" charset="0"/>
              </a:rPr>
              <a:t>Soru-Cevap Tekniği</a:t>
            </a:r>
            <a:endParaRPr lang="tr-T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15712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6B96FC98-25FB-41F7-8041-519E0DE5B44A}"/>
              </a:ext>
            </a:extLst>
          </p:cNvPr>
          <p:cNvSpPr>
            <a:spLocks noGrp="1"/>
          </p:cNvSpPr>
          <p:nvPr>
            <p:ph type="title"/>
          </p:nvPr>
        </p:nvSpPr>
        <p:spPr>
          <a:xfrm rot="20570669">
            <a:off x="1176865" y="836712"/>
            <a:ext cx="2536798" cy="1923422"/>
          </a:xfrm>
        </p:spPr>
        <p:txBody>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p>
        </p:txBody>
      </p:sp>
      <p:sp>
        <p:nvSpPr>
          <p:cNvPr id="3" name="İçerik Yer Tutucusu 2">
            <a:extLst>
              <a:ext uri="{FF2B5EF4-FFF2-40B4-BE49-F238E27FC236}">
                <a16:creationId xmlns:a16="http://schemas.microsoft.com/office/drawing/2014/main" xmlns="" id="{7B55850D-A768-45D1-AB7D-59F68B5948F9}"/>
              </a:ext>
            </a:extLst>
          </p:cNvPr>
          <p:cNvSpPr>
            <a:spLocks noGrp="1"/>
          </p:cNvSpPr>
          <p:nvPr>
            <p:ph idx="1"/>
          </p:nvPr>
        </p:nvSpPr>
        <p:spPr/>
        <p:txBody>
          <a:bodyPr>
            <a:normAutofit/>
          </a:bodyPr>
          <a:lstStyle/>
          <a:p>
            <a:r>
              <a:rPr lang="tr-TR" b="0" i="0" dirty="0">
                <a:solidFill>
                  <a:srgbClr val="525252"/>
                </a:solidFill>
                <a:effectLst/>
                <a:latin typeface="Times New Roman" panose="02020603050405020304" pitchFamily="18" charset="0"/>
                <a:cs typeface="Times New Roman" panose="02020603050405020304" pitchFamily="18" charset="0"/>
              </a:rPr>
              <a:t>Gezi gözlem tekniğinin sınırlılıkları: Yasal sorumlulukları fazladır. Disiplin problemleri meydana gelebilir. Uygun yer seçimi zordur. Organizasyonu genellikle karmaşıktır. Zaman alıcıdır. İyi planlama gerektirir . Gezi gözlem tekniğinin avantajları: Öğrenciler doğrudan bilgi ve tecrübeye ulaşırlar</a:t>
            </a:r>
            <a:endParaRPr lang="tr-TR" dirty="0">
              <a:latin typeface="Times New Roman" panose="02020603050405020304" pitchFamily="18" charset="0"/>
              <a:cs typeface="Times New Roman" panose="02020603050405020304" pitchFamily="18" charset="0"/>
            </a:endParaRPr>
          </a:p>
        </p:txBody>
      </p:sp>
      <p:sp>
        <p:nvSpPr>
          <p:cNvPr id="6" name="Metin Yer Tutucusu 5">
            <a:extLst>
              <a:ext uri="{FF2B5EF4-FFF2-40B4-BE49-F238E27FC236}">
                <a16:creationId xmlns:a16="http://schemas.microsoft.com/office/drawing/2014/main" xmlns="" id="{DA8D151C-02C1-4ADF-BFEC-743A314C5078}"/>
              </a:ext>
            </a:extLst>
          </p:cNvPr>
          <p:cNvSpPr>
            <a:spLocks noGrp="1"/>
          </p:cNvSpPr>
          <p:nvPr>
            <p:ph type="body" sz="half" idx="2"/>
          </p:nvPr>
        </p:nvSpPr>
        <p:spPr/>
        <p:txBody>
          <a:bodyPr>
            <a:normAutofit/>
          </a:bodyPr>
          <a:lstStyle/>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Gezi Tekniği</a:t>
            </a:r>
            <a:endParaRPr lang="tr-TR" sz="2400" dirty="0"/>
          </a:p>
        </p:txBody>
      </p:sp>
    </p:spTree>
    <p:extLst>
      <p:ext uri="{BB962C8B-B14F-4D97-AF65-F5344CB8AC3E}">
        <p14:creationId xmlns:p14="http://schemas.microsoft.com/office/powerpoint/2010/main" val="54443031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4FAD2BF-60DE-40A8-BF79-F18AE888D29D}"/>
              </a:ext>
            </a:extLst>
          </p:cNvPr>
          <p:cNvSpPr>
            <a:spLocks noGrp="1"/>
          </p:cNvSpPr>
          <p:nvPr>
            <p:ph type="title"/>
          </p:nvPr>
        </p:nvSpPr>
        <p:spPr>
          <a:xfrm rot="20089050">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p>
        </p:txBody>
      </p:sp>
      <p:sp>
        <p:nvSpPr>
          <p:cNvPr id="3" name="İçerik Yer Tutucusu 2">
            <a:extLst>
              <a:ext uri="{FF2B5EF4-FFF2-40B4-BE49-F238E27FC236}">
                <a16:creationId xmlns:a16="http://schemas.microsoft.com/office/drawing/2014/main" xmlns="" id="{CAD20E54-23E2-4C72-878F-C788F489FECB}"/>
              </a:ext>
            </a:extLst>
          </p:cNvPr>
          <p:cNvSpPr>
            <a:spLocks noGrp="1"/>
          </p:cNvSpPr>
          <p:nvPr>
            <p:ph idx="1"/>
          </p:nvPr>
        </p:nvSpPr>
        <p:spPr/>
        <p:txBody>
          <a:bodyPr>
            <a:normAutofit/>
          </a:bodyPr>
          <a:lstStyle/>
          <a:p>
            <a:r>
              <a:rPr lang="tr-TR" b="0" i="0" dirty="0">
                <a:solidFill>
                  <a:srgbClr val="525252"/>
                </a:solidFill>
                <a:effectLst/>
                <a:latin typeface="Times New Roman" panose="02020603050405020304" pitchFamily="18" charset="0"/>
                <a:cs typeface="Times New Roman" panose="02020603050405020304" pitchFamily="18" charset="0"/>
              </a:rPr>
              <a:t>Gözlem gezisi eğitim açısından ilginç yerlere örneğin fabrika, kütüphane vb. ne düzenleneceği gibi öğrencinin üzerinde çalışmakta olduğu yada yakın gelecekte çalışacağı konulara ilişkin örnekler toplayabileceği yerlere de düzenlenebilir. Örneğin: Orman, akıntı, göl, dağ </a:t>
            </a:r>
            <a:r>
              <a:rPr lang="tr-TR" b="0" i="0" dirty="0" err="1">
                <a:solidFill>
                  <a:srgbClr val="525252"/>
                </a:solidFill>
                <a:effectLst/>
                <a:latin typeface="Times New Roman" panose="02020603050405020304" pitchFamily="18" charset="0"/>
                <a:cs typeface="Times New Roman" panose="02020603050405020304" pitchFamily="18" charset="0"/>
              </a:rPr>
              <a:t>vs</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49A1A3A9-0AFE-4388-85A7-D6E4BD97AB1F}"/>
              </a:ext>
            </a:extLst>
          </p:cNvPr>
          <p:cNvSpPr>
            <a:spLocks noGrp="1"/>
          </p:cNvSpPr>
          <p:nvPr>
            <p:ph type="body" sz="half" idx="2"/>
          </p:nvPr>
        </p:nvSpPr>
        <p:spPr/>
        <p:txBody>
          <a:bodyPr/>
          <a:lstStyle/>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Gözlem Tekniği</a:t>
            </a:r>
          </a:p>
          <a:p>
            <a:endParaRPr lang="tr-TR" dirty="0"/>
          </a:p>
        </p:txBody>
      </p:sp>
    </p:spTree>
    <p:extLst>
      <p:ext uri="{BB962C8B-B14F-4D97-AF65-F5344CB8AC3E}">
        <p14:creationId xmlns:p14="http://schemas.microsoft.com/office/powerpoint/2010/main" val="162124662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28A0980-C843-4819-99D5-73ED8F783B98}"/>
              </a:ext>
            </a:extLst>
          </p:cNvPr>
          <p:cNvSpPr>
            <a:spLocks noGrp="1"/>
          </p:cNvSpPr>
          <p:nvPr>
            <p:ph type="title"/>
          </p:nvPr>
        </p:nvSpPr>
        <p:spPr>
          <a:xfrm rot="19944806">
            <a:off x="1346250" y="940548"/>
            <a:ext cx="2300971" cy="1548948"/>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2ECEFE85-B443-4C73-8733-8FB573DC7D0B}"/>
              </a:ext>
            </a:extLst>
          </p:cNvPr>
          <p:cNvSpPr>
            <a:spLocks noGrp="1"/>
          </p:cNvSpPr>
          <p:nvPr>
            <p:ph idx="1"/>
          </p:nvPr>
        </p:nvSpPr>
        <p:spPr/>
        <p:txBody>
          <a:bodyPr>
            <a:normAutofit fontScale="92500"/>
          </a:bodyPr>
          <a:lstStyle/>
          <a:p>
            <a:r>
              <a:rPr lang="tr-TR" b="0" i="0" dirty="0">
                <a:solidFill>
                  <a:srgbClr val="525252"/>
                </a:solidFill>
                <a:effectLst/>
                <a:latin typeface="Times New Roman" panose="02020603050405020304" pitchFamily="18" charset="0"/>
                <a:cs typeface="Times New Roman" panose="02020603050405020304" pitchFamily="18" charset="0"/>
              </a:rPr>
              <a:t>Deney için yapılacak hazırlıklar mevcut koşullara göre planlanmalı. Tehlike arz edecek deneyler öğretmen tarafından yapılmalıdır.       Öğrenciler gerekli güdülenme, bilgi ve davranış kazanımından sonra deneye başlamalıdır. Öğrenciler, ders defterlerine ya da deney defterlerine deneyi uygun plana göre özetini yazmalıdırlar.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5022FC43-B14E-4FA9-A3B4-C6B6CDC6192A}"/>
              </a:ext>
            </a:extLst>
          </p:cNvPr>
          <p:cNvSpPr>
            <a:spLocks noGrp="1"/>
          </p:cNvSpPr>
          <p:nvPr>
            <p:ph type="body" sz="half" idx="2"/>
          </p:nvPr>
        </p:nvSpPr>
        <p:spPr/>
        <p:txBody>
          <a:bodyPr>
            <a:normAutofit/>
          </a:bodyPr>
          <a:lstStyle/>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Deney Tekniği</a:t>
            </a:r>
          </a:p>
        </p:txBody>
      </p:sp>
    </p:spTree>
    <p:extLst>
      <p:ext uri="{BB962C8B-B14F-4D97-AF65-F5344CB8AC3E}">
        <p14:creationId xmlns:p14="http://schemas.microsoft.com/office/powerpoint/2010/main" val="19225681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3C3B7C2-1600-4070-9FA5-6FC203288BA5}"/>
              </a:ext>
            </a:extLst>
          </p:cNvPr>
          <p:cNvSpPr>
            <a:spLocks noGrp="1"/>
          </p:cNvSpPr>
          <p:nvPr>
            <p:ph type="title"/>
          </p:nvPr>
        </p:nvSpPr>
        <p:spPr>
          <a:xfrm rot="19877036">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76CB772C-F1FC-4460-959A-A3B1ACFC8234}"/>
              </a:ext>
            </a:extLst>
          </p:cNvPr>
          <p:cNvSpPr>
            <a:spLocks noGrp="1"/>
          </p:cNvSpPr>
          <p:nvPr>
            <p:ph idx="1"/>
          </p:nvPr>
        </p:nvSpPr>
        <p:spPr/>
        <p:txBody>
          <a:bodyPr/>
          <a:lstStyle/>
          <a:p>
            <a:r>
              <a:rPr lang="tr-TR" b="0" i="0" dirty="0">
                <a:solidFill>
                  <a:srgbClr val="525252"/>
                </a:solidFill>
                <a:effectLst/>
                <a:latin typeface="Times New Roman" panose="02020603050405020304" pitchFamily="18" charset="0"/>
                <a:cs typeface="Times New Roman" panose="02020603050405020304" pitchFamily="18" charset="0"/>
              </a:rPr>
              <a:t>Öğretmenin öğrencilerin önünde bir becerinin, işlemin vb. nasıl yapılacağını görsel, işitsel araçlar kullanarak göstermesi yöntemidir (Göster-izlet). Anlatımın görsel halidir. Öğretmen merkezlidir. Becerilerin öğretiminde etkilidir. İşiterek ve görerek öğrenme temellidir.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4778F232-2161-4CB9-B50D-25D15A48076B}"/>
              </a:ext>
            </a:extLst>
          </p:cNvPr>
          <p:cNvSpPr>
            <a:spLocks noGrp="1"/>
          </p:cNvSpPr>
          <p:nvPr>
            <p:ph type="body" sz="half" idx="2"/>
          </p:nvPr>
        </p:nvSpPr>
        <p:spPr/>
        <p:txBody>
          <a:bodyPr>
            <a:normAutofit/>
          </a:bodyPr>
          <a:lstStyle/>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Gösteri Yöntemi</a:t>
            </a:r>
          </a:p>
        </p:txBody>
      </p:sp>
    </p:spTree>
    <p:extLst>
      <p:ext uri="{BB962C8B-B14F-4D97-AF65-F5344CB8AC3E}">
        <p14:creationId xmlns:p14="http://schemas.microsoft.com/office/powerpoint/2010/main" val="22479771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8918462-FA71-4C13-9631-C170AC556FC9}"/>
              </a:ext>
            </a:extLst>
          </p:cNvPr>
          <p:cNvSpPr>
            <a:spLocks noGrp="1"/>
          </p:cNvSpPr>
          <p:nvPr>
            <p:ph type="title"/>
          </p:nvPr>
        </p:nvSpPr>
        <p:spPr>
          <a:xfrm rot="20668284">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5EE04CC4-C00B-4DA1-B2C1-AB08A125BB43}"/>
              </a:ext>
            </a:extLst>
          </p:cNvPr>
          <p:cNvSpPr>
            <a:spLocks noGrp="1"/>
          </p:cNvSpPr>
          <p:nvPr>
            <p:ph idx="1"/>
          </p:nvPr>
        </p:nvSpPr>
        <p:spPr/>
        <p:txBody>
          <a:bodyPr/>
          <a:lstStyle/>
          <a:p>
            <a:r>
              <a:rPr lang="tr-TR" b="0" i="0" dirty="0">
                <a:solidFill>
                  <a:srgbClr val="525252"/>
                </a:solidFill>
                <a:effectLst/>
                <a:latin typeface="Times New Roman" panose="02020603050405020304" pitchFamily="18" charset="0"/>
                <a:cs typeface="Times New Roman" panose="02020603050405020304" pitchFamily="18" charset="0"/>
              </a:rPr>
              <a:t>Rol oynama tekniği, öğrencilerin kendi duygu düşüncelerini başka bir kimliğe bürünerek ifade etmelerini sağlayan bir öğretim tekniğidir. Eskiden beri öğretim amacıyla kullanılması önerilmektedir. Rol yapmada birey, gerçek rolünden duygularından sıyrılıp kendini başkasının yerine koyar.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7FC2C0D9-015A-4D00-BD6F-58431E72C918}"/>
              </a:ext>
            </a:extLst>
          </p:cNvPr>
          <p:cNvSpPr>
            <a:spLocks noGrp="1"/>
          </p:cNvSpPr>
          <p:nvPr>
            <p:ph type="body" sz="half" idx="2"/>
          </p:nvPr>
        </p:nvSpPr>
        <p:spPr/>
        <p:txBody>
          <a:bodyPr>
            <a:normAutofit/>
          </a:bodyPr>
          <a:lstStyle/>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 Oynama Tekniği</a:t>
            </a:r>
          </a:p>
        </p:txBody>
      </p:sp>
    </p:spTree>
    <p:extLst>
      <p:ext uri="{BB962C8B-B14F-4D97-AF65-F5344CB8AC3E}">
        <p14:creationId xmlns:p14="http://schemas.microsoft.com/office/powerpoint/2010/main" val="51010043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31F898-2B8F-481C-B17A-D69FA81CD887}"/>
              </a:ext>
            </a:extLst>
          </p:cNvPr>
          <p:cNvSpPr>
            <a:spLocks noGrp="1"/>
          </p:cNvSpPr>
          <p:nvPr>
            <p:ph type="title"/>
          </p:nvPr>
        </p:nvSpPr>
        <p:spPr>
          <a:xfrm rot="20200252">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9D146A0E-5AEC-4F73-8820-4F6AB6C81F9F}"/>
              </a:ext>
            </a:extLst>
          </p:cNvPr>
          <p:cNvSpPr>
            <a:spLocks noGrp="1"/>
          </p:cNvSpPr>
          <p:nvPr>
            <p:ph idx="1"/>
          </p:nvPr>
        </p:nvSpPr>
        <p:spPr>
          <a:xfrm>
            <a:off x="4120062" y="982132"/>
            <a:ext cx="4095431" cy="4893735"/>
          </a:xfrm>
        </p:spPr>
        <p:txBody>
          <a:bodyPr>
            <a:normAutofit fontScale="92500"/>
          </a:bodyPr>
          <a:lstStyle/>
          <a:p>
            <a:r>
              <a:rPr lang="tr-TR" b="0" i="0" dirty="0">
                <a:solidFill>
                  <a:srgbClr val="525252"/>
                </a:solidFill>
                <a:effectLst/>
                <a:latin typeface="Times New Roman" panose="02020603050405020304" pitchFamily="18" charset="0"/>
                <a:cs typeface="Times New Roman" panose="02020603050405020304" pitchFamily="18" charset="0"/>
              </a:rPr>
              <a:t>Konuşma halkası, öğrencilerin görüş farklılıklarını görmeye ve farklı görüşlere saygı gösterme davranışını geliştirmeye yarayan bir yöntemdir. Bu yöntemin bir amacı da sınıf içinde güven ve saygı atmosferi oluşturmak, öğrenciler arasında ilişkileri ve iletişimi geliştirmektir. Konuşma halkası bir öykü, bir canlandırma, bir olay, bir resim vb.</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D384D43A-7769-4F69-8FD8-C8BD2BCF758A}"/>
              </a:ext>
            </a:extLst>
          </p:cNvPr>
          <p:cNvSpPr>
            <a:spLocks noGrp="1"/>
          </p:cNvSpPr>
          <p:nvPr>
            <p:ph type="body" sz="half" idx="2"/>
          </p:nvPr>
        </p:nvSpPr>
        <p:spPr/>
        <p:txBody>
          <a:bodyPr>
            <a:normAutofit/>
          </a:bodyPr>
          <a:lstStyle/>
          <a:p>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Konuşma Halkası Tekniği</a:t>
            </a:r>
          </a:p>
        </p:txBody>
      </p:sp>
    </p:spTree>
    <p:extLst>
      <p:ext uri="{BB962C8B-B14F-4D97-AF65-F5344CB8AC3E}">
        <p14:creationId xmlns:p14="http://schemas.microsoft.com/office/powerpoint/2010/main" val="181796345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D4F8EF8-A747-453F-A4E6-AE8D4880E36D}"/>
              </a:ext>
            </a:extLst>
          </p:cNvPr>
          <p:cNvSpPr>
            <a:spLocks noGrp="1"/>
          </p:cNvSpPr>
          <p:nvPr>
            <p:ph type="title"/>
          </p:nvPr>
        </p:nvSpPr>
        <p:spPr>
          <a:xfrm rot="20658533">
            <a:off x="1145394" y="896347"/>
            <a:ext cx="2536798" cy="1868124"/>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9D633BA8-9FC3-448D-8C95-9870A03EEA74}"/>
              </a:ext>
            </a:extLst>
          </p:cNvPr>
          <p:cNvSpPr>
            <a:spLocks noGrp="1"/>
          </p:cNvSpPr>
          <p:nvPr>
            <p:ph idx="1"/>
          </p:nvPr>
        </p:nvSpPr>
        <p:spPr>
          <a:xfrm>
            <a:off x="3887542" y="764704"/>
            <a:ext cx="4316414" cy="5328592"/>
          </a:xfrm>
        </p:spPr>
        <p:txBody>
          <a:bodyPr>
            <a:normAutofit fontScale="92500" lnSpcReduction="10000"/>
          </a:bodyPr>
          <a:lstStyle/>
          <a:p>
            <a:r>
              <a:rPr lang="tr-TR" b="0" i="0" dirty="0">
                <a:solidFill>
                  <a:srgbClr val="525252"/>
                </a:solidFill>
                <a:effectLst/>
                <a:latin typeface="Times New Roman" panose="02020603050405020304" pitchFamily="18" charset="0"/>
                <a:cs typeface="Times New Roman" panose="02020603050405020304" pitchFamily="18" charset="0"/>
              </a:rPr>
              <a:t>Sınıfın tamamı 3–4–5 ya da daha fazla istasyona bölünür. Bu istasyonlar örnek olay, neden sonuç değişkenlerini yazma, slogan yazma, afiş hazırlama, şiir; öykü yazma gibi istasyonlar olabilir. Her istasyona gidecek öğrenciler belirlenir. Tüm öğrenciler görev alır.</a:t>
            </a:r>
          </a:p>
          <a:p>
            <a:r>
              <a:rPr lang="tr-TR" b="0" i="0" dirty="0">
                <a:solidFill>
                  <a:srgbClr val="555555"/>
                </a:solidFill>
                <a:effectLst/>
                <a:latin typeface="Times New Roman" panose="02020603050405020304" pitchFamily="18" charset="0"/>
                <a:cs typeface="Times New Roman" panose="02020603050405020304" pitchFamily="18" charset="0"/>
              </a:rPr>
              <a:t>İstasyon Yöntemi, bütün sınıfın her aşamada (her istasyonda) çalışarak bir önceki grubun yaptıklarına katkı sağlayarak bir basamak ileri götürmeyi, yarım kalan işi tamamlamayı öğreten bir yöntemdir.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F49AF1CD-CD35-48AE-8E5F-5C4746D40682}"/>
              </a:ext>
            </a:extLst>
          </p:cNvPr>
          <p:cNvSpPr>
            <a:spLocks noGrp="1"/>
          </p:cNvSpPr>
          <p:nvPr>
            <p:ph type="body" sz="half" idx="2"/>
          </p:nvPr>
        </p:nvSpPr>
        <p:spPr/>
        <p:txBody>
          <a:bodyPr>
            <a:normAutofit/>
          </a:bodyPr>
          <a:lstStyle/>
          <a:p>
            <a:endPar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Çoklu Zeka İstasyon Tekniği</a:t>
            </a:r>
          </a:p>
        </p:txBody>
      </p:sp>
    </p:spTree>
    <p:extLst>
      <p:ext uri="{BB962C8B-B14F-4D97-AF65-F5344CB8AC3E}">
        <p14:creationId xmlns:p14="http://schemas.microsoft.com/office/powerpoint/2010/main" val="372724199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DBC6313-A39A-41CE-A1FE-1CA5C6262659}"/>
              </a:ext>
            </a:extLst>
          </p:cNvPr>
          <p:cNvSpPr>
            <a:spLocks noGrp="1"/>
          </p:cNvSpPr>
          <p:nvPr>
            <p:ph type="title"/>
          </p:nvPr>
        </p:nvSpPr>
        <p:spPr>
          <a:xfrm rot="20405557">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F3915710-3B69-4E0C-943E-F19F85DD944E}"/>
              </a:ext>
            </a:extLst>
          </p:cNvPr>
          <p:cNvSpPr>
            <a:spLocks noGrp="1"/>
          </p:cNvSpPr>
          <p:nvPr>
            <p:ph idx="1"/>
          </p:nvPr>
        </p:nvSpPr>
        <p:spPr>
          <a:xfrm>
            <a:off x="4120062" y="982132"/>
            <a:ext cx="4196354" cy="4893735"/>
          </a:xfrm>
        </p:spPr>
        <p:txBody>
          <a:bodyPr>
            <a:normAutofit/>
          </a:bodyPr>
          <a:lstStyle/>
          <a:p>
            <a:r>
              <a:rPr lang="tr-TR" b="0" i="0" dirty="0">
                <a:solidFill>
                  <a:srgbClr val="525252"/>
                </a:solidFill>
                <a:effectLst/>
                <a:latin typeface="Times New Roman" panose="02020603050405020304" pitchFamily="18" charset="0"/>
                <a:cs typeface="Times New Roman" panose="02020603050405020304" pitchFamily="18" charset="0"/>
              </a:rPr>
              <a:t>      Beyin fırtınasının esası; belirli bir durum veya probleme ilişkin fikir ve seçenekleri ortaya koymaktır.    Örneğin, bir teneke kutunun, eski gazetelerin veya bir ataşın kullanım alanlarının bulunması türünden bir araştırma ile öğrenciler, yaratıcı düşünmeye ve imgeleme yapmaya zorlanırlar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1E723CC3-09CC-4923-8197-08F65370C2B5}"/>
              </a:ext>
            </a:extLst>
          </p:cNvPr>
          <p:cNvSpPr>
            <a:spLocks noGrp="1"/>
          </p:cNvSpPr>
          <p:nvPr>
            <p:ph type="body" sz="half" idx="2"/>
          </p:nvPr>
        </p:nvSpPr>
        <p:spPr/>
        <p:txBody>
          <a:bodyPr/>
          <a:lstStyle/>
          <a:p>
            <a:endParaRPr lang="tr-TR" dirty="0"/>
          </a:p>
          <a:p>
            <a:endParaRPr lang="tr-TR" dirty="0"/>
          </a:p>
          <a:p>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Beyin Fırtınası Tekniği</a:t>
            </a:r>
          </a:p>
        </p:txBody>
      </p:sp>
    </p:spTree>
    <p:extLst>
      <p:ext uri="{BB962C8B-B14F-4D97-AF65-F5344CB8AC3E}">
        <p14:creationId xmlns:p14="http://schemas.microsoft.com/office/powerpoint/2010/main" val="179457667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1DFA06-2F0E-47A4-B078-8C1939236223}"/>
              </a:ext>
            </a:extLst>
          </p:cNvPr>
          <p:cNvSpPr>
            <a:spLocks noGrp="1"/>
          </p:cNvSpPr>
          <p:nvPr>
            <p:ph type="title"/>
          </p:nvPr>
        </p:nvSpPr>
        <p:spPr>
          <a:xfrm rot="20034182">
            <a:off x="1176865" y="1052736"/>
            <a:ext cx="2536798" cy="1707398"/>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B91BB032-DA72-404E-944B-F5780157E2C2}"/>
              </a:ext>
            </a:extLst>
          </p:cNvPr>
          <p:cNvSpPr>
            <a:spLocks noGrp="1"/>
          </p:cNvSpPr>
          <p:nvPr>
            <p:ph idx="1"/>
          </p:nvPr>
        </p:nvSpPr>
        <p:spPr/>
        <p:txBody>
          <a:bodyPr/>
          <a:lstStyle/>
          <a:p>
            <a:r>
              <a:rPr lang="tr-TR" i="0" dirty="0">
                <a:solidFill>
                  <a:srgbClr val="000000"/>
                </a:solidFill>
                <a:effectLst/>
                <a:latin typeface="Times New Roman" panose="02020603050405020304" pitchFamily="18" charset="0"/>
                <a:cs typeface="Times New Roman" panose="02020603050405020304" pitchFamily="18" charset="0"/>
              </a:rPr>
              <a:t>Altı Şapkalı Düşünme Tekniğinin teme-</a:t>
            </a:r>
            <a:r>
              <a:rPr lang="tr-TR" i="0" dirty="0" err="1">
                <a:solidFill>
                  <a:srgbClr val="000000"/>
                </a:solidFill>
                <a:effectLst/>
                <a:latin typeface="Times New Roman" panose="02020603050405020304" pitchFamily="18" charset="0"/>
                <a:cs typeface="Times New Roman" panose="02020603050405020304" pitchFamily="18" charset="0"/>
              </a:rPr>
              <a:t>linde</a:t>
            </a:r>
            <a:r>
              <a:rPr lang="tr-TR" b="0" i="0" dirty="0">
                <a:solidFill>
                  <a:srgbClr val="000000"/>
                </a:solidFill>
                <a:effectLst/>
                <a:latin typeface="Times New Roman" panose="02020603050405020304" pitchFamily="18" charset="0"/>
                <a:cs typeface="Times New Roman" panose="02020603050405020304" pitchFamily="18" charset="0"/>
              </a:rPr>
              <a:t>, düşünceleri altı farklı bakışı simgeleyen farklı renklerdeki şapkaları takarak ya da takmış gibi yaparak analiz etmek ve yaratıcılığı geliştirmek vardır.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B122336C-7313-4AFC-BA19-384F63BAAEDB}"/>
              </a:ext>
            </a:extLst>
          </p:cNvPr>
          <p:cNvSpPr>
            <a:spLocks noGrp="1"/>
          </p:cNvSpPr>
          <p:nvPr>
            <p:ph type="body" sz="half" idx="2"/>
          </p:nvPr>
        </p:nvSpPr>
        <p:spPr/>
        <p:txBody>
          <a:bodyPr>
            <a:normAutofit/>
          </a:bodyPr>
          <a:lstStyle/>
          <a:p>
            <a:endParaRPr lang="tr-T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Altı Şapkalı Düşünme Tekniği</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910482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307262C-93DD-43E8-90F8-439950972073}"/>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xmlns="" id="{3BBEEA09-5FBE-4EAA-8ED6-681521DA4D23}"/>
              </a:ext>
            </a:extLst>
          </p:cNvPr>
          <p:cNvSpPr>
            <a:spLocks noGrp="1"/>
          </p:cNvSpPr>
          <p:nvPr>
            <p:ph idx="1"/>
          </p:nvPr>
        </p:nvSpPr>
        <p:spPr/>
        <p:txBody>
          <a:bodyPr/>
          <a:lstStyle/>
          <a:p>
            <a:r>
              <a:rPr lang="tr-TR" dirty="0"/>
              <a:t>A. Sunuş</a:t>
            </a:r>
          </a:p>
          <a:p>
            <a:r>
              <a:rPr lang="tr-TR" dirty="0"/>
              <a:t>B. Buluş,</a:t>
            </a:r>
          </a:p>
          <a:p>
            <a:r>
              <a:rPr lang="tr-TR" dirty="0"/>
              <a:t>C. Araştırma – İnceleme</a:t>
            </a:r>
          </a:p>
          <a:p>
            <a:r>
              <a:rPr lang="tr-TR" dirty="0"/>
              <a:t>D. Farkına Varmadan    Öğrenme</a:t>
            </a:r>
          </a:p>
        </p:txBody>
      </p:sp>
      <p:sp>
        <p:nvSpPr>
          <p:cNvPr id="4" name="Metin Yer Tutucusu 3">
            <a:extLst>
              <a:ext uri="{FF2B5EF4-FFF2-40B4-BE49-F238E27FC236}">
                <a16:creationId xmlns:a16="http://schemas.microsoft.com/office/drawing/2014/main" xmlns="" id="{CED57442-83FC-4792-90D6-7FFBDBA86434}"/>
              </a:ext>
            </a:extLst>
          </p:cNvPr>
          <p:cNvSpPr>
            <a:spLocks noGrp="1"/>
          </p:cNvSpPr>
          <p:nvPr>
            <p:ph type="body" sz="half" idx="2"/>
          </p:nvPr>
        </p:nvSpPr>
        <p:spPr/>
        <p:txBody>
          <a:bodyPr>
            <a:normAutofit/>
          </a:bodyPr>
          <a:lstStyle/>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Aşağıdakilerden hangisi bir öğretim stratejisi değildir?</a:t>
            </a:r>
          </a:p>
        </p:txBody>
      </p:sp>
      <p:pic>
        <p:nvPicPr>
          <p:cNvPr id="4098" name="Picture 2" descr="Dört Mevsim Yaz Çiçek Aranjmanı - 444Çiçek">
            <a:extLst>
              <a:ext uri="{FF2B5EF4-FFF2-40B4-BE49-F238E27FC236}">
                <a16:creationId xmlns:a16="http://schemas.microsoft.com/office/drawing/2014/main" xmlns="" id="{63F5EE9B-3570-4413-B2A8-C729659CE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399" y="692696"/>
            <a:ext cx="254526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2981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199BD3B-944C-4F97-97A4-CBDF640DB525}"/>
              </a:ext>
            </a:extLst>
          </p:cNvPr>
          <p:cNvSpPr>
            <a:spLocks noGrp="1"/>
          </p:cNvSpPr>
          <p:nvPr>
            <p:ph type="title"/>
          </p:nvPr>
        </p:nvSpPr>
        <p:spPr>
          <a:xfrm rot="18919321">
            <a:off x="1202703" y="889731"/>
            <a:ext cx="2293773" cy="1560350"/>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EB06D6D2-FFD5-4C40-976C-447C44BD1840}"/>
              </a:ext>
            </a:extLst>
          </p:cNvPr>
          <p:cNvSpPr>
            <a:spLocks noGrp="1"/>
          </p:cNvSpPr>
          <p:nvPr>
            <p:ph idx="1"/>
          </p:nvPr>
        </p:nvSpPr>
        <p:spPr/>
        <p:txBody>
          <a:bodyPr/>
          <a:lstStyle/>
          <a:p>
            <a:r>
              <a:rPr lang="tr-TR" b="0" i="0" dirty="0">
                <a:solidFill>
                  <a:srgbClr val="525252"/>
                </a:solidFill>
                <a:effectLst/>
                <a:latin typeface="Times New Roman" panose="02020603050405020304" pitchFamily="18" charset="0"/>
                <a:cs typeface="Times New Roman" panose="02020603050405020304" pitchFamily="18" charset="0"/>
              </a:rPr>
              <a:t>Benzetim(Simülasyon) – Gerçeğe Yakın Yapay Ortam. Öğrencileri gerçek araçlarla yetiştirmenin zor, tehlikeli ve maliyetinin fazla olduğu durumlarda, gerçeğin modelinden öğrenilmesi yoludur.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BD22096E-9926-4B1A-8D4E-5AD540DCC380}"/>
              </a:ext>
            </a:extLst>
          </p:cNvPr>
          <p:cNvSpPr>
            <a:spLocks noGrp="1"/>
          </p:cNvSpPr>
          <p:nvPr>
            <p:ph type="body" sz="half" idx="2"/>
          </p:nvPr>
        </p:nvSpPr>
        <p:spPr/>
        <p:txBody>
          <a:bodyPr>
            <a:normAutofit/>
          </a:bodyPr>
          <a:lstStyle/>
          <a:p>
            <a:endParaRPr lang="tr-TR" sz="2400" b="1" i="0"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Benzetim (Simülasyon) Yöntemi</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565870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265EF7B4-E638-4BDE-B1C9-3FD185F8FCD9}"/>
              </a:ext>
            </a:extLst>
          </p:cNvPr>
          <p:cNvSpPr>
            <a:spLocks noGrp="1"/>
          </p:cNvSpPr>
          <p:nvPr>
            <p:ph idx="1"/>
          </p:nvPr>
        </p:nvSpPr>
        <p:spPr/>
        <p:txBody>
          <a:bodyPr/>
          <a:lstStyle/>
          <a:p>
            <a:r>
              <a:rPr lang="tr-TR" b="0" i="0" dirty="0">
                <a:solidFill>
                  <a:srgbClr val="525252"/>
                </a:solidFill>
                <a:effectLst/>
                <a:latin typeface="Times New Roman" panose="02020603050405020304" pitchFamily="18" charset="0"/>
                <a:cs typeface="Times New Roman" panose="02020603050405020304" pitchFamily="18" charset="0"/>
              </a:rPr>
              <a:t>Görüş geliştirme deyince akla zıtlık gelmelidir. Eğer bir konuda zıtlıktan, terslikten ve uç noktalardan bahsediliyorsa burada görüş geliştirme tekniği kullanılıyordur.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a:bodyPr>
          <a:lstStyle/>
          <a:p>
            <a:endParaRPr lang="tr-TR" sz="2400" b="1" i="0"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Görüş Geliştirme Tekniği</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03957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3" name="İçerik Yer Tutucusu 2">
            <a:extLst>
              <a:ext uri="{FF2B5EF4-FFF2-40B4-BE49-F238E27FC236}">
                <a16:creationId xmlns:a16="http://schemas.microsoft.com/office/drawing/2014/main" xmlns="" id="{265EF7B4-E638-4BDE-B1C9-3FD185F8FCD9}"/>
              </a:ext>
            </a:extLst>
          </p:cNvPr>
          <p:cNvSpPr>
            <a:spLocks noGrp="1"/>
          </p:cNvSpPr>
          <p:nvPr>
            <p:ph idx="1"/>
          </p:nvPr>
        </p:nvSpPr>
        <p:spPr>
          <a:xfrm>
            <a:off x="4120062" y="764704"/>
            <a:ext cx="4124346" cy="5111163"/>
          </a:xfrm>
        </p:spPr>
        <p:txBody>
          <a:bodyPr>
            <a:normAutofit fontScale="92500" lnSpcReduction="20000"/>
          </a:bodyPr>
          <a:lstStyle/>
          <a:p>
            <a:pPr fontAlgn="base"/>
            <a:r>
              <a:rPr lang="tr-TR" dirty="0">
                <a:latin typeface="Times New Roman" pitchFamily="18" charset="0"/>
                <a:cs typeface="Times New Roman" pitchFamily="18" charset="0"/>
              </a:rPr>
              <a:t>Mikro öğretim özellikle öğretmenlerin hizmet öncesi eğitiminde kullanılan ve onların öğretmenlik davranışları açısından sistemli bir şekilde deneme yaparak yetiştirmeyi amaçlayan bir öğretim tekniğidir.</a:t>
            </a:r>
          </a:p>
          <a:p>
            <a:pPr fontAlgn="base"/>
            <a:r>
              <a:rPr lang="tr-TR" dirty="0">
                <a:latin typeface="Times New Roman" pitchFamily="18" charset="0"/>
                <a:cs typeface="Times New Roman" pitchFamily="18" charset="0"/>
              </a:rPr>
              <a:t>Öğretmen eğitiminde kullanılan ve az sayıda öğrencinin grup çalışmalarıyla gerçekleştirdiği bir tekniktir.</a:t>
            </a:r>
          </a:p>
          <a:p>
            <a:pPr fontAlgn="base"/>
            <a:r>
              <a:rPr lang="tr-TR" dirty="0">
                <a:latin typeface="Times New Roman" pitchFamily="18" charset="0"/>
                <a:cs typeface="Times New Roman" pitchFamily="18" charset="0"/>
              </a:rPr>
              <a:t>Her öğrenci konusunu sunar, sunu, video, teyp vb. kayda alınır. Dersten sonra sunu birlikte izlenir, tartışılır ve değerlendirilir.</a:t>
            </a:r>
          </a:p>
          <a:p>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a:bodyPr>
          <a:lstStyle/>
          <a:p>
            <a:endParaRPr lang="tr-TR" sz="2400" b="1" i="0"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Mikro Öğretim Tekniği</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309727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fontScale="92500"/>
          </a:bodyPr>
          <a:lstStyle/>
          <a:p>
            <a:r>
              <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Altı Ayakkabılı Uygulama Tekniği</a:t>
            </a: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dirty="0" smtClean="0">
                <a:latin typeface="Times New Roman" pitchFamily="18" charset="0"/>
                <a:cs typeface="Times New Roman" pitchFamily="18" charset="0"/>
              </a:rPr>
              <a:t>Düşüncelerin uygulandığı tekniktir</a:t>
            </a:r>
            <a:r>
              <a:rPr lang="tr-TR" sz="2400" b="1" dirty="0" smtClean="0">
                <a:effectLst>
                  <a:outerShdw blurRad="38100" dist="38100" dir="2700000" algn="tl">
                    <a:srgbClr val="000000">
                      <a:alpha val="43137"/>
                    </a:srgbClr>
                  </a:outerShdw>
                </a:effectLst>
              </a:rPr>
              <a:t>.</a:t>
            </a:r>
            <a:endParaRPr lang="tr-TR" sz="2400" b="1" dirty="0">
              <a:effectLst>
                <a:outerShdw blurRad="38100" dist="38100" dir="2700000" algn="tl">
                  <a:srgbClr val="000000">
                    <a:alpha val="43137"/>
                  </a:srgbClr>
                </a:outerShdw>
              </a:effectLst>
            </a:endParaRPr>
          </a:p>
        </p:txBody>
      </p:sp>
      <p:pic>
        <p:nvPicPr>
          <p:cNvPr id="5" name="İçerik Yer Tutucusu 4" descr="https://slideplayer.biz.tr/slide/2381043/8/images/29/Alt%C4%B1+Ayakkab%C4%B1l%C4%B1+Uygulama+Tekni%C4%9F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2040" y="980728"/>
            <a:ext cx="3620517" cy="5112568"/>
          </a:xfrm>
          <a:prstGeom prst="rect">
            <a:avLst/>
          </a:prstGeom>
          <a:noFill/>
          <a:ln>
            <a:noFill/>
          </a:ln>
        </p:spPr>
      </p:pic>
    </p:spTree>
    <p:extLst>
      <p:ext uri="{BB962C8B-B14F-4D97-AF65-F5344CB8AC3E}">
        <p14:creationId xmlns:p14="http://schemas.microsoft.com/office/powerpoint/2010/main" val="157438699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a:bodyPr>
          <a:lstStyle/>
          <a:p>
            <a:endPar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Sergi Tekniği</a:t>
            </a: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85000" lnSpcReduction="10000"/>
          </a:bodyPr>
          <a:lstStyle/>
          <a:p>
            <a:r>
              <a:rPr lang="tr-TR" dirty="0">
                <a:latin typeface="Times New Roman" pitchFamily="18" charset="0"/>
                <a:cs typeface="Times New Roman" pitchFamily="18" charset="0"/>
              </a:rPr>
              <a:t>Sergi, bireylerin gezip görmesi, tanıması için uygun biçimde yerleştirilmiş cisimlerin</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ve sanat eserlerinin tümüdür.</a:t>
            </a:r>
          </a:p>
          <a:p>
            <a:r>
              <a:rPr lang="tr-TR" dirty="0">
                <a:latin typeface="Times New Roman" pitchFamily="18" charset="0"/>
                <a:cs typeface="Times New Roman" pitchFamily="18" charset="0"/>
              </a:rPr>
              <a:t> Eğitim açısından sergi, bir konunun tanıtılması ya da bir öğretim etkinliğinin başkalarına duyurulması amacıyla düzenlenen ve görme yoluyla öğrenmeyi sağlayan bir öğretim tekniğidir.</a:t>
            </a:r>
          </a:p>
          <a:p>
            <a:r>
              <a:rPr lang="tr-TR" dirty="0">
                <a:latin typeface="Times New Roman" pitchFamily="18" charset="0"/>
                <a:cs typeface="Times New Roman" pitchFamily="18" charset="0"/>
              </a:rPr>
              <a:t> Okullarda genellikle yıl sonu sergileri, sınıf sergileri bu tekniğin uygulanmasına somut bir örnektir.</a:t>
            </a:r>
          </a:p>
          <a:p>
            <a:endParaRPr lang="tr-TR" dirty="0"/>
          </a:p>
        </p:txBody>
      </p:sp>
    </p:spTree>
    <p:extLst>
      <p:ext uri="{BB962C8B-B14F-4D97-AF65-F5344CB8AC3E}">
        <p14:creationId xmlns:p14="http://schemas.microsoft.com/office/powerpoint/2010/main" val="291204095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a:bodyPr>
          <a:lstStyle/>
          <a:p>
            <a:endPar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Görüşme (Mülakat) Tekniği</a:t>
            </a: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120062" y="692696"/>
            <a:ext cx="4340370" cy="5183171"/>
          </a:xfrm>
        </p:spPr>
        <p:txBody>
          <a:bodyPr>
            <a:normAutofit fontScale="85000" lnSpcReduction="10000"/>
          </a:bodyPr>
          <a:lstStyle/>
          <a:p>
            <a:r>
              <a:rPr lang="tr-TR" dirty="0">
                <a:latin typeface="Times New Roman" pitchFamily="18" charset="0"/>
                <a:cs typeface="Times New Roman" pitchFamily="18" charset="0"/>
              </a:rPr>
              <a:t>Görüşme, yüz yüze gelen iki veya daha fazla kişinin, belli bir amaçla sözel ve sözel olmayan iletişim araç ve tekniklerini kullanarak yarattıkları bir </a:t>
            </a:r>
            <a:r>
              <a:rPr lang="tr-TR" dirty="0" smtClean="0">
                <a:latin typeface="Times New Roman" pitchFamily="18" charset="0"/>
                <a:cs typeface="Times New Roman" pitchFamily="18" charset="0"/>
              </a:rPr>
              <a:t>etkileşimdir</a:t>
            </a:r>
            <a:r>
              <a:rPr lang="tr-TR" dirty="0" smtClean="0"/>
              <a:t>.</a:t>
            </a:r>
          </a:p>
          <a:p>
            <a:r>
              <a:rPr lang="tr-TR" dirty="0">
                <a:latin typeface="Times New Roman" pitchFamily="18" charset="0"/>
                <a:cs typeface="Times New Roman" pitchFamily="18" charset="0"/>
              </a:rPr>
              <a:t>Görüşme Hangi Amaçlarla Yapılır? 1. Kaynak kişilerden iyi bildiği konulara ilişkin ya da kendi kişisel nitelikleri ile ilgili olabildiğince nesnel bilgiler toplama. 2. Kişiden, gözlenmesi olanaksız davranışları, tutum ve düşünceleri konusunda sözel bilgiler alma. 3. Bireyin kişilik örüntüsünü, zihinsel duygusal ve sosyal niteliklerini tanıma ve teşhis etme. 4. Bireyin davranışlarını değiştirme ve düzeltme amacıyla</a:t>
            </a:r>
          </a:p>
        </p:txBody>
      </p:sp>
    </p:spTree>
    <p:extLst>
      <p:ext uri="{BB962C8B-B14F-4D97-AF65-F5344CB8AC3E}">
        <p14:creationId xmlns:p14="http://schemas.microsoft.com/office/powerpoint/2010/main" val="3324310720"/>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a:bodyPr>
          <a:lstStyle/>
          <a:p>
            <a:endPar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 Ödevi Tekniği</a:t>
            </a: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120062" y="692696"/>
            <a:ext cx="4340370" cy="5183171"/>
          </a:xfrm>
        </p:spPr>
        <p:txBody>
          <a:bodyPr>
            <a:normAutofit fontScale="85000" lnSpcReduction="10000"/>
          </a:bodyPr>
          <a:lstStyle/>
          <a:p>
            <a:r>
              <a:rPr lang="tr-TR" dirty="0">
                <a:latin typeface="Times New Roman" pitchFamily="18" charset="0"/>
                <a:cs typeface="Times New Roman" pitchFamily="18" charset="0"/>
              </a:rPr>
              <a:t>Genellikle öğretimin sınıf dışına taşan bir uzantısı olan ödev, aynı zamanda, eski öğrenme yaşantılarının önem ve anlam kazanmasında ve yeni öğrenme yaşantıları edinilmesinde en etkili araçlardan biridir.</a:t>
            </a:r>
          </a:p>
          <a:p>
            <a:r>
              <a:rPr lang="tr-TR" b="1" dirty="0">
                <a:latin typeface="Times New Roman" pitchFamily="18" charset="0"/>
                <a:cs typeface="Times New Roman" pitchFamily="18" charset="0"/>
              </a:rPr>
              <a:t>            Ödevler →  </a:t>
            </a:r>
            <a:endParaRPr lang="tr-TR" b="1" dirty="0" smtClean="0">
              <a:latin typeface="Times New Roman" pitchFamily="18" charset="0"/>
              <a:cs typeface="Times New Roman" pitchFamily="18" charset="0"/>
            </a:endParaRPr>
          </a:p>
          <a:p>
            <a:pPr marL="0" indent="0">
              <a:buNone/>
            </a:pP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 Hedefleri gerçekleştirici olmalı,</a:t>
            </a:r>
          </a:p>
          <a:p>
            <a:pPr marL="0" indent="0">
              <a:buNone/>
            </a:pPr>
            <a:r>
              <a:rPr lang="tr-TR" dirty="0">
                <a:latin typeface="Times New Roman" pitchFamily="18" charset="0"/>
                <a:cs typeface="Times New Roman" pitchFamily="18" charset="0"/>
              </a:rPr>
              <a:t>    → Dersin konusuyla ilgili olmalı,</a:t>
            </a:r>
          </a:p>
          <a:p>
            <a:pPr marL="0" indent="0">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 </a:t>
            </a:r>
            <a:r>
              <a:rPr lang="tr-TR" dirty="0">
                <a:latin typeface="Times New Roman" pitchFamily="18" charset="0"/>
                <a:cs typeface="Times New Roman" pitchFamily="18" charset="0"/>
              </a:rPr>
              <a:t>Öğrencinin düzeyine uygun olmalı,</a:t>
            </a:r>
          </a:p>
          <a:p>
            <a:pPr marL="0" indent="0">
              <a:buNone/>
            </a:pPr>
            <a:r>
              <a:rPr lang="tr-TR" dirty="0">
                <a:latin typeface="Times New Roman" pitchFamily="18" charset="0"/>
                <a:cs typeface="Times New Roman" pitchFamily="18" charset="0"/>
              </a:rPr>
              <a:t>   → Açık ve anlaşılır olmalı,</a:t>
            </a:r>
          </a:p>
          <a:p>
            <a:pPr marL="0" indent="0">
              <a:buNone/>
            </a:pPr>
            <a:r>
              <a:rPr lang="tr-TR" dirty="0" smtClean="0">
                <a:latin typeface="Times New Roman" pitchFamily="18" charset="0"/>
                <a:cs typeface="Times New Roman" pitchFamily="18" charset="0"/>
              </a:rPr>
              <a:t>    → Zaman</a:t>
            </a:r>
            <a:r>
              <a:rPr lang="tr-TR" dirty="0">
                <a:latin typeface="Times New Roman" pitchFamily="18" charset="0"/>
                <a:cs typeface="Times New Roman" pitchFamily="18" charset="0"/>
              </a:rPr>
              <a:t>, enerji, araç-gereç ve kaynaklar yönünden ulaşılabilir olmalıdır</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93993782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a:bodyPr>
          <a:lstStyle/>
          <a:p>
            <a:endPar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Müze Eğitimi Tekniği</a:t>
            </a: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120062" y="692696"/>
            <a:ext cx="4340370" cy="5183171"/>
          </a:xfrm>
        </p:spPr>
        <p:txBody>
          <a:bodyPr>
            <a:normAutofit fontScale="92500" lnSpcReduction="10000"/>
          </a:bodyPr>
          <a:lstStyle/>
          <a:p>
            <a:r>
              <a:rPr lang="tr-TR" b="1" dirty="0"/>
              <a:t>MÜZE</a:t>
            </a:r>
            <a:r>
              <a:rPr lang="tr-TR" dirty="0"/>
              <a:t> </a:t>
            </a:r>
            <a:r>
              <a:rPr lang="tr-TR" b="1" dirty="0"/>
              <a:t>EĞİTİMİ</a:t>
            </a:r>
            <a:r>
              <a:rPr lang="tr-TR" dirty="0"/>
              <a:t> </a:t>
            </a:r>
            <a:r>
              <a:rPr lang="tr-TR" b="1" dirty="0"/>
              <a:t>TEKNİĞİ</a:t>
            </a:r>
            <a:r>
              <a:rPr lang="tr-TR" dirty="0"/>
              <a:t>. Tarihi ve sanat eserlerini tanıtmak, onları yaşamın parçası olarak düşündürmektir. Geçmişe ait kalıntılar ile öğrenen arasında ilişki kurmaktır</a:t>
            </a:r>
            <a:r>
              <a:rPr lang="tr-TR" dirty="0" smtClean="0"/>
              <a:t>.</a:t>
            </a:r>
          </a:p>
          <a:p>
            <a:r>
              <a:rPr lang="tr-TR" dirty="0" smtClean="0"/>
              <a:t>Müze </a:t>
            </a:r>
            <a:r>
              <a:rPr lang="tr-TR" dirty="0"/>
              <a:t>eğitiminde bireyler sanat, tarih ve kültür ile ilgili nesneleri tanıyarak birinci elden bilgi sahibi olurlar. Sadece temel eğitimde değil yaşam boyu eğitim sürecinde kullanılabilir.</a:t>
            </a:r>
          </a:p>
          <a:p>
            <a:pPr marL="0" indent="0">
              <a:buNone/>
            </a:pPr>
            <a:endParaRPr lang="tr-TR" dirty="0"/>
          </a:p>
          <a:p>
            <a:pPr marL="0" indent="0">
              <a:buNone/>
            </a:pPr>
            <a:r>
              <a:rPr lang="tr-TR" dirty="0">
                <a:hlinkClick r:id="rId2"/>
              </a:rPr>
              <a:t/>
            </a:r>
            <a:br>
              <a:rPr lang="tr-TR" dirty="0">
                <a:hlinkClick r:id="rId2"/>
              </a:rPr>
            </a:b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337586257"/>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a:bodyPr>
          <a:lstStyle/>
          <a:p>
            <a:endPar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Güç Alanı Analizi (SWOT) Tekniği</a:t>
            </a: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120062" y="692696"/>
            <a:ext cx="4340370" cy="5183171"/>
          </a:xfrm>
        </p:spPr>
        <p:txBody>
          <a:bodyPr>
            <a:normAutofit/>
          </a:bodyPr>
          <a:lstStyle/>
          <a:p>
            <a:pPr marL="0" indent="0">
              <a:buNone/>
            </a:pPr>
            <a:endParaRPr lang="tr-TR" dirty="0"/>
          </a:p>
          <a:p>
            <a:pPr marL="0" indent="0">
              <a:buNone/>
            </a:pPr>
            <a:r>
              <a:rPr lang="tr-TR" b="1" dirty="0">
                <a:latin typeface="Times New Roman" pitchFamily="18" charset="0"/>
                <a:cs typeface="Times New Roman" pitchFamily="18" charset="0"/>
              </a:rPr>
              <a:t>SWOT</a:t>
            </a:r>
            <a:r>
              <a:rPr lang="tr-TR" dirty="0">
                <a:latin typeface="Times New Roman" pitchFamily="18" charset="0"/>
                <a:cs typeface="Times New Roman" pitchFamily="18" charset="0"/>
              </a:rPr>
              <a:t> analizi güçlü ve zayıf yönlerinizi anlamanıza, fırsatların farkına varmanıza ve karşılaşabileceğiniz tehditleri görmenize yardımcı olacak faydalı bir </a:t>
            </a:r>
            <a:r>
              <a:rPr lang="tr-TR" b="1" dirty="0">
                <a:latin typeface="Times New Roman" pitchFamily="18" charset="0"/>
                <a:cs typeface="Times New Roman" pitchFamily="18" charset="0"/>
              </a:rPr>
              <a:t>tekniktir</a:t>
            </a:r>
            <a:r>
              <a:rPr lang="tr-TR" dirty="0">
                <a:latin typeface="Times New Roman" pitchFamily="18" charset="0"/>
                <a:cs typeface="Times New Roman" pitchFamily="18" charset="0"/>
              </a:rPr>
              <a:t>.</a:t>
            </a:r>
            <a:r>
              <a:rPr lang="tr-TR" dirty="0">
                <a:latin typeface="Times New Roman" pitchFamily="18" charset="0"/>
                <a:cs typeface="Times New Roman" pitchFamily="18" charset="0"/>
                <a:hlinkClick r:id="rId2"/>
              </a:rPr>
              <a:t/>
            </a:r>
            <a:br>
              <a:rPr lang="tr-TR" dirty="0">
                <a:latin typeface="Times New Roman" pitchFamily="18" charset="0"/>
                <a:cs typeface="Times New Roman" pitchFamily="18" charset="0"/>
                <a:hlinkClick r:id="rId2"/>
              </a:rPr>
            </a:b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706676119"/>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438004-BD8E-441D-A49B-E8C72D856C9C}"/>
              </a:ext>
            </a:extLst>
          </p:cNvPr>
          <p:cNvSpPr>
            <a:spLocks noGrp="1"/>
          </p:cNvSpPr>
          <p:nvPr>
            <p:ph type="title"/>
          </p:nvPr>
        </p:nvSpPr>
        <p:spPr>
          <a:xfrm rot="20287285">
            <a:off x="1176865" y="982132"/>
            <a:ext cx="2536798" cy="1778002"/>
          </a:xfrm>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ÇOK KULLANILAN BAZI TEKNİKLERE BAKALIM</a:t>
            </a:r>
            <a:endParaRPr lang="tr-TR" dirty="0"/>
          </a:p>
        </p:txBody>
      </p:sp>
      <p:sp>
        <p:nvSpPr>
          <p:cNvPr id="4" name="Metin Yer Tutucusu 3">
            <a:extLst>
              <a:ext uri="{FF2B5EF4-FFF2-40B4-BE49-F238E27FC236}">
                <a16:creationId xmlns:a16="http://schemas.microsoft.com/office/drawing/2014/main" xmlns="" id="{F7534D64-76B5-4BB7-AEEB-EDC89E959DEB}"/>
              </a:ext>
            </a:extLst>
          </p:cNvPr>
          <p:cNvSpPr>
            <a:spLocks noGrp="1"/>
          </p:cNvSpPr>
          <p:nvPr>
            <p:ph type="body" sz="half" idx="2"/>
          </p:nvPr>
        </p:nvSpPr>
        <p:spPr/>
        <p:txBody>
          <a:bodyPr>
            <a:normAutofit/>
          </a:bodyPr>
          <a:lstStyle/>
          <a:p>
            <a:r>
              <a:rPr lang="tr-TR" sz="2400" b="1" i="0" dirty="0" smtClean="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Soru - Cevap Tekniği</a:t>
            </a:r>
          </a:p>
          <a:p>
            <a:endParaRPr lang="tr-TR" sz="2400" b="1" dirty="0">
              <a:solidFill>
                <a:srgbClr val="52525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120062" y="692696"/>
            <a:ext cx="4340370" cy="5183171"/>
          </a:xfrm>
        </p:spPr>
        <p:txBody>
          <a:bodyPr>
            <a:normAutofit fontScale="92500" lnSpcReduction="10000"/>
          </a:bodyPr>
          <a:lstStyle/>
          <a:p>
            <a:pPr fontAlgn="base"/>
            <a:r>
              <a:rPr lang="tr-TR" dirty="0">
                <a:latin typeface="Times New Roman" pitchFamily="18" charset="0"/>
                <a:cs typeface="Times New Roman" pitchFamily="18" charset="0"/>
              </a:rPr>
              <a:t>Soru-cevap yöntemi, en eski öğretim yöntemlerinden biridir. Geleneksel olarak uygulandığında, bir konunun öğretmen tarafından sorular sorulup öğrencilerce cevaplar verilerek işlenmesi anlamına gelir. Soru cevap yöntemi anlatım yöntemi gibi tek yönlü bir iletişim içermez.</a:t>
            </a:r>
          </a:p>
          <a:p>
            <a:pPr fontAlgn="base"/>
            <a:r>
              <a:rPr lang="tr-TR" dirty="0">
                <a:latin typeface="Times New Roman" pitchFamily="18" charset="0"/>
                <a:cs typeface="Times New Roman" pitchFamily="18" charset="0"/>
              </a:rPr>
              <a:t>Karşılıklı etkileşim gerektirir. Bu yöntem öğrenme-öğretme sürecine katılan öğrenci öğrendiklerini anlatma fırsatı bulduğundan öğrenme kalıcı olur.</a:t>
            </a:r>
          </a:p>
          <a:p>
            <a:pPr marL="0" indent="0">
              <a:buNone/>
            </a:pPr>
            <a:endParaRPr lang="tr-TR" dirty="0"/>
          </a:p>
        </p:txBody>
      </p:sp>
      <p:pic>
        <p:nvPicPr>
          <p:cNvPr id="5" name="Resim 4" descr="https://pudrapembesi.files.wordpress.com/2014/12/images-2.jp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933056"/>
            <a:ext cx="2200275" cy="2072005"/>
          </a:xfrm>
          <a:prstGeom prst="rect">
            <a:avLst/>
          </a:prstGeom>
          <a:noFill/>
          <a:ln>
            <a:noFill/>
          </a:ln>
        </p:spPr>
      </p:pic>
    </p:spTree>
    <p:extLst>
      <p:ext uri="{BB962C8B-B14F-4D97-AF65-F5344CB8AC3E}">
        <p14:creationId xmlns:p14="http://schemas.microsoft.com/office/powerpoint/2010/main" val="241232164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b="1" dirty="0">
                <a:latin typeface="Times New Roman" pitchFamily="18" charset="0"/>
                <a:cs typeface="Times New Roman" pitchFamily="18" charset="0"/>
              </a:rPr>
              <a:t>1-Sunuş Stratejisi:</a:t>
            </a: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endParaRPr lang="tr-TR" dirty="0"/>
          </a:p>
        </p:txBody>
      </p:sp>
      <p:sp>
        <p:nvSpPr>
          <p:cNvPr id="6" name="İçerik Yer Tutucusu 5"/>
          <p:cNvSpPr>
            <a:spLocks noGrp="1"/>
          </p:cNvSpPr>
          <p:nvPr>
            <p:ph sz="quarter" idx="13"/>
          </p:nvPr>
        </p:nvSpPr>
        <p:spPr/>
        <p:txBody>
          <a:bodyPr/>
          <a:lstStyle/>
          <a:p>
            <a:r>
              <a:rPr lang="tr-TR" dirty="0">
                <a:latin typeface="Times New Roman" pitchFamily="18" charset="0"/>
                <a:cs typeface="Times New Roman" pitchFamily="18" charset="0"/>
              </a:rPr>
              <a:t>Bütünden parçaya (genelden özele) doğru bilgi sunumu olduğundan tümdengelim kullanılır.</a:t>
            </a:r>
          </a:p>
          <a:p>
            <a:r>
              <a:rPr lang="tr-TR" dirty="0">
                <a:latin typeface="Times New Roman" pitchFamily="18" charset="0"/>
                <a:cs typeface="Times New Roman" pitchFamily="18" charset="0"/>
              </a:rPr>
              <a:t>Öğretmen merkezlidir.</a:t>
            </a:r>
          </a:p>
        </p:txBody>
      </p:sp>
      <p:sp>
        <p:nvSpPr>
          <p:cNvPr id="7" name="İçerik Yer Tutucusu 6"/>
          <p:cNvSpPr>
            <a:spLocks noGrp="1"/>
          </p:cNvSpPr>
          <p:nvPr>
            <p:ph sz="quarter" idx="14"/>
          </p:nvPr>
        </p:nvSpPr>
        <p:spPr/>
        <p:txBody>
          <a:bodyPr>
            <a:normAutofit fontScale="77500" lnSpcReduction="20000"/>
          </a:bodyPr>
          <a:lstStyle/>
          <a:p>
            <a:r>
              <a:rPr lang="tr-TR" dirty="0">
                <a:latin typeface="Times New Roman" pitchFamily="18" charset="0"/>
                <a:cs typeface="Times New Roman" pitchFamily="18" charset="0"/>
              </a:rPr>
              <a:t>Öğrenmeyi kolaylaştırıcı görsel-işitsel öğelerin kullanılması, bol örnek verilmesi, karşılaştırmaların yapılması öğrencilerin öğrenmelerini kolaylaştıracaktır.</a:t>
            </a:r>
          </a:p>
          <a:p>
            <a:r>
              <a:rPr lang="tr-TR" dirty="0">
                <a:latin typeface="Times New Roman" pitchFamily="18" charset="0"/>
                <a:cs typeface="Times New Roman" pitchFamily="18" charset="0"/>
              </a:rPr>
              <a:t>Fazla zaman almaz, maliyeti düşüktür. Kalabalık sınıflarda uygulanır. İlköğretim 5. sınıftan sonraki eğitim kademeleri içine uygundur. (soyut düşünebilme gerekli</a:t>
            </a:r>
            <a:r>
              <a:rPr lang="tr-TR" dirty="0"/>
              <a:t>)</a:t>
            </a:r>
          </a:p>
        </p:txBody>
      </p:sp>
    </p:spTree>
    <p:extLst>
      <p:ext uri="{BB962C8B-B14F-4D97-AF65-F5344CB8AC3E}">
        <p14:creationId xmlns:p14="http://schemas.microsoft.com/office/powerpoint/2010/main" val="160846473"/>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latin typeface="Times New Roman" pitchFamily="18" charset="0"/>
                <a:cs typeface="Times New Roman" pitchFamily="18" charset="0"/>
              </a:rPr>
              <a:t>1.  Farklı Alan/Dallarda Kullanılan Yöntem ve Teknikleri Soru Örnekleri</a:t>
            </a:r>
          </a:p>
        </p:txBody>
      </p:sp>
      <p:sp>
        <p:nvSpPr>
          <p:cNvPr id="3" name="İçerik Yer Tutucusu 2"/>
          <p:cNvSpPr>
            <a:spLocks noGrp="1"/>
          </p:cNvSpPr>
          <p:nvPr>
            <p:ph sz="quarter" idx="13"/>
          </p:nvPr>
        </p:nvSpPr>
        <p:spPr/>
        <p:txBody>
          <a:bodyPr/>
          <a:lstStyle/>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Öğrencinin çalıştığı konuyu laboratuvar ortamında deney yoluyla öğretmen rehberliğinde öğrendiği tekniğe ne denir?</a:t>
            </a:r>
          </a:p>
        </p:txBody>
      </p:sp>
      <p:sp>
        <p:nvSpPr>
          <p:cNvPr id="4" name="İçerik Yer Tutucusu 3"/>
          <p:cNvSpPr>
            <a:spLocks noGrp="1"/>
          </p:cNvSpPr>
          <p:nvPr>
            <p:ph sz="quarter" idx="14"/>
          </p:nvPr>
        </p:nvSpPr>
        <p:spPr/>
        <p:txBody>
          <a:bodyPr/>
          <a:lstStyle/>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A. Gösteri Yöntemi,</a:t>
            </a:r>
          </a:p>
          <a:p>
            <a:r>
              <a:rPr lang="tr-TR" dirty="0">
                <a:latin typeface="Times New Roman" panose="02020603050405020304" pitchFamily="18" charset="0"/>
                <a:cs typeface="Times New Roman" panose="02020603050405020304" pitchFamily="18" charset="0"/>
              </a:rPr>
              <a:t>B. Beyin Fırtınası,</a:t>
            </a:r>
          </a:p>
          <a:p>
            <a:r>
              <a:rPr lang="tr-TR" dirty="0">
                <a:latin typeface="Times New Roman" panose="02020603050405020304" pitchFamily="18" charset="0"/>
                <a:cs typeface="Times New Roman" panose="02020603050405020304" pitchFamily="18" charset="0"/>
              </a:rPr>
              <a:t>C. Rol Oynama,</a:t>
            </a:r>
          </a:p>
          <a:p>
            <a:r>
              <a:rPr lang="tr-TR" dirty="0">
                <a:latin typeface="Times New Roman" panose="02020603050405020304" pitchFamily="18" charset="0"/>
                <a:cs typeface="Times New Roman" panose="02020603050405020304" pitchFamily="18" charset="0"/>
              </a:rPr>
              <a:t>D. Deney Tekniği</a:t>
            </a:r>
          </a:p>
          <a:p>
            <a:endParaRPr lang="tr-TR" dirty="0"/>
          </a:p>
        </p:txBody>
      </p:sp>
    </p:spTree>
    <p:extLst>
      <p:ext uri="{BB962C8B-B14F-4D97-AF65-F5344CB8AC3E}">
        <p14:creationId xmlns:p14="http://schemas.microsoft.com/office/powerpoint/2010/main" val="97961656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6" name="İçerik Yer Tutucusu 5"/>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A. Gösteri Yöntemi,</a:t>
            </a:r>
          </a:p>
          <a:p>
            <a:r>
              <a:rPr lang="tr-TR" dirty="0">
                <a:latin typeface="Times New Roman" panose="02020603050405020304" pitchFamily="18" charset="0"/>
                <a:cs typeface="Times New Roman" panose="02020603050405020304" pitchFamily="18" charset="0"/>
              </a:rPr>
              <a:t>B. Beyin Fırtınası,</a:t>
            </a:r>
          </a:p>
          <a:p>
            <a:r>
              <a:rPr lang="tr-TR" dirty="0">
                <a:latin typeface="Times New Roman" panose="02020603050405020304" pitchFamily="18" charset="0"/>
                <a:cs typeface="Times New Roman" panose="02020603050405020304" pitchFamily="18" charset="0"/>
              </a:rPr>
              <a:t>C. Rol Oynama,</a:t>
            </a:r>
          </a:p>
          <a:p>
            <a:r>
              <a:rPr lang="tr-TR" dirty="0">
                <a:latin typeface="Times New Roman" panose="02020603050405020304" pitchFamily="18" charset="0"/>
                <a:cs typeface="Times New Roman" panose="02020603050405020304" pitchFamily="18" charset="0"/>
              </a:rPr>
              <a:t>D. Doğaçlama</a:t>
            </a:r>
          </a:p>
        </p:txBody>
      </p:sp>
      <p:sp>
        <p:nvSpPr>
          <p:cNvPr id="7" name="Metin Yer Tutucusu 6"/>
          <p:cNvSpPr>
            <a:spLocks noGrp="1"/>
          </p:cNvSpPr>
          <p:nvPr>
            <p:ph type="body" sz="half" idx="2"/>
          </p:nvPr>
        </p:nvSpPr>
        <p:spPr/>
        <p:txBody>
          <a:bodyPr>
            <a:normAutofit lnSpcReduction="10000"/>
          </a:bodyPr>
          <a:lstStyle/>
          <a:p>
            <a:endParaRPr lang="tr-TR" i="0" dirty="0">
              <a:solidFill>
                <a:srgbClr val="525252"/>
              </a:solidFill>
              <a:effectLst/>
              <a:latin typeface="Times New Roman" panose="02020603050405020304" pitchFamily="18" charset="0"/>
              <a:cs typeface="Times New Roman" panose="02020603050405020304" pitchFamily="18" charset="0"/>
            </a:endParaRPr>
          </a:p>
          <a:p>
            <a:r>
              <a:rPr lang="tr-TR" sz="2000" i="0" dirty="0">
                <a:solidFill>
                  <a:srgbClr val="525252"/>
                </a:solidFill>
                <a:effectLst/>
                <a:latin typeface="Times New Roman" panose="02020603050405020304" pitchFamily="18" charset="0"/>
                <a:cs typeface="Times New Roman" panose="02020603050405020304" pitchFamily="18" charset="0"/>
              </a:rPr>
              <a:t>Öğretmenin öğrencilerin önünde bir becerinin, yapılacağını görsel, işitsel araçlar kullanarak göstermesi yöntemine ne denir?</a:t>
            </a:r>
            <a:endParaRPr lang="tr-TR" sz="2000" dirty="0"/>
          </a:p>
        </p:txBody>
      </p:sp>
    </p:spTree>
    <p:extLst>
      <p:ext uri="{BB962C8B-B14F-4D97-AF65-F5344CB8AC3E}">
        <p14:creationId xmlns:p14="http://schemas.microsoft.com/office/powerpoint/2010/main" val="1206643486"/>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CFE8AF-51B7-4137-838B-3D4C3CDC3DE6}"/>
              </a:ext>
            </a:extLst>
          </p:cNvPr>
          <p:cNvSpPr>
            <a:spLocks noGrp="1"/>
          </p:cNvSpPr>
          <p:nvPr>
            <p:ph type="title"/>
          </p:nvPr>
        </p:nvSpPr>
        <p:spPr/>
        <p:txBody>
          <a:bodyPr>
            <a:normAutofit fontScale="90000"/>
          </a:bodyPr>
          <a:lstStyle/>
          <a:p>
            <a:r>
              <a:rPr lang="tr-TR"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ADIYAMAN MESLEKİ EĞİTİM MERKEZİ</a:t>
            </a:r>
          </a:p>
        </p:txBody>
      </p:sp>
      <p:sp>
        <p:nvSpPr>
          <p:cNvPr id="3" name="İçerik Yer Tutucusu 2">
            <a:extLst>
              <a:ext uri="{FF2B5EF4-FFF2-40B4-BE49-F238E27FC236}">
                <a16:creationId xmlns:a16="http://schemas.microsoft.com/office/drawing/2014/main" xmlns="" id="{0C38CAD1-AE70-4C55-BDB5-AD3B6A641CF2}"/>
              </a:ext>
            </a:extLst>
          </p:cNvPr>
          <p:cNvSpPr>
            <a:spLocks noGrp="1"/>
          </p:cNvSpPr>
          <p:nvPr>
            <p:ph idx="1"/>
          </p:nvPr>
        </p:nvSpPr>
        <p:spPr>
          <a:xfrm rot="20667203">
            <a:off x="4437204" y="759817"/>
            <a:ext cx="3855539" cy="4893735"/>
          </a:xfrm>
        </p:spPr>
        <p:txBody>
          <a:bodyPr>
            <a:normAutofit/>
          </a:bodyPr>
          <a:lstStyle/>
          <a:p>
            <a:pPr marL="0" indent="0">
              <a:buNone/>
            </a:pPr>
            <a:r>
              <a:rPr lang="tr-T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 EDERİZ</a:t>
            </a:r>
          </a:p>
        </p:txBody>
      </p:sp>
      <p:sp>
        <p:nvSpPr>
          <p:cNvPr id="4" name="Metin Yer Tutucusu 3">
            <a:extLst>
              <a:ext uri="{FF2B5EF4-FFF2-40B4-BE49-F238E27FC236}">
                <a16:creationId xmlns:a16="http://schemas.microsoft.com/office/drawing/2014/main" xmlns="" id="{B0558A08-0096-4FFE-B075-4170CE9E3DC8}"/>
              </a:ext>
            </a:extLst>
          </p:cNvPr>
          <p:cNvSpPr>
            <a:spLocks noGrp="1"/>
          </p:cNvSpPr>
          <p:nvPr>
            <p:ph type="body" sz="half" idx="2"/>
          </p:nvPr>
        </p:nvSpPr>
        <p:spPr>
          <a:xfrm>
            <a:off x="4004677" y="1171300"/>
            <a:ext cx="2358050" cy="2632046"/>
          </a:xfrm>
        </p:spPr>
        <p:txBody>
          <a:bodyPr/>
          <a:lstStyle/>
          <a:p>
            <a:r>
              <a:rPr lang="tr-TR" dirty="0"/>
              <a:t>.</a:t>
            </a:r>
          </a:p>
        </p:txBody>
      </p:sp>
      <p:pic>
        <p:nvPicPr>
          <p:cNvPr id="1026" name="Picture 2" descr="Uzman Online Egitim-Online Egitimde Uzman">
            <a:extLst>
              <a:ext uri="{FF2B5EF4-FFF2-40B4-BE49-F238E27FC236}">
                <a16:creationId xmlns:a16="http://schemas.microsoft.com/office/drawing/2014/main" xmlns="" id="{20B7485A-D84B-42CC-93AB-76952879E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20" y="3411880"/>
            <a:ext cx="2117971" cy="185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2572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latin typeface="Times New Roman" pitchFamily="18" charset="0"/>
                <a:cs typeface="Times New Roman" pitchFamily="18" charset="0"/>
              </a:rPr>
              <a:t>Sunuş Yoluyla Öğretim Stratejisinde Kullanılan Öğretim İlke ve Yöntemleri</a:t>
            </a:r>
            <a:endParaRPr lang="tr-TR" sz="2400" dirty="0">
              <a:latin typeface="Times New Roman" pitchFamily="18" charset="0"/>
              <a:cs typeface="Times New Roman" pitchFamily="18" charset="0"/>
            </a:endParaRPr>
          </a:p>
        </p:txBody>
      </p:sp>
      <p:sp>
        <p:nvSpPr>
          <p:cNvPr id="3" name="İçerik Yer Tutucusu 2"/>
          <p:cNvSpPr>
            <a:spLocks noGrp="1"/>
          </p:cNvSpPr>
          <p:nvPr>
            <p:ph sz="quarter" idx="13"/>
          </p:nvPr>
        </p:nvSpPr>
        <p:spPr/>
        <p:txBody>
          <a:bodyPr/>
          <a:lstStyle/>
          <a:p>
            <a:r>
              <a:rPr lang="tr-TR" dirty="0">
                <a:latin typeface="Times New Roman" pitchFamily="18" charset="0"/>
                <a:cs typeface="Times New Roman" pitchFamily="18" charset="0"/>
              </a:rPr>
              <a:t>• Anlatım</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Soru-cevap</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Gösteri</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Sempozyum</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Panel</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Seminer</a:t>
            </a:r>
          </a:p>
        </p:txBody>
      </p:sp>
      <p:graphicFrame>
        <p:nvGraphicFramePr>
          <p:cNvPr id="5" name="İçerik Yer Tutucusu 4"/>
          <p:cNvGraphicFramePr>
            <a:graphicFrameLocks noGrp="1"/>
          </p:cNvGraphicFramePr>
          <p:nvPr>
            <p:ph sz="quarter" idx="14"/>
            <p:extLst>
              <p:ext uri="{D42A27DB-BD31-4B8C-83A1-F6EECF244321}">
                <p14:modId xmlns:p14="http://schemas.microsoft.com/office/powerpoint/2010/main" val="4068403502"/>
              </p:ext>
            </p:extLst>
          </p:nvPr>
        </p:nvGraphicFramePr>
        <p:xfrm>
          <a:off x="4664075" y="2119313"/>
          <a:ext cx="3200400" cy="360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11778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a:latin typeface="Times New Roman" pitchFamily="18" charset="0"/>
                <a:cs typeface="Times New Roman" pitchFamily="18" charset="0"/>
              </a:rPr>
              <a:t>2-Buluş (Keşfetme) Stratejisi</a:t>
            </a:r>
            <a:r>
              <a:rPr lang="tr-TR" b="1" dirty="0"/>
              <a:t>:</a:t>
            </a:r>
            <a:r>
              <a:rPr lang="tr-TR" dirty="0"/>
              <a:t/>
            </a:r>
            <a:br>
              <a:rPr lang="tr-TR" dirty="0"/>
            </a:br>
            <a:endParaRPr lang="tr-TR" dirty="0"/>
          </a:p>
        </p:txBody>
      </p:sp>
      <p:sp>
        <p:nvSpPr>
          <p:cNvPr id="3" name="İçerik Yer Tutucusu 2"/>
          <p:cNvSpPr>
            <a:spLocks noGrp="1"/>
          </p:cNvSpPr>
          <p:nvPr>
            <p:ph sz="quarter" idx="13"/>
          </p:nvPr>
        </p:nvSpPr>
        <p:spPr/>
        <p:txBody>
          <a:bodyPr>
            <a:normAutofit fontScale="92500" lnSpcReduction="20000"/>
          </a:bodyPr>
          <a:lstStyle/>
          <a:p>
            <a:r>
              <a:rPr lang="tr-TR" dirty="0">
                <a:latin typeface="Times New Roman" pitchFamily="18" charset="0"/>
                <a:cs typeface="Times New Roman" pitchFamily="18" charset="0"/>
              </a:rPr>
              <a:t>Öğretme bir problemle başlar. Öğretmen bu probleme ilişkin kaynak önerir, ön bilgiler ve örnekler verir. Öğrenci ise problemle ilgili verileri toplayıp, analiz ederek soyutlamalara, ilke-kavram ve genellemelere ulaşır. Öğrenci aktif bir role sahiptir.</a:t>
            </a:r>
          </a:p>
        </p:txBody>
      </p:sp>
      <p:sp>
        <p:nvSpPr>
          <p:cNvPr id="4" name="İçerik Yer Tutucusu 3"/>
          <p:cNvSpPr>
            <a:spLocks noGrp="1"/>
          </p:cNvSpPr>
          <p:nvPr>
            <p:ph sz="quarter" idx="14"/>
          </p:nvPr>
        </p:nvSpPr>
        <p:spPr/>
        <p:txBody>
          <a:bodyPr>
            <a:normAutofit fontScale="92500" lnSpcReduction="20000"/>
          </a:bodyPr>
          <a:lstStyle/>
          <a:p>
            <a:r>
              <a:rPr lang="tr-TR" dirty="0">
                <a:latin typeface="Times New Roman" pitchFamily="18" charset="0"/>
                <a:cs typeface="Times New Roman" pitchFamily="18" charset="0"/>
              </a:rPr>
              <a:t>Geleneksel öğretim yöntemlerinde öğrenciye bilgi, tanım ve genellemeler hazır olarak verildiği için öğrenci pasiftir. Buluş yoluyla öğrenme yaklaşımında ise, öğrenci çözebileceği ve üstesinden gelebileceği problemlerle karşı karşıya getirilir.</a:t>
            </a:r>
          </a:p>
        </p:txBody>
      </p:sp>
    </p:spTree>
    <p:extLst>
      <p:ext uri="{BB962C8B-B14F-4D97-AF65-F5344CB8AC3E}">
        <p14:creationId xmlns:p14="http://schemas.microsoft.com/office/powerpoint/2010/main" val="42676729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latin typeface="Times New Roman" pitchFamily="18" charset="0"/>
                <a:cs typeface="Times New Roman" pitchFamily="18" charset="0"/>
              </a:rPr>
              <a:t>2-Buluş (Keşfetme) Stratejisi</a:t>
            </a:r>
            <a:endParaRPr lang="tr-TR" dirty="0"/>
          </a:p>
        </p:txBody>
      </p:sp>
      <p:sp>
        <p:nvSpPr>
          <p:cNvPr id="3" name="İçerik Yer Tutucusu 2"/>
          <p:cNvSpPr>
            <a:spLocks noGrp="1"/>
          </p:cNvSpPr>
          <p:nvPr>
            <p:ph sz="quarter" idx="13"/>
          </p:nvPr>
        </p:nvSpPr>
        <p:spPr/>
        <p:txBody>
          <a:bodyPr/>
          <a:lstStyle/>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pPr marL="0" indent="0">
              <a:buNone/>
            </a:pP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Düşünce yeteneğini geliştirmede kullanılır. Öğrenci merkezlidir.</a:t>
            </a:r>
          </a:p>
        </p:txBody>
      </p:sp>
      <p:sp>
        <p:nvSpPr>
          <p:cNvPr id="4" name="İçerik Yer Tutucusu 3"/>
          <p:cNvSpPr>
            <a:spLocks noGrp="1"/>
          </p:cNvSpPr>
          <p:nvPr>
            <p:ph sz="quarter" idx="14"/>
          </p:nvPr>
        </p:nvSpPr>
        <p:spPr/>
        <p:txBody>
          <a:bodyPr>
            <a:normAutofit lnSpcReduction="10000"/>
          </a:bodyPr>
          <a:lstStyle/>
          <a:p>
            <a:r>
              <a:rPr lang="tr-TR" b="1" dirty="0">
                <a:latin typeface="Times New Roman" pitchFamily="18" charset="0"/>
                <a:cs typeface="Times New Roman" pitchFamily="18" charset="0"/>
              </a:rPr>
              <a:t>Buluş Stratejisinde Kullanılan Öğretim İlke-Yöntemleri</a:t>
            </a: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Tartışma</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Örnek olay</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Deney</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Soru-cevap</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Bilgisayar Destekli Öğretim</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Yansıtıcı düşünme</a:t>
            </a:r>
          </a:p>
        </p:txBody>
      </p:sp>
    </p:spTree>
    <p:extLst>
      <p:ext uri="{BB962C8B-B14F-4D97-AF65-F5344CB8AC3E}">
        <p14:creationId xmlns:p14="http://schemas.microsoft.com/office/powerpoint/2010/main" val="167638411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a:latin typeface="Times New Roman" pitchFamily="18" charset="0"/>
                <a:cs typeface="Times New Roman" pitchFamily="18" charset="0"/>
              </a:rPr>
              <a:t>3-Araştırma-İnceleme Stratejisi</a:t>
            </a:r>
            <a:r>
              <a:rPr lang="tr-TR" b="1" dirty="0"/>
              <a:t>:</a:t>
            </a:r>
            <a:endParaRPr lang="tr-TR" dirty="0"/>
          </a:p>
        </p:txBody>
      </p:sp>
      <p:sp>
        <p:nvSpPr>
          <p:cNvPr id="3" name="İçerik Yer Tutucusu 2"/>
          <p:cNvSpPr>
            <a:spLocks noGrp="1"/>
          </p:cNvSpPr>
          <p:nvPr>
            <p:ph sz="quarter" idx="13"/>
          </p:nvPr>
        </p:nvSpPr>
        <p:spPr/>
        <p:txBody>
          <a:bodyPr>
            <a:normAutofit fontScale="92500" lnSpcReduction="20000"/>
          </a:bodyPr>
          <a:lstStyle/>
          <a:p>
            <a:r>
              <a:rPr lang="tr-TR" dirty="0">
                <a:latin typeface="Times New Roman" pitchFamily="18" charset="0"/>
                <a:cs typeface="Times New Roman" pitchFamily="18" charset="0"/>
              </a:rPr>
              <a:t>Bu stratejide öğrencinin problem çözme becerisini kullanarak, araştırma-inceleme yoluyla öğrenmesi söz konusudur.</a:t>
            </a:r>
          </a:p>
          <a:p>
            <a:r>
              <a:rPr lang="tr-TR" dirty="0">
                <a:latin typeface="Times New Roman" pitchFamily="18" charset="0"/>
                <a:cs typeface="Times New Roman" pitchFamily="18" charset="0"/>
              </a:rPr>
              <a:t>Bu stratejide öğretmen ön bilgi ve örnekler vermez. Öğrenci tümüyle etkin, öğretmen yol gösterici ve rehberdir.</a:t>
            </a:r>
          </a:p>
          <a:p>
            <a:endParaRPr lang="tr-TR" dirty="0"/>
          </a:p>
        </p:txBody>
      </p:sp>
      <p:sp>
        <p:nvSpPr>
          <p:cNvPr id="4" name="İçerik Yer Tutucusu 3"/>
          <p:cNvSpPr>
            <a:spLocks noGrp="1"/>
          </p:cNvSpPr>
          <p:nvPr>
            <p:ph sz="quarter" idx="14"/>
          </p:nvPr>
        </p:nvSpPr>
        <p:spPr/>
        <p:txBody>
          <a:bodyPr>
            <a:normAutofit/>
          </a:bodyPr>
          <a:lstStyle/>
          <a:p>
            <a:r>
              <a:rPr lang="tr-TR" sz="2000" dirty="0">
                <a:latin typeface="Times New Roman" pitchFamily="18" charset="0"/>
                <a:cs typeface="Times New Roman" pitchFamily="18" charset="0"/>
              </a:rPr>
              <a:t>Öğrenci üst düzey beceriler kazanır ve alternatif düşünceyi öğrenir. Öğrenci bu stratejiyi kullanırken bilimsel problem çözme basamaklarını öğrenir ve uygular. Bu yüzden bilimsellik ön plandadır.</a:t>
            </a:r>
          </a:p>
        </p:txBody>
      </p:sp>
    </p:spTree>
    <p:extLst>
      <p:ext uri="{BB962C8B-B14F-4D97-AF65-F5344CB8AC3E}">
        <p14:creationId xmlns:p14="http://schemas.microsoft.com/office/powerpoint/2010/main" val="375467048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latin typeface="Times New Roman" pitchFamily="18" charset="0"/>
                <a:cs typeface="Times New Roman" pitchFamily="18" charset="0"/>
              </a:rPr>
              <a:t>3-Araştırma-İnceleme Stratejisi:</a:t>
            </a:r>
            <a:endParaRPr lang="tr-TR" sz="3600" dirty="0">
              <a:latin typeface="Times New Roman" pitchFamily="18" charset="0"/>
              <a:cs typeface="Times New Roman" pitchFamily="18" charset="0"/>
            </a:endParaRPr>
          </a:p>
        </p:txBody>
      </p:sp>
      <p:sp>
        <p:nvSpPr>
          <p:cNvPr id="3" name="İçerik Yer Tutucusu 2"/>
          <p:cNvSpPr>
            <a:spLocks noGrp="1"/>
          </p:cNvSpPr>
          <p:nvPr>
            <p:ph sz="quarter" idx="13"/>
          </p:nvPr>
        </p:nvSpPr>
        <p:spPr/>
        <p:txBody>
          <a:bodyPr>
            <a:normAutofit fontScale="85000" lnSpcReduction="10000"/>
          </a:bodyPr>
          <a:lstStyle/>
          <a:p>
            <a:r>
              <a:rPr lang="tr-TR" dirty="0">
                <a:latin typeface="Times New Roman" pitchFamily="18" charset="0"/>
                <a:cs typeface="Times New Roman" pitchFamily="18" charset="0"/>
              </a:rPr>
              <a:t>Bu tür çalışmalar okul ile gerçek yaşam arasında ilişki kurulmasını sağlar. Bu strateji sınıf dışında uzun süreli araştırma çalışmaları şeklinde olabileceği gibi, öğretmenin gerçek bir problemi sınıfa getirerek öğrencilerin katılımıyla çözüme ulaşması şeklinde de olabilir.</a:t>
            </a:r>
          </a:p>
        </p:txBody>
      </p:sp>
      <p:sp>
        <p:nvSpPr>
          <p:cNvPr id="4" name="İçerik Yer Tutucusu 3"/>
          <p:cNvSpPr>
            <a:spLocks noGrp="1"/>
          </p:cNvSpPr>
          <p:nvPr>
            <p:ph sz="quarter" idx="14"/>
          </p:nvPr>
        </p:nvSpPr>
        <p:spPr/>
        <p:txBody>
          <a:bodyPr>
            <a:normAutofit fontScale="85000" lnSpcReduction="20000"/>
          </a:bodyPr>
          <a:lstStyle/>
          <a:p>
            <a:r>
              <a:rPr lang="tr-TR" dirty="0">
                <a:latin typeface="Times New Roman" pitchFamily="18" charset="0"/>
                <a:cs typeface="Times New Roman" pitchFamily="18" charset="0"/>
              </a:rPr>
              <a:t>Uygulaması zaman alabilen masraflı bir stratejidir. Aynı zamanda farklı bakış açıları ile bakma becerisini de kazandırmakla beraber, problemin sınırları iyi çizilmezse öğretim etkinliği amacından sapabilir. Bilişsel alanın uygulama ve daha üst düzeydeki davranışlarının kazandırılmasında yararlanılır.</a:t>
            </a:r>
          </a:p>
        </p:txBody>
      </p:sp>
    </p:spTree>
    <p:extLst>
      <p:ext uri="{BB962C8B-B14F-4D97-AF65-F5344CB8AC3E}">
        <p14:creationId xmlns:p14="http://schemas.microsoft.com/office/powerpoint/2010/main" val="4056409720"/>
      </p:ext>
    </p:extLst>
  </p:cSld>
  <p:clrMapOvr>
    <a:masterClrMapping/>
  </p:clrMapOvr>
  <p:transition spd="slow">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185</TotalTime>
  <Words>1902</Words>
  <Application>Microsoft Office PowerPoint</Application>
  <PresentationFormat>Ekran Gösterisi (4:3)</PresentationFormat>
  <Paragraphs>247</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Organik</vt:lpstr>
      <vt:lpstr>MESLEKİ EĞİTİMDE ÖĞRETİM YÖNTEM VE TEKNİKLER</vt:lpstr>
      <vt:lpstr>ÖĞRETİM STRATEJİLERİ</vt:lpstr>
      <vt:lpstr>ÖRNEK SORU</vt:lpstr>
      <vt:lpstr>1-Sunuş Stratejisi: </vt:lpstr>
      <vt:lpstr>Sunuş Yoluyla Öğretim Stratejisinde Kullanılan Öğretim İlke ve Yöntemleri</vt:lpstr>
      <vt:lpstr>2-Buluş (Keşfetme) Stratejisi: </vt:lpstr>
      <vt:lpstr>2-Buluş (Keşfetme) Stratejisi</vt:lpstr>
      <vt:lpstr>3-Araştırma-İnceleme Stratejisi:</vt:lpstr>
      <vt:lpstr>3-Araştırma-İnceleme Stratejisi:</vt:lpstr>
      <vt:lpstr>3-Araştırma-İnceleme Stratejisi</vt:lpstr>
      <vt:lpstr>ÖĞRETİM YÖNTEMLERİ</vt:lpstr>
      <vt:lpstr>Anlatım Yönteminin Sınırlılıkları</vt:lpstr>
      <vt:lpstr>ÖĞRETİM YÖNTEMLERİ</vt:lpstr>
      <vt:lpstr>2. TARTIŞMA YÖNTEMİ </vt:lpstr>
      <vt:lpstr>3. ÖRNEK OLAY YÖNTEMİ </vt:lpstr>
      <vt:lpstr>4. GÖSTERİP (ÖRNEĞİNİ GÖSTEREK) YAPTIRMA </vt:lpstr>
      <vt:lpstr>5. PROBLEM ÇÖZME YÖNTEMİ </vt:lpstr>
      <vt:lpstr>6. BİREYSEL ÇALIŞMA YÖNTEMİ </vt:lpstr>
      <vt:lpstr>ÖĞRETİM TEKNİKLERİ</vt:lpstr>
      <vt:lpstr>ÖĞRETİM TEKNİKLERİ</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ÇOK KULLANILAN BAZI TEKNİKLERE BAKALIM</vt:lpstr>
      <vt:lpstr>1.  Farklı Alan/Dallarda Kullanılan Yöntem ve Teknikleri Soru Örnekleri</vt:lpstr>
      <vt:lpstr>ÖRNEK SORU</vt:lpstr>
      <vt:lpstr>ADIYAMAN MESLEKİ EĞİTİM MERKEZİ</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EĞİTİMDE ÖĞRETİM YÖNTEM VE TEKNİKLER</dc:title>
  <dc:creator>konuk</dc:creator>
  <cp:lastModifiedBy>konuk</cp:lastModifiedBy>
  <cp:revision>25</cp:revision>
  <dcterms:created xsi:type="dcterms:W3CDTF">2020-09-08T17:58:34Z</dcterms:created>
  <dcterms:modified xsi:type="dcterms:W3CDTF">2020-09-10T07:06:40Z</dcterms:modified>
</cp:coreProperties>
</file>