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9"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varScale="1">
        <p:scale>
          <a:sx n="72" d="100"/>
          <a:sy n="72"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C424E-669D-4771-AB5C-7FED95A858CF}"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tr-TR"/>
        </a:p>
      </dgm:t>
    </dgm:pt>
    <dgm:pt modelId="{82546F30-D1FD-41CB-B9D1-FEAAAF31C749}">
      <dgm:prSet/>
      <dgm:spPr/>
      <dgm:t>
        <a:bodyPr/>
        <a:lstStyle/>
        <a:p>
          <a:r>
            <a:rPr lang="tr-TR" b="0"/>
            <a:t>Adıyaman Mesleki Eğitim Merkezi</a:t>
          </a:r>
          <a:endParaRPr lang="tr-TR"/>
        </a:p>
      </dgm:t>
    </dgm:pt>
    <dgm:pt modelId="{49898FFD-7FD4-4210-A651-3A121EBABF5C}" type="parTrans" cxnId="{638F82EE-FB91-4691-BC6C-E9225C8CA4D8}">
      <dgm:prSet/>
      <dgm:spPr/>
      <dgm:t>
        <a:bodyPr/>
        <a:lstStyle/>
        <a:p>
          <a:endParaRPr lang="tr-TR"/>
        </a:p>
      </dgm:t>
    </dgm:pt>
    <dgm:pt modelId="{033A7577-AB53-4506-81F4-C192207652F2}" type="sibTrans" cxnId="{638F82EE-FB91-4691-BC6C-E9225C8CA4D8}">
      <dgm:prSet/>
      <dgm:spPr/>
      <dgm:t>
        <a:bodyPr/>
        <a:lstStyle/>
        <a:p>
          <a:endParaRPr lang="tr-TR"/>
        </a:p>
      </dgm:t>
    </dgm:pt>
    <dgm:pt modelId="{DA21A606-59AD-42AC-92CE-8BD64418200F}" type="pres">
      <dgm:prSet presAssocID="{718C424E-669D-4771-AB5C-7FED95A858CF}" presName="Name0" presStyleCnt="0">
        <dgm:presLayoutVars>
          <dgm:chPref val="3"/>
          <dgm:dir/>
          <dgm:animLvl val="lvl"/>
          <dgm:resizeHandles/>
        </dgm:presLayoutVars>
      </dgm:prSet>
      <dgm:spPr/>
    </dgm:pt>
    <dgm:pt modelId="{679F9DEA-15AA-48F8-8E84-1FE5DD80A18A}" type="pres">
      <dgm:prSet presAssocID="{82546F30-D1FD-41CB-B9D1-FEAAAF31C749}" presName="horFlow" presStyleCnt="0"/>
      <dgm:spPr/>
    </dgm:pt>
    <dgm:pt modelId="{975D16B0-ED10-4FAE-8F96-1AFC91C9779C}" type="pres">
      <dgm:prSet presAssocID="{82546F30-D1FD-41CB-B9D1-FEAAAF31C749}" presName="bigChev" presStyleLbl="node1" presStyleIdx="0" presStyleCnt="1"/>
      <dgm:spPr/>
    </dgm:pt>
  </dgm:ptLst>
  <dgm:cxnLst>
    <dgm:cxn modelId="{66C95412-60F7-4999-A4F9-008FD1E84330}" type="presOf" srcId="{718C424E-669D-4771-AB5C-7FED95A858CF}" destId="{DA21A606-59AD-42AC-92CE-8BD64418200F}" srcOrd="0" destOrd="0" presId="urn:microsoft.com/office/officeart/2005/8/layout/lProcess3"/>
    <dgm:cxn modelId="{F4CFCAC2-0659-4754-B042-B615516C252E}" type="presOf" srcId="{82546F30-D1FD-41CB-B9D1-FEAAAF31C749}" destId="{975D16B0-ED10-4FAE-8F96-1AFC91C9779C}" srcOrd="0" destOrd="0" presId="urn:microsoft.com/office/officeart/2005/8/layout/lProcess3"/>
    <dgm:cxn modelId="{638F82EE-FB91-4691-BC6C-E9225C8CA4D8}" srcId="{718C424E-669D-4771-AB5C-7FED95A858CF}" destId="{82546F30-D1FD-41CB-B9D1-FEAAAF31C749}" srcOrd="0" destOrd="0" parTransId="{49898FFD-7FD4-4210-A651-3A121EBABF5C}" sibTransId="{033A7577-AB53-4506-81F4-C192207652F2}"/>
    <dgm:cxn modelId="{B8FFA022-3F4D-43F3-92A2-65816AECA21F}" type="presParOf" srcId="{DA21A606-59AD-42AC-92CE-8BD64418200F}" destId="{679F9DEA-15AA-48F8-8E84-1FE5DD80A18A}" srcOrd="0" destOrd="0" presId="urn:microsoft.com/office/officeart/2005/8/layout/lProcess3"/>
    <dgm:cxn modelId="{DB2023FF-5AF6-4725-BF64-2281BEEB0A70}" type="presParOf" srcId="{679F9DEA-15AA-48F8-8E84-1FE5DD80A18A}" destId="{975D16B0-ED10-4FAE-8F96-1AFC91C9779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703FE-3196-4B37-A7A4-0BAD6309378E}"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tr-TR"/>
        </a:p>
      </dgm:t>
    </dgm:pt>
    <dgm:pt modelId="{22DE57E7-42C2-4AE2-8E7F-E81A7A004DEB}">
      <dgm:prSet/>
      <dgm:spPr/>
      <dgm:t>
        <a:bodyPr/>
        <a:lstStyle/>
        <a:p>
          <a:r>
            <a:rPr lang="tr-TR"/>
            <a:t>TEŞEKKÜR EDERİZ</a:t>
          </a:r>
        </a:p>
      </dgm:t>
    </dgm:pt>
    <dgm:pt modelId="{88504412-B3E6-4AF6-A264-143896B4E084}" type="parTrans" cxnId="{4D76EFD1-8F89-43E4-A83B-095040DDF2EF}">
      <dgm:prSet/>
      <dgm:spPr/>
      <dgm:t>
        <a:bodyPr/>
        <a:lstStyle/>
        <a:p>
          <a:endParaRPr lang="tr-TR"/>
        </a:p>
      </dgm:t>
    </dgm:pt>
    <dgm:pt modelId="{7A5C5122-4450-4AAE-BC61-A8588C350BD0}" type="sibTrans" cxnId="{4D76EFD1-8F89-43E4-A83B-095040DDF2EF}">
      <dgm:prSet/>
      <dgm:spPr/>
      <dgm:t>
        <a:bodyPr/>
        <a:lstStyle/>
        <a:p>
          <a:endParaRPr lang="tr-TR"/>
        </a:p>
      </dgm:t>
    </dgm:pt>
    <dgm:pt modelId="{C5C475CB-3525-4207-B927-4D45C13C25C4}" type="pres">
      <dgm:prSet presAssocID="{9C5703FE-3196-4B37-A7A4-0BAD6309378E}" presName="compositeShape" presStyleCnt="0">
        <dgm:presLayoutVars>
          <dgm:chMax val="7"/>
          <dgm:dir/>
          <dgm:resizeHandles val="exact"/>
        </dgm:presLayoutVars>
      </dgm:prSet>
      <dgm:spPr/>
    </dgm:pt>
    <dgm:pt modelId="{0B5719B8-CA67-4220-B935-305BD127D7B2}" type="pres">
      <dgm:prSet presAssocID="{22DE57E7-42C2-4AE2-8E7F-E81A7A004DEB}" presName="circ1TxSh" presStyleLbl="vennNode1" presStyleIdx="0" presStyleCnt="1"/>
      <dgm:spPr/>
    </dgm:pt>
  </dgm:ptLst>
  <dgm:cxnLst>
    <dgm:cxn modelId="{D135EB2F-6A27-4E0C-B383-73FA8A1C743B}" type="presOf" srcId="{22DE57E7-42C2-4AE2-8E7F-E81A7A004DEB}" destId="{0B5719B8-CA67-4220-B935-305BD127D7B2}" srcOrd="0" destOrd="0" presId="urn:microsoft.com/office/officeart/2005/8/layout/venn1"/>
    <dgm:cxn modelId="{C2BAB680-8343-4AAE-BBFF-E043F22349A1}" type="presOf" srcId="{9C5703FE-3196-4B37-A7A4-0BAD6309378E}" destId="{C5C475CB-3525-4207-B927-4D45C13C25C4}" srcOrd="0" destOrd="0" presId="urn:microsoft.com/office/officeart/2005/8/layout/venn1"/>
    <dgm:cxn modelId="{4D76EFD1-8F89-43E4-A83B-095040DDF2EF}" srcId="{9C5703FE-3196-4B37-A7A4-0BAD6309378E}" destId="{22DE57E7-42C2-4AE2-8E7F-E81A7A004DEB}" srcOrd="0" destOrd="0" parTransId="{88504412-B3E6-4AF6-A264-143896B4E084}" sibTransId="{7A5C5122-4450-4AAE-BC61-A8588C350BD0}"/>
    <dgm:cxn modelId="{34F11D95-CA06-44E3-8B33-D5768C9934C4}" type="presParOf" srcId="{C5C475CB-3525-4207-B927-4D45C13C25C4}" destId="{0B5719B8-CA67-4220-B935-305BD127D7B2}"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D16B0-ED10-4FAE-8F96-1AFC91C9779C}">
      <dsp:nvSpPr>
        <dsp:cNvPr id="0" name=""/>
        <dsp:cNvSpPr/>
      </dsp:nvSpPr>
      <dsp:spPr>
        <a:xfrm>
          <a:off x="145252" y="209"/>
          <a:ext cx="3427950" cy="137118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tr-TR" sz="2700" b="0" kern="1200"/>
            <a:t>Adıyaman Mesleki Eğitim Merkezi</a:t>
          </a:r>
          <a:endParaRPr lang="tr-TR" sz="2700" kern="1200"/>
        </a:p>
      </dsp:txBody>
      <dsp:txXfrm>
        <a:off x="830842" y="209"/>
        <a:ext cx="2056770" cy="1371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719B8-CA67-4220-B935-305BD127D7B2}">
      <dsp:nvSpPr>
        <dsp:cNvPr id="0" name=""/>
        <dsp:cNvSpPr/>
      </dsp:nvSpPr>
      <dsp:spPr>
        <a:xfrm>
          <a:off x="287865" y="0"/>
          <a:ext cx="4893735" cy="489373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tr-TR" sz="5200" kern="1200"/>
            <a:t>TEŞEKKÜR EDERİZ</a:t>
          </a:r>
        </a:p>
      </dsp:txBody>
      <dsp:txXfrm>
        <a:off x="1004536" y="716671"/>
        <a:ext cx="3460393" cy="346039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tr/url?sa=i&amp;url=http%3A%2F%2Fwww.academia.edu%2F9743607%2F%25C3%2596RNEK_DERS_PLANI_B%25C4%25B0%25C3%2587%25C4%25B0M%25C4%25B0_B%25C3%2596L%25C3%259CM_I_Dersin_ad%25C4%25B1_%25C3%2596%25C4%259Fretim_%25C4%25B0lke_ve_Y%25C3%25B6ntemleri_S%25C4%25B1n%25C4%25B1f_Lisans_2_Konu_Tam_%25C3%2596%25C4%259Frenme_Modeli_%25C3%2596nerilen_S%25C3%25BCre_45_dakika%3Fauto%3Ddownload&amp;psig=AOvVaw0hdFQfZVFqdEaTIc5syXeI&amp;ust=1599464618578000&amp;source=images&amp;cd=vfe&amp;ved=0CAIQjRxqFwoTCICNu5WE1OsCFQAAAAAdAAAAABAI"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tr/url?sa=i&amp;url=https%3A%2F%2Fyeni-kimlik.com%2Filkokul-ortaokul-haftalik-ders-cizelgesi-ders-programlari.html&amp;psig=AOvVaw0ZBvdVrl6Xf81iVOnJ_4he&amp;ust=1598209904728000&amp;source=images&amp;cd=vfe&amp;ved=0CAIQjRxqFwoTCOCRrYLCr-sCFQAAAAAdAAAAABAN"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tr/url?sa=i&amp;url=https%3A%2F%2Fwww.yumpu.com%2Ftr%2Fdocument%2Fview%2F20359365%2Fders-bilgi-formu-dersin-adi-malzeme-teknolojisi-&amp;psig=AOvVaw3j3VnLS1wm-_IXMyjnYCIA&amp;ust=1598209995582000&amp;source=images&amp;cd=vfe&amp;ved=0CAIQjRxqFwoTCKCXwqvCr-sCFQAAAAAdAAAAABAO"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B9E277-DB30-4E06-A5C8-0E36C4A4A730}"/>
              </a:ext>
            </a:extLst>
          </p:cNvPr>
          <p:cNvSpPr>
            <a:spLocks noGrp="1"/>
          </p:cNvSpPr>
          <p:nvPr>
            <p:ph type="ctrTitle"/>
          </p:nvPr>
        </p:nvSpPr>
        <p:spPr/>
        <p:txBody>
          <a:bodyPr/>
          <a:lstStyle/>
          <a:p>
            <a:r>
              <a:rPr lang="tr-TR" sz="4800" dirty="0">
                <a:latin typeface="Times New Roman" panose="02020603050405020304" pitchFamily="18" charset="0"/>
                <a:cs typeface="Times New Roman" panose="02020603050405020304" pitchFamily="18" charset="0"/>
              </a:rPr>
              <a:t>ÖĞRETM PROGRAMI UYGULAMALARI</a:t>
            </a:r>
          </a:p>
        </p:txBody>
      </p:sp>
      <p:sp>
        <p:nvSpPr>
          <p:cNvPr id="3" name="Alt Başlık 2">
            <a:extLst>
              <a:ext uri="{FF2B5EF4-FFF2-40B4-BE49-F238E27FC236}">
                <a16:creationId xmlns:a16="http://schemas.microsoft.com/office/drawing/2014/main" id="{EBDCDA41-A85A-4258-8A8D-475C8B05696A}"/>
              </a:ext>
            </a:extLst>
          </p:cNvPr>
          <p:cNvSpPr>
            <a:spLocks noGrp="1"/>
          </p:cNvSpPr>
          <p:nvPr>
            <p:ph type="subTitle" idx="1"/>
          </p:nvPr>
        </p:nvSpPr>
        <p:spPr/>
        <p:txBody>
          <a:bodyPr/>
          <a:lstStyle/>
          <a:p>
            <a:endParaRPr lang="tr-TR" dirty="0"/>
          </a:p>
          <a:p>
            <a:r>
              <a:rPr lang="tr-TR" dirty="0"/>
              <a:t>-4- DERS SAATİ</a:t>
            </a:r>
          </a:p>
        </p:txBody>
      </p:sp>
    </p:spTree>
    <p:extLst>
      <p:ext uri="{BB962C8B-B14F-4D97-AF65-F5344CB8AC3E}">
        <p14:creationId xmlns:p14="http://schemas.microsoft.com/office/powerpoint/2010/main" val="551181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108E86-CC2B-4C40-BDF0-A5B063608771}"/>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İŞLETME PLANI</a:t>
            </a:r>
          </a:p>
        </p:txBody>
      </p:sp>
      <p:sp>
        <p:nvSpPr>
          <p:cNvPr id="3" name="İçerik Yer Tutucusu 2">
            <a:extLst>
              <a:ext uri="{FF2B5EF4-FFF2-40B4-BE49-F238E27FC236}">
                <a16:creationId xmlns:a16="http://schemas.microsoft.com/office/drawing/2014/main" id="{0A2570AB-D399-457E-96BC-DE5F4DB5E60F}"/>
              </a:ext>
            </a:extLst>
          </p:cNvPr>
          <p:cNvSpPr>
            <a:spLocks noGrp="1"/>
          </p:cNvSpPr>
          <p:nvPr>
            <p:ph idx="1"/>
          </p:nvPr>
        </p:nvSpPr>
        <p:spPr/>
        <p:txBody>
          <a:bodyPr>
            <a:normAutofit/>
          </a:bodyPr>
          <a:lstStyle/>
          <a:p>
            <a:pPr algn="just"/>
            <a:r>
              <a:rPr lang="tr-TR" sz="2000" dirty="0">
                <a:solidFill>
                  <a:srgbClr val="484848"/>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 basit haliyle işletme planı işletmeniz, ürününüz, servisiniz, gireceğiniz market ve hedefinizin ve bu hedeflerinize nasıl ulaşacağınızı yazdığı bir kağıt parçasıdır</a:t>
            </a:r>
            <a:r>
              <a:rPr lang="tr-TR" sz="20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 Yeni bir işletme kurarken oluşturulan pazarlama planı ve finansal plan gibi planlardan farkı yok. </a:t>
            </a:r>
            <a:r>
              <a:rPr lang="tr-TR" sz="2000" dirty="0">
                <a:solidFill>
                  <a:srgbClr val="484848"/>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İşletme planı, diğer planları bünyesinde barındıran bir yol haritası gibidir.</a:t>
            </a:r>
            <a:endParaRPr lang="tr-TR" sz="2800" dirty="0">
              <a:highlight>
                <a:srgbClr val="FFFF00"/>
              </a:highlight>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A68CC2F3-157D-46BE-846B-117955374982}"/>
              </a:ext>
            </a:extLst>
          </p:cNvPr>
          <p:cNvSpPr>
            <a:spLocks noGrp="1"/>
          </p:cNvSpPr>
          <p:nvPr>
            <p:ph type="body" sz="half" idx="2"/>
          </p:nvPr>
        </p:nvSpPr>
        <p:spPr/>
        <p:txBody>
          <a:bodyPr/>
          <a:lstStyle/>
          <a:p>
            <a:endParaRPr lang="tr-TR" sz="2400" spc="75"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sz="2400" spc="75" dirty="0">
              <a:solidFill>
                <a:srgbClr val="161616"/>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2400" spc="75"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İşletme Planı Nedir?</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546333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9E4C65-933D-43F0-B968-37A89B8D7157}"/>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İŞLETME PLANI</a:t>
            </a:r>
            <a:endParaRPr lang="tr-TR" dirty="0"/>
          </a:p>
        </p:txBody>
      </p:sp>
      <p:sp>
        <p:nvSpPr>
          <p:cNvPr id="3" name="İçerik Yer Tutucusu 2">
            <a:extLst>
              <a:ext uri="{FF2B5EF4-FFF2-40B4-BE49-F238E27FC236}">
                <a16:creationId xmlns:a16="http://schemas.microsoft.com/office/drawing/2014/main" id="{1B88637C-129E-4656-964A-4FD0EB9A6E22}"/>
              </a:ext>
            </a:extLst>
          </p:cNvPr>
          <p:cNvSpPr>
            <a:spLocks noGrp="1"/>
          </p:cNvSpPr>
          <p:nvPr>
            <p:ph idx="1"/>
          </p:nvPr>
        </p:nvSpPr>
        <p:spPr/>
        <p:txBody>
          <a:bodyPr>
            <a:normAutofit fontScale="85000" lnSpcReduction="20000"/>
          </a:bodyPr>
          <a:lstStyle/>
          <a:p>
            <a:pPr marL="0" indent="0">
              <a:buNone/>
            </a:pPr>
            <a:r>
              <a:rPr lang="tr-TR" sz="1800" dirty="0">
                <a:solidFill>
                  <a:srgbClr val="484848"/>
                </a:solidFill>
                <a:latin typeface="Times New Roman" panose="02020603050405020304" pitchFamily="18" charset="0"/>
                <a:ea typeface="Calibri" panose="020F0502020204030204" pitchFamily="34" charset="0"/>
                <a:cs typeface="Times New Roman" panose="02020603050405020304" pitchFamily="18" charset="0"/>
              </a:rPr>
              <a:t>Ü</a:t>
            </a:r>
            <a: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rününüz ya da pazarınız ne olursa olsun bir işletme planınız olmak zorundadır. Peki bu plan ne işe yarar?</a:t>
            </a:r>
          </a:p>
          <a:p>
            <a:pPr marL="0" indent="0">
              <a:buNone/>
            </a:pPr>
            <a: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İşletme planı ile bankalara kredi için başvurabilir, yatırımcılara gidebilir ya da bir ortak sahibi olabilirsiniz.</a:t>
            </a:r>
            <a:b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br>
            <a:b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İşletmenizin yer alacağı marketi anlayarak, rekabeti araştırarak ve fizibilite çalışmaları yaparak işletmenizin gerçek hedeflerini belirleyebilirsiniz. Bunların her birisi işletme planının içerisinde yer alan ögelerdir.</a:t>
            </a:r>
            <a:b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br>
            <a:b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Yeni ve küçük bir işletme olarak sadece nerede olduğunuzu ya da nereye gelmek isteyeceğinizi bilmeniz değil aynı zamanda oraya nasıl geleceğinizi de bilmeniz gerekir. İşletme planı bunu görmenizi sağlayacaktır.</a:t>
            </a:r>
            <a:b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br>
            <a:b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İşletme planı, işletmeniz için büyüme çalışmaları ile beraber işletme stratejisinin, kültürünün, yöneticilerin ve çalışanların hakkında alacağınız kararları daha doğru almanızı sağlayacak.</a:t>
            </a:r>
            <a:b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br>
            <a:b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İşletme planınızın finansal kısmı işletmenizin bütçesinin baz alınarak oluşturulduğunda aylık nakit akışının takibi için kolaylık sağlar. Bu kolaylık ile büyüme hedefleri ve karlılık daha kolay yönetilebilir hale gelir. </a:t>
            </a:r>
            <a:br>
              <a:rPr lang="tr-TR" sz="1800" dirty="0">
                <a:solidFill>
                  <a:srgbClr val="484848"/>
                </a:solidFill>
                <a:effectLst/>
                <a:latin typeface="Open Sans"/>
                <a:ea typeface="Calibri" panose="020F0502020204030204" pitchFamily="34" charset="0"/>
                <a:cs typeface="Times New Roman" panose="02020603050405020304" pitchFamily="18" charset="0"/>
              </a:rPr>
            </a:br>
            <a:endParaRPr lang="tr-TR" dirty="0"/>
          </a:p>
        </p:txBody>
      </p:sp>
      <p:sp>
        <p:nvSpPr>
          <p:cNvPr id="4" name="Metin Yer Tutucusu 3">
            <a:extLst>
              <a:ext uri="{FF2B5EF4-FFF2-40B4-BE49-F238E27FC236}">
                <a16:creationId xmlns:a16="http://schemas.microsoft.com/office/drawing/2014/main" id="{1FBD8A88-C386-41A0-BAB2-7B7A958E6855}"/>
              </a:ext>
            </a:extLst>
          </p:cNvPr>
          <p:cNvSpPr>
            <a:spLocks noGrp="1"/>
          </p:cNvSpPr>
          <p:nvPr>
            <p:ph type="body" sz="half" idx="2"/>
          </p:nvPr>
        </p:nvSpPr>
        <p:spPr/>
        <p:txBody>
          <a:bodyPr/>
          <a:lstStyle/>
          <a:p>
            <a:endParaRPr lang="tr-TR" sz="2400" b="1" spc="75"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2400" b="1" spc="75"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Neden Bir İşletme Planına İhtiyaç Vardır?</a:t>
            </a:r>
            <a:endPar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079514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5AE4C9-7B08-462B-A589-6FD114721CE6}"/>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İŞLETME PLANI</a:t>
            </a:r>
          </a:p>
        </p:txBody>
      </p:sp>
      <p:sp>
        <p:nvSpPr>
          <p:cNvPr id="3" name="İçerik Yer Tutucusu 2">
            <a:extLst>
              <a:ext uri="{FF2B5EF4-FFF2-40B4-BE49-F238E27FC236}">
                <a16:creationId xmlns:a16="http://schemas.microsoft.com/office/drawing/2014/main" id="{E5308729-729C-4E11-ACAF-6E14FA43F13C}"/>
              </a:ext>
            </a:extLst>
          </p:cNvPr>
          <p:cNvSpPr>
            <a:spLocks noGrp="1"/>
          </p:cNvSpPr>
          <p:nvPr>
            <p:ph idx="1"/>
          </p:nvPr>
        </p:nvSpPr>
        <p:spPr/>
        <p:txBody>
          <a:bodyPr/>
          <a:lstStyle/>
          <a:p>
            <a:r>
              <a:rPr lang="tr-TR" sz="1800" b="1" dirty="0">
                <a:solidFill>
                  <a:srgbClr val="484848"/>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KLASİK İŞLETME PLANI </a:t>
            </a:r>
          </a:p>
          <a:p>
            <a:pPr marL="0" indent="0">
              <a:buNone/>
            </a:pPr>
            <a:r>
              <a:rPr lang="tr-TR" b="1" dirty="0">
                <a:solidFill>
                  <a:srgbClr val="484848"/>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a:t>
            </a:r>
            <a:r>
              <a:rPr lang="tr-TR"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irçok küçük işletme sahibinin düşündüğü hatta bazen korktuğu olandır. Genellikle uzun ve resmi dokümanlardan oluşur ve bu yüzden de yeni işletme sahipleri için genellikle bıktırıcıdır. Klasik plan; yönetici raporlarından, şirket açıklamasından, ürün veya servisten, market analizinden, pazarlama stratejisinden, yönetim raporlarından ve finansal analizlerden oluşur. Hazırlaması uzun sürer</a:t>
            </a:r>
            <a:r>
              <a:rPr lang="tr-TR" dirty="0">
                <a:solidFill>
                  <a:srgbClr val="484848"/>
                </a:solidFill>
                <a:effectLst/>
                <a:latin typeface="Open Sans"/>
                <a:ea typeface="Calibri" panose="020F0502020204030204" pitchFamily="34" charset="0"/>
                <a:cs typeface="Times New Roman" panose="02020603050405020304" pitchFamily="18" charset="0"/>
              </a:rPr>
              <a:t>.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00E29464-6A2B-49C9-B210-1F5882999435}"/>
              </a:ext>
            </a:extLst>
          </p:cNvPr>
          <p:cNvSpPr>
            <a:spLocks noGrp="1"/>
          </p:cNvSpPr>
          <p:nvPr>
            <p:ph type="body" sz="half" idx="2"/>
          </p:nvPr>
        </p:nvSpPr>
        <p:spPr/>
        <p:txBody>
          <a:bodyPr/>
          <a:lstStyle/>
          <a:p>
            <a:endParaRPr lang="tr-TR" sz="1800" b="1" spc="75" dirty="0">
              <a:solidFill>
                <a:srgbClr val="161616"/>
              </a:solidFill>
              <a:latin typeface="inherit"/>
              <a:ea typeface="Times New Roman" panose="02020603050405020304" pitchFamily="18" charset="0"/>
            </a:endParaRPr>
          </a:p>
          <a:p>
            <a:r>
              <a:rPr lang="tr-TR" sz="2400" b="1" spc="75"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İşletme Planı Çeşitleri</a:t>
            </a:r>
            <a:endPar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24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1. Klasik işletme planı </a:t>
            </a:r>
          </a:p>
          <a:p>
            <a:r>
              <a:rPr lang="tr-TR" sz="24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2. Basitleştirilmiş plan</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258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7F09BF-2BFB-4E81-9397-A7DA531220C8}"/>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İŞLETME PLANI</a:t>
            </a:r>
          </a:p>
        </p:txBody>
      </p:sp>
      <p:sp>
        <p:nvSpPr>
          <p:cNvPr id="3" name="İçerik Yer Tutucusu 2">
            <a:extLst>
              <a:ext uri="{FF2B5EF4-FFF2-40B4-BE49-F238E27FC236}">
                <a16:creationId xmlns:a16="http://schemas.microsoft.com/office/drawing/2014/main" id="{C22ED9B1-D7A5-4F4D-B70A-871166390301}"/>
              </a:ext>
            </a:extLst>
          </p:cNvPr>
          <p:cNvSpPr>
            <a:spLocks noGrp="1"/>
          </p:cNvSpPr>
          <p:nvPr>
            <p:ph idx="1"/>
          </p:nvPr>
        </p:nvSpPr>
        <p:spPr/>
        <p:txBody>
          <a:bodyPr/>
          <a:lstStyle/>
          <a:p>
            <a:r>
              <a:rPr lang="tr-TR" sz="1800" b="1" dirty="0">
                <a:solidFill>
                  <a:srgbClr val="484848"/>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BASİTLEŞTİRİLMİŞ PLAN </a:t>
            </a:r>
            <a:endParaRPr lang="tr-TR" sz="1800" b="1" dirty="0">
              <a:solidFill>
                <a:srgbClr val="484848"/>
              </a:solidFill>
              <a:latin typeface="Open Sans"/>
              <a:ea typeface="Calibri" panose="020F0502020204030204" pitchFamily="34" charset="0"/>
              <a:cs typeface="Times New Roman" panose="02020603050405020304" pitchFamily="18" charset="0"/>
            </a:endParaRPr>
          </a:p>
          <a:p>
            <a:pPr marL="0" indent="0">
              <a:buNone/>
            </a:pPr>
            <a:r>
              <a:rPr lang="tr-TR" sz="1800" dirty="0">
                <a:solidFill>
                  <a:srgbClr val="484848"/>
                </a:solidFill>
                <a:effectLst/>
                <a:latin typeface="Open Sans"/>
                <a:ea typeface="Calibri" panose="020F0502020204030204" pitchFamily="34" charset="0"/>
                <a:cs typeface="Times New Roman" panose="02020603050405020304" pitchFamily="18" charset="0"/>
              </a:rPr>
              <a:t>           </a:t>
            </a:r>
            <a:r>
              <a:rPr lang="tr-TR"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Kabaca klasik işletme planının giriş adımıdır. Bu planda ise işletmenin vizyonu, misyonu, görevleri, stratejileri, potansiyel giderleri, hedeflenen gelirleri ve aksiyon planı yer almaktadır. Basitleştirilmiş olduğundan dolayı daha kısa sürede hazırlansa da bazı önemli market verilerini içerdiğinden dolayı son derece önemlidir. </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6474F4DA-45C8-4067-81DB-BB368E1F942B}"/>
              </a:ext>
            </a:extLst>
          </p:cNvPr>
          <p:cNvSpPr>
            <a:spLocks noGrp="1"/>
          </p:cNvSpPr>
          <p:nvPr>
            <p:ph type="body" sz="half" idx="2"/>
          </p:nvPr>
        </p:nvSpPr>
        <p:spPr/>
        <p:txBody>
          <a:bodyPr/>
          <a:lstStyle/>
          <a:p>
            <a:endParaRPr lang="tr-TR" sz="2400" b="1" spc="75"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2400" b="1" spc="75"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İşletme Planı Çeşitleri</a:t>
            </a:r>
            <a:endPar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24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1. Klasik işletme planı </a:t>
            </a:r>
          </a:p>
          <a:p>
            <a:r>
              <a:rPr lang="tr-TR" sz="2400" dirty="0">
                <a:solidFill>
                  <a:srgbClr val="484848"/>
                </a:solidFill>
                <a:effectLst/>
                <a:latin typeface="Times New Roman" panose="02020603050405020304" pitchFamily="18" charset="0"/>
                <a:ea typeface="Calibri" panose="020F0502020204030204" pitchFamily="34" charset="0"/>
                <a:cs typeface="Times New Roman" panose="02020603050405020304" pitchFamily="18" charset="0"/>
              </a:rPr>
              <a:t>2. Basitleştirilmiş plan</a:t>
            </a:r>
            <a:endParaRPr lang="tr-TR" sz="20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598819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3AAAAE-2503-4FA9-8640-95E48E3ADC9B}"/>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7CAF7DD8-6682-4330-BA4D-CC2CBB84C1D8}"/>
              </a:ext>
            </a:extLst>
          </p:cNvPr>
          <p:cNvSpPr>
            <a:spLocks noGrp="1"/>
          </p:cNvSpPr>
          <p:nvPr>
            <p:ph idx="1"/>
          </p:nvPr>
        </p:nvSpPr>
        <p:spPr/>
        <p:txBody>
          <a:bodyPr/>
          <a:lstStyle/>
          <a:p>
            <a:pPr marL="0" indent="0">
              <a:buNone/>
            </a:pPr>
            <a:r>
              <a:rPr lang="tr-TR" dirty="0"/>
              <a:t>A. Bir ortak bulmak </a:t>
            </a:r>
          </a:p>
          <a:p>
            <a:pPr marL="0" indent="0">
              <a:buNone/>
            </a:pPr>
            <a:r>
              <a:rPr lang="tr-TR" dirty="0"/>
              <a:t>B. İşletmenin hedeflerini belirlemek,</a:t>
            </a:r>
          </a:p>
          <a:p>
            <a:pPr marL="0" indent="0">
              <a:buNone/>
            </a:pPr>
            <a:r>
              <a:rPr lang="tr-TR" dirty="0"/>
              <a:t>C. Gelir gideri yönetebilmek,</a:t>
            </a:r>
          </a:p>
          <a:p>
            <a:pPr marL="0" indent="0">
              <a:buNone/>
            </a:pPr>
            <a:r>
              <a:rPr lang="tr-TR" dirty="0"/>
              <a:t>D. Rakip lokantayı iflas ettirmek</a:t>
            </a:r>
          </a:p>
        </p:txBody>
      </p:sp>
      <p:sp>
        <p:nvSpPr>
          <p:cNvPr id="4" name="Metin Yer Tutucusu 3">
            <a:extLst>
              <a:ext uri="{FF2B5EF4-FFF2-40B4-BE49-F238E27FC236}">
                <a16:creationId xmlns:a16="http://schemas.microsoft.com/office/drawing/2014/main" id="{9975D914-C783-4C8B-952D-7166C48547E3}"/>
              </a:ext>
            </a:extLst>
          </p:cNvPr>
          <p:cNvSpPr>
            <a:spLocks noGrp="1"/>
          </p:cNvSpPr>
          <p:nvPr>
            <p:ph type="body" sz="half" idx="2"/>
          </p:nvPr>
        </p:nvSpPr>
        <p:spPr/>
        <p:txBody>
          <a:bodyPr/>
          <a:lstStyle/>
          <a:p>
            <a:endParaRPr lang="tr-TR" sz="1800" dirty="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Metin yeni açacağı lokanta için işletme planına ihtiyaç duymaktadır.</a:t>
            </a:r>
          </a:p>
          <a:p>
            <a:r>
              <a:rPr lang="tr-TR" sz="1800" dirty="0">
                <a:latin typeface="Times New Roman" panose="02020603050405020304" pitchFamily="18" charset="0"/>
                <a:cs typeface="Times New Roman" panose="02020603050405020304" pitchFamily="18" charset="0"/>
              </a:rPr>
              <a:t>Bunun sebebi aşağıdakilerin hangisi olamaz</a:t>
            </a:r>
            <a:r>
              <a:rPr lang="tr-TR" dirty="0"/>
              <a:t>?</a:t>
            </a:r>
          </a:p>
        </p:txBody>
      </p:sp>
    </p:spTree>
    <p:extLst>
      <p:ext uri="{BB962C8B-B14F-4D97-AF65-F5344CB8AC3E}">
        <p14:creationId xmlns:p14="http://schemas.microsoft.com/office/powerpoint/2010/main" val="2018430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id="{11F01AB5-321E-4552-8C9E-649B680E80AD}"/>
              </a:ext>
            </a:extLst>
          </p:cNvPr>
          <p:cNvGraphicFramePr/>
          <p:nvPr/>
        </p:nvGraphicFramePr>
        <p:xfrm>
          <a:off x="1293811" y="1388534"/>
          <a:ext cx="3718455"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İçerik Yer Tutucusu 4">
            <a:extLst>
              <a:ext uri="{FF2B5EF4-FFF2-40B4-BE49-F238E27FC236}">
                <a16:creationId xmlns:a16="http://schemas.microsoft.com/office/drawing/2014/main" id="{D89F3576-6208-43B2-B65D-EEFC2992F1BA}"/>
              </a:ext>
            </a:extLst>
          </p:cNvPr>
          <p:cNvGraphicFramePr>
            <a:graphicFrameLocks noGrp="1"/>
          </p:cNvGraphicFramePr>
          <p:nvPr>
            <p:ph idx="1"/>
            <p:extLst>
              <p:ext uri="{D42A27DB-BD31-4B8C-83A1-F6EECF244321}">
                <p14:modId xmlns:p14="http://schemas.microsoft.com/office/powerpoint/2010/main" val="4167821720"/>
              </p:ext>
            </p:extLst>
          </p:nvPr>
        </p:nvGraphicFramePr>
        <p:xfrm>
          <a:off x="5418668" y="982131"/>
          <a:ext cx="5469466" cy="48937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Metin Yer Tutucusu 3">
            <a:extLst>
              <a:ext uri="{FF2B5EF4-FFF2-40B4-BE49-F238E27FC236}">
                <a16:creationId xmlns:a16="http://schemas.microsoft.com/office/drawing/2014/main" id="{967CCDEF-050D-4D40-8E7D-E216F984C68D}"/>
              </a:ext>
            </a:extLst>
          </p:cNvPr>
          <p:cNvSpPr>
            <a:spLocks noGrp="1"/>
          </p:cNvSpPr>
          <p:nvPr>
            <p:ph type="body" sz="half" idx="2"/>
          </p:nvPr>
        </p:nvSpPr>
        <p:spPr/>
        <p:txBody>
          <a:bodyPr/>
          <a:lstStyle/>
          <a:p>
            <a:endParaRPr lang="tr-TR" dirty="0"/>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Öncel Karakuş</a:t>
            </a:r>
          </a:p>
          <a:p>
            <a:r>
              <a:rPr lang="tr-TR" sz="2400" dirty="0">
                <a:latin typeface="Times New Roman" panose="02020603050405020304" pitchFamily="18" charset="0"/>
                <a:cs typeface="Times New Roman" panose="02020603050405020304" pitchFamily="18" charset="0"/>
              </a:rPr>
              <a:t>Rehberlik Öğretmeni</a:t>
            </a:r>
          </a:p>
        </p:txBody>
      </p:sp>
    </p:spTree>
    <p:extLst>
      <p:ext uri="{BB962C8B-B14F-4D97-AF65-F5344CB8AC3E}">
        <p14:creationId xmlns:p14="http://schemas.microsoft.com/office/powerpoint/2010/main" val="4192240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AC55FC8-E736-4ABA-A319-EA9837A7E81D}"/>
              </a:ext>
            </a:extLst>
          </p:cNvPr>
          <p:cNvSpPr>
            <a:spLocks noGrp="1"/>
          </p:cNvSpPr>
          <p:nvPr>
            <p:ph type="title"/>
          </p:nvPr>
        </p:nvSpPr>
        <p:spPr/>
        <p:txBody>
          <a:bodyPr/>
          <a:lstStyle/>
          <a:p>
            <a:r>
              <a:rPr lang="tr-TR" b="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Eğitim Programının Öğeleri</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5" name="İçerik Yer Tutucusu 4">
            <a:extLst>
              <a:ext uri="{FF2B5EF4-FFF2-40B4-BE49-F238E27FC236}">
                <a16:creationId xmlns:a16="http://schemas.microsoft.com/office/drawing/2014/main" id="{29529194-C178-4A3A-86F0-FDF76237953B}"/>
              </a:ext>
            </a:extLst>
          </p:cNvPr>
          <p:cNvSpPr>
            <a:spLocks noGrp="1"/>
          </p:cNvSpPr>
          <p:nvPr>
            <p:ph idx="1"/>
          </p:nvPr>
        </p:nvSpPr>
        <p:spPr/>
        <p:txBody>
          <a:bodyPr>
            <a:normAutofit lnSpcReduction="10000"/>
          </a:bodyPr>
          <a:lstStyle/>
          <a:p>
            <a:pPr marL="0" indent="0">
              <a:buNone/>
            </a:pPr>
            <a:r>
              <a:rPr lang="tr-T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Hedef (Niçin?):</a:t>
            </a: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Eğitim yoluyla kazandırılabilen, bir bireyde bulunması uygun görülen istendik özelliklerdir.</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tr-T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İçerik (Ne?):</a:t>
            </a: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Hedefler doğrultusunda seçilen olgu, kavram ve ilkelerin sistematik bağlarla birleşerek oluşturdukları bilgi bütünleridir.</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Konular, kapsam, müfredat, muhteva, üniteler, temalar</a:t>
            </a:r>
            <a:endParaRPr lang="tr-TR" sz="3600" dirty="0">
              <a:latin typeface="Times New Roman" panose="02020603050405020304" pitchFamily="18" charset="0"/>
              <a:cs typeface="Times New Roman" panose="02020603050405020304" pitchFamily="18" charset="0"/>
            </a:endParaRPr>
          </a:p>
        </p:txBody>
      </p:sp>
      <p:sp>
        <p:nvSpPr>
          <p:cNvPr id="6" name="Metin Yer Tutucusu 5">
            <a:extLst>
              <a:ext uri="{FF2B5EF4-FFF2-40B4-BE49-F238E27FC236}">
                <a16:creationId xmlns:a16="http://schemas.microsoft.com/office/drawing/2014/main" id="{910CA8B6-02CC-47CE-AAE1-2867FB72BA7C}"/>
              </a:ext>
            </a:extLst>
          </p:cNvPr>
          <p:cNvSpPr>
            <a:spLocks noGrp="1"/>
          </p:cNvSpPr>
          <p:nvPr>
            <p:ph type="body" sz="half" idx="2"/>
          </p:nvPr>
        </p:nvSpPr>
        <p:spPr/>
        <p:txBody>
          <a:bodyPr/>
          <a:lstStyle/>
          <a:p>
            <a:pPr marL="342900" indent="-342900" algn="l">
              <a:buFont typeface="+mj-lt"/>
              <a:buAutoNum type="arabicPeriod"/>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Hedef ve hedef-davranışlar</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buFont typeface="+mj-lt"/>
              <a:buAutoNum type="arabicPeriod"/>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İçerik-kapsamı, muhteva, müfredat</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buFont typeface="+mj-lt"/>
              <a:buAutoNum type="arabicPeriod"/>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Eğitim durumları, öğrenme-öğretme süreci</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buFont typeface="+mj-lt"/>
              <a:buAutoNum type="arabicPeriod"/>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Sınama durumları-ölçme ve değerlendirme</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01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1AA5B1-5F60-4EDA-993B-EE771611F33C}"/>
              </a:ext>
            </a:extLst>
          </p:cNvPr>
          <p:cNvSpPr>
            <a:spLocks noGrp="1"/>
          </p:cNvSpPr>
          <p:nvPr>
            <p:ph type="title"/>
          </p:nvPr>
        </p:nvSpPr>
        <p:spPr/>
        <p:txBody>
          <a:bodyPr/>
          <a:lstStyle/>
          <a:p>
            <a:r>
              <a:rPr lang="tr-TR" b="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Eğitim Programının Öğeleri</a:t>
            </a:r>
            <a:endParaRPr lang="tr-TR" dirty="0"/>
          </a:p>
        </p:txBody>
      </p:sp>
      <p:sp>
        <p:nvSpPr>
          <p:cNvPr id="3" name="İçerik Yer Tutucusu 2">
            <a:extLst>
              <a:ext uri="{FF2B5EF4-FFF2-40B4-BE49-F238E27FC236}">
                <a16:creationId xmlns:a16="http://schemas.microsoft.com/office/drawing/2014/main" id="{931E5E6D-9E46-43FC-A90A-F103D80DCD14}"/>
              </a:ext>
            </a:extLst>
          </p:cNvPr>
          <p:cNvSpPr>
            <a:spLocks noGrp="1"/>
          </p:cNvSpPr>
          <p:nvPr>
            <p:ph idx="1"/>
          </p:nvPr>
        </p:nvSpPr>
        <p:spPr/>
        <p:txBody>
          <a:bodyPr>
            <a:normAutofit/>
          </a:bodyPr>
          <a:lstStyle/>
          <a:p>
            <a:pPr marL="0" indent="0" algn="just" fontAlgn="base">
              <a:lnSpc>
                <a:spcPct val="107000"/>
              </a:lnSpc>
              <a:spcAft>
                <a:spcPts val="800"/>
              </a:spcAft>
              <a:buNone/>
            </a:pP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Eğitim Durumları (Nasıl?):</a:t>
            </a:r>
            <a:r>
              <a:rPr lang="tr-T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Belli bir zaman içinde bireyi etkileme gücünde olan dış şartlardır. Yani öğrenme – öğretme sürecidir.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»Strateji, yöntem ve teknikler, </a:t>
            </a:r>
            <a:r>
              <a:rPr lang="tr-T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pekiştireç</a:t>
            </a:r>
            <a:r>
              <a:rPr lang="tr-T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katılım, dönüt – düzeltme, yaklaşım.</a:t>
            </a:r>
          </a:p>
          <a:p>
            <a:pPr marL="0" indent="0" algn="just" fontAlgn="base">
              <a:lnSpc>
                <a:spcPct val="107000"/>
              </a:lnSpc>
              <a:spcAft>
                <a:spcPts val="800"/>
              </a:spcAft>
              <a:buNone/>
            </a:pPr>
            <a:endPar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fontAlgn="base">
              <a:lnSpc>
                <a:spcPct val="107000"/>
              </a:lnSpc>
              <a:spcAft>
                <a:spcPts val="800"/>
              </a:spcAft>
              <a:buNone/>
            </a:pP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Ölçme – Değerlendirme (Ne Kadar?):</a:t>
            </a:r>
            <a:r>
              <a:rPr lang="tr-T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Bireyde istenilen davranışların ne derece kazandırıldığı konusunda bir yargıya varma durumudur. Yani sınama durumlarından oluşur. Sorusunda da anlaşılacağı üzere ne kadar öğrendi?</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04CA48A3-6D6C-4EF9-AF7C-75B00D9B9E7B}"/>
              </a:ext>
            </a:extLst>
          </p:cNvPr>
          <p:cNvSpPr>
            <a:spLocks noGrp="1"/>
          </p:cNvSpPr>
          <p:nvPr>
            <p:ph type="body" sz="half" idx="2"/>
          </p:nvPr>
        </p:nvSpPr>
        <p:spPr/>
        <p:txBody>
          <a:bodyPr>
            <a:normAutofit/>
          </a:bodyPr>
          <a:lstStyle/>
          <a:p>
            <a:endParaRPr lang="tr-TR" sz="3200" dirty="0">
              <a:latin typeface="Times New Roman" panose="02020603050405020304" pitchFamily="18" charset="0"/>
              <a:cs typeface="Times New Roman" panose="02020603050405020304" pitchFamily="18" charset="0"/>
            </a:endParaRPr>
          </a:p>
          <a:p>
            <a:endParaRPr lang="tr-TR" sz="3200" dirty="0">
              <a:latin typeface="Times New Roman" panose="02020603050405020304" pitchFamily="18" charset="0"/>
              <a:cs typeface="Times New Roman" panose="02020603050405020304" pitchFamily="18" charset="0"/>
            </a:endParaRPr>
          </a:p>
          <a:p>
            <a:r>
              <a:rPr lang="tr-TR" sz="3200" dirty="0">
                <a:latin typeface="Times New Roman" panose="02020603050405020304" pitchFamily="18" charset="0"/>
                <a:cs typeface="Times New Roman" panose="02020603050405020304" pitchFamily="18" charset="0"/>
              </a:rPr>
              <a:t>devam</a:t>
            </a:r>
          </a:p>
        </p:txBody>
      </p:sp>
      <p:sp>
        <p:nvSpPr>
          <p:cNvPr id="5" name="Ok: Sağ 4">
            <a:extLst>
              <a:ext uri="{FF2B5EF4-FFF2-40B4-BE49-F238E27FC236}">
                <a16:creationId xmlns:a16="http://schemas.microsoft.com/office/drawing/2014/main" id="{BCBF619B-AF07-4826-B7DC-8BDC52B2D7AE}"/>
              </a:ext>
            </a:extLst>
          </p:cNvPr>
          <p:cNvSpPr/>
          <p:nvPr/>
        </p:nvSpPr>
        <p:spPr>
          <a:xfrm>
            <a:off x="3962400" y="4512366"/>
            <a:ext cx="1155883" cy="357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24351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DOC) ÖRNEK DERS PLANI BİÇİMİ BÖLÜM I Dersin adı : Öğretim İlke ve  Yöntemleri Sınıf : Lisans 2 Konu : Tam Öğrenme Modeli Önerilen Süre: 45  dakika | Yunus Demirhan - Academia.edu">
            <a:hlinkClick r:id="rId2" tgtFrame="&quot;_blank&quot;"/>
            <a:extLst>
              <a:ext uri="{FF2B5EF4-FFF2-40B4-BE49-F238E27FC236}">
                <a16:creationId xmlns:a16="http://schemas.microsoft.com/office/drawing/2014/main" id="{DE3A10DD-B08C-4DF7-BF1A-9B99334E9D5C}"/>
              </a:ext>
            </a:extLst>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260035" y="982663"/>
            <a:ext cx="4850295" cy="5286375"/>
          </a:xfrm>
          <a:prstGeom prst="rect">
            <a:avLst/>
          </a:prstGeom>
          <a:noFill/>
          <a:ln>
            <a:noFill/>
          </a:ln>
        </p:spPr>
      </p:pic>
    </p:spTree>
    <p:extLst>
      <p:ext uri="{BB962C8B-B14F-4D97-AF65-F5344CB8AC3E}">
        <p14:creationId xmlns:p14="http://schemas.microsoft.com/office/powerpoint/2010/main" val="140946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45F0B7-F394-4506-AC2F-640A8DED282C}"/>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05B454C0-F04C-4213-8E0A-15DFF4BA393D}"/>
              </a:ext>
            </a:extLst>
          </p:cNvPr>
          <p:cNvSpPr>
            <a:spLocks noGrp="1"/>
          </p:cNvSpPr>
          <p:nvPr>
            <p:ph idx="1"/>
          </p:nvPr>
        </p:nvSpPr>
        <p:spPr/>
        <p:txBody>
          <a:bodyPr/>
          <a:lstStyle/>
          <a:p>
            <a:pPr marL="0" indent="0">
              <a:buNone/>
            </a:pPr>
            <a:r>
              <a:rPr lang="tr-TR" dirty="0"/>
              <a:t>A. Mesleğin gerektirdiği becerileri kazandırmak,</a:t>
            </a:r>
          </a:p>
          <a:p>
            <a:pPr marL="0" indent="0">
              <a:buNone/>
            </a:pPr>
            <a:r>
              <a:rPr lang="tr-TR" dirty="0"/>
              <a:t>B. Meslek ahlakı kazandırmak,</a:t>
            </a:r>
          </a:p>
          <a:p>
            <a:pPr marL="0" indent="0">
              <a:buNone/>
            </a:pPr>
            <a:r>
              <a:rPr lang="tr-TR" dirty="0"/>
              <a:t>C. Çırağa yemek izni vermek</a:t>
            </a:r>
          </a:p>
          <a:p>
            <a:pPr marL="0" indent="0">
              <a:buNone/>
            </a:pPr>
            <a:r>
              <a:rPr lang="tr-TR" dirty="0"/>
              <a:t>D. İş planını öğretmek,</a:t>
            </a:r>
          </a:p>
          <a:p>
            <a:pPr marL="0" indent="0">
              <a:buNone/>
            </a:pPr>
            <a:r>
              <a:rPr lang="tr-TR" dirty="0"/>
              <a:t> </a:t>
            </a:r>
          </a:p>
        </p:txBody>
      </p:sp>
      <p:sp>
        <p:nvSpPr>
          <p:cNvPr id="4" name="Metin Yer Tutucusu 3">
            <a:extLst>
              <a:ext uri="{FF2B5EF4-FFF2-40B4-BE49-F238E27FC236}">
                <a16:creationId xmlns:a16="http://schemas.microsoft.com/office/drawing/2014/main" id="{5DEC61C8-37FA-4E22-A55B-D2DF7F2AD34C}"/>
              </a:ext>
            </a:extLst>
          </p:cNvPr>
          <p:cNvSpPr>
            <a:spLocks noGrp="1"/>
          </p:cNvSpPr>
          <p:nvPr>
            <p:ph type="body" sz="half" idx="2"/>
          </p:nvPr>
        </p:nvSpPr>
        <p:spPr/>
        <p:txBody>
          <a:bodyPr>
            <a:normAutofit/>
          </a:bodyPr>
          <a:lstStyle/>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Aşağıdakilerden hangisi bir çırak için hazırlanan öğretim programının hedefi olamaz?</a:t>
            </a:r>
          </a:p>
        </p:txBody>
      </p:sp>
    </p:spTree>
    <p:extLst>
      <p:ext uri="{BB962C8B-B14F-4D97-AF65-F5344CB8AC3E}">
        <p14:creationId xmlns:p14="http://schemas.microsoft.com/office/powerpoint/2010/main" val="371520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AA4F3D-4E8D-4886-96AA-93D9216748AE}"/>
              </a:ext>
            </a:extLst>
          </p:cNvPr>
          <p:cNvSpPr>
            <a:spLocks noGrp="1"/>
          </p:cNvSpPr>
          <p:nvPr>
            <p:ph type="title"/>
          </p:nvPr>
        </p:nvSpPr>
        <p:spPr/>
        <p:txBody>
          <a:bodyPr>
            <a:normAutofit/>
          </a:bodyPr>
          <a:lstStyle/>
          <a:p>
            <a:r>
              <a:rPr lang="tr-TR"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ÇERÇEVE ÖĞRETİM PROGRAMI BÖLÜMLERİ</a:t>
            </a:r>
            <a:endParaRPr lang="tr-TR"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C62DFF8D-8563-4947-8B36-5C76E6FAAA6E}"/>
              </a:ext>
            </a:extLst>
          </p:cNvPr>
          <p:cNvSpPr>
            <a:spLocks noGrp="1"/>
          </p:cNvSpPr>
          <p:nvPr>
            <p:ph idx="1"/>
          </p:nvPr>
        </p:nvSpPr>
        <p:spPr/>
        <p:txBody>
          <a:bodyPr>
            <a:normAutofit/>
          </a:bodyPr>
          <a:lstStyle/>
          <a:p>
            <a:pPr marL="342900" lvl="0" indent="-342900">
              <a:lnSpc>
                <a:spcPct val="107000"/>
              </a:lnSpc>
              <a:buClr>
                <a:srgbClr val="000000"/>
              </a:buClr>
              <a:buSzPts val="1300"/>
              <a:buFont typeface="Helvetica" panose="020B0604020202020204" pitchFamily="34" charset="0"/>
              <a:buAutoNum type="arabicPeriod"/>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Hazırlanan Öğretim Programının Tanıtımı Ve Uygulanmasıyla İlgili Açıklamaları, </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Clr>
                <a:srgbClr val="000000"/>
              </a:buClr>
              <a:buSzPts val="1300"/>
              <a:buFont typeface="Helvetica" panose="020B0604020202020204" pitchFamily="34" charset="0"/>
              <a:buAutoNum type="arabicPeriod"/>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Haftalık Ders Çizelgeleri, </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Clr>
                <a:srgbClr val="000000"/>
              </a:buClr>
              <a:buSzPts val="1300"/>
              <a:buFont typeface="Helvetica" panose="020B0604020202020204" pitchFamily="34" charset="0"/>
              <a:buAutoNum type="arabicPeriod"/>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Programda Yer Alan Dersleri, </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Clr>
                <a:srgbClr val="000000"/>
              </a:buClr>
              <a:buSzPts val="1300"/>
              <a:buFont typeface="Helvetica" panose="020B0604020202020204" pitchFamily="34" charset="0"/>
              <a:buAutoNum type="arabicPeriod"/>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Dersleri Oluşturan Modülleri, </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SzPts val="1300"/>
              <a:buFont typeface="Helvetica" panose="020B0604020202020204" pitchFamily="34" charset="0"/>
              <a:buAutoNum type="arabicPeriod"/>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Modülde Kazandırılacak Bilgi Ve Beceriler</a:t>
            </a:r>
            <a:endParaRPr lang="tr-TR" sz="36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E15C80E5-CEE0-4AB2-B944-E9532A805A30}"/>
              </a:ext>
            </a:extLst>
          </p:cNvPr>
          <p:cNvSpPr>
            <a:spLocks noGrp="1"/>
          </p:cNvSpPr>
          <p:nvPr>
            <p:ph type="body" sz="half" idx="2"/>
          </p:nvPr>
        </p:nvSpPr>
        <p:spPr/>
        <p:txBody>
          <a:bodyPr/>
          <a:lstStyle/>
          <a:p>
            <a:endParaRPr lang="tr-TR"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r>
              <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Bir meslek alanında ve/veya dalında OLUŞTURULAN ÇERÇEVE ÖĞRETİM PROGRAMININ BÖLÜMLERİ</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7213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7039F2-8D1A-4A76-BF39-EFF38354C859}"/>
              </a:ext>
            </a:extLst>
          </p:cNvPr>
          <p:cNvSpPr>
            <a:spLocks noGrp="1"/>
          </p:cNvSpPr>
          <p:nvPr>
            <p:ph type="title"/>
          </p:nvPr>
        </p:nvSpPr>
        <p:spPr/>
        <p:txBody>
          <a:bodyPr/>
          <a:lstStyle/>
          <a:p>
            <a:r>
              <a:rPr lang="tr-T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Çerçeve Öğretim Programı Bölümleri</a:t>
            </a:r>
            <a:endParaRPr lang="tr-TR" dirty="0"/>
          </a:p>
        </p:txBody>
      </p:sp>
      <p:sp>
        <p:nvSpPr>
          <p:cNvPr id="4" name="Metin Yer Tutucusu 3">
            <a:extLst>
              <a:ext uri="{FF2B5EF4-FFF2-40B4-BE49-F238E27FC236}">
                <a16:creationId xmlns:a16="http://schemas.microsoft.com/office/drawing/2014/main" id="{0B18573E-E30D-49BD-9F45-A03C9CF72067}"/>
              </a:ext>
            </a:extLst>
          </p:cNvPr>
          <p:cNvSpPr>
            <a:spLocks noGrp="1"/>
          </p:cNvSpPr>
          <p:nvPr>
            <p:ph type="body" sz="half" idx="2"/>
          </p:nvPr>
        </p:nvSpPr>
        <p:spPr/>
        <p:txBody>
          <a:bodyPr/>
          <a:lstStyle/>
          <a:p>
            <a:endParaRPr lang="tr-TR" dirty="0"/>
          </a:p>
          <a:p>
            <a:endParaRPr lang="tr-TR" dirty="0"/>
          </a:p>
          <a:p>
            <a:r>
              <a:rPr lang="tr-TR" sz="2400" dirty="0">
                <a:latin typeface="Times New Roman" panose="02020603050405020304" pitchFamily="18" charset="0"/>
                <a:cs typeface="Times New Roman" panose="02020603050405020304" pitchFamily="18" charset="0"/>
              </a:rPr>
              <a:t>Haftalık Ders Çizelgesi Örneği</a:t>
            </a:r>
          </a:p>
        </p:txBody>
      </p:sp>
      <p:pic>
        <p:nvPicPr>
          <p:cNvPr id="7" name="İçerik Yer Tutucusu 6" descr="İlkokul Ortaokul Haftalık Ders Çizelgeleri 2020, Ders Programları">
            <a:hlinkClick r:id="rId2" tgtFrame="&quot;_blank&quot;"/>
            <a:extLst>
              <a:ext uri="{FF2B5EF4-FFF2-40B4-BE49-F238E27FC236}">
                <a16:creationId xmlns:a16="http://schemas.microsoft.com/office/drawing/2014/main" id="{E20D606F-498C-40F3-BD31-F352649DCF3B}"/>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67949" y="774701"/>
            <a:ext cx="4430240" cy="5075238"/>
          </a:xfrm>
          <a:prstGeom prst="rect">
            <a:avLst/>
          </a:prstGeom>
          <a:noFill/>
          <a:ln>
            <a:noFill/>
          </a:ln>
        </p:spPr>
      </p:pic>
    </p:spTree>
    <p:extLst>
      <p:ext uri="{BB962C8B-B14F-4D97-AF65-F5344CB8AC3E}">
        <p14:creationId xmlns:p14="http://schemas.microsoft.com/office/powerpoint/2010/main" val="161261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CDDC1C-0B79-48C0-A98E-5D7DC2BACCB7}"/>
              </a:ext>
            </a:extLst>
          </p:cNvPr>
          <p:cNvSpPr>
            <a:spLocks noGrp="1"/>
          </p:cNvSpPr>
          <p:nvPr>
            <p:ph type="title"/>
          </p:nvPr>
        </p:nvSpPr>
        <p:spPr/>
        <p:txBody>
          <a:bodyPr/>
          <a:lstStyle/>
          <a:p>
            <a:r>
              <a:rPr lang="tr-T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Çerçeve Öğretim Programı Bölümleri</a:t>
            </a:r>
            <a:endParaRPr lang="tr-TR" dirty="0"/>
          </a:p>
        </p:txBody>
      </p:sp>
      <p:sp>
        <p:nvSpPr>
          <p:cNvPr id="4" name="Metin Yer Tutucusu 3">
            <a:extLst>
              <a:ext uri="{FF2B5EF4-FFF2-40B4-BE49-F238E27FC236}">
                <a16:creationId xmlns:a16="http://schemas.microsoft.com/office/drawing/2014/main" id="{F74831B3-D780-4B51-A2D5-E7C6DA5C22BF}"/>
              </a:ext>
            </a:extLst>
          </p:cNvPr>
          <p:cNvSpPr>
            <a:spLocks noGrp="1"/>
          </p:cNvSpPr>
          <p:nvPr>
            <p:ph type="body" sz="half" idx="2"/>
          </p:nvPr>
        </p:nvSpPr>
        <p:spPr/>
        <p:txBody>
          <a:bodyPr/>
          <a:lstStyle/>
          <a:p>
            <a:endParaRPr lang="tr-TR" dirty="0"/>
          </a:p>
          <a:p>
            <a:endParaRPr lang="tr-TR" dirty="0"/>
          </a:p>
          <a:p>
            <a:r>
              <a:rPr lang="tr-TR" sz="2000" dirty="0">
                <a:latin typeface="Times New Roman" panose="02020603050405020304" pitchFamily="18" charset="0"/>
                <a:cs typeface="Times New Roman" panose="02020603050405020304" pitchFamily="18" charset="0"/>
              </a:rPr>
              <a:t>Ders Bilgi Formu Örneği</a:t>
            </a:r>
          </a:p>
        </p:txBody>
      </p:sp>
      <p:pic>
        <p:nvPicPr>
          <p:cNvPr id="7" name="İçerik Yer Tutucusu 6" descr="DERS BİLGİ FORMU DERSİN ADI MALZEME TEKNOLOJİSİ ...">
            <a:hlinkClick r:id="rId2" tgtFrame="&quot;_blank&quot;"/>
            <a:extLst>
              <a:ext uri="{FF2B5EF4-FFF2-40B4-BE49-F238E27FC236}">
                <a16:creationId xmlns:a16="http://schemas.microsoft.com/office/drawing/2014/main" id="{B88D7AC4-DA0A-4816-9B06-523B2306B333}"/>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94500" y="982663"/>
            <a:ext cx="4356100" cy="4892675"/>
          </a:xfrm>
          <a:prstGeom prst="rect">
            <a:avLst/>
          </a:prstGeom>
          <a:noFill/>
          <a:ln>
            <a:noFill/>
          </a:ln>
        </p:spPr>
      </p:pic>
    </p:spTree>
    <p:extLst>
      <p:ext uri="{BB962C8B-B14F-4D97-AF65-F5344CB8AC3E}">
        <p14:creationId xmlns:p14="http://schemas.microsoft.com/office/powerpoint/2010/main" val="1355507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0BB934-48F2-41D6-B653-78437FC6F017}"/>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Bireysel Öğrenme Materyalleri</a:t>
            </a:r>
          </a:p>
        </p:txBody>
      </p:sp>
      <p:sp>
        <p:nvSpPr>
          <p:cNvPr id="3" name="İçerik Yer Tutucusu 2">
            <a:extLst>
              <a:ext uri="{FF2B5EF4-FFF2-40B4-BE49-F238E27FC236}">
                <a16:creationId xmlns:a16="http://schemas.microsoft.com/office/drawing/2014/main" id="{8571CBFF-F424-43BF-BE3D-AE09156FF5CE}"/>
              </a:ext>
            </a:extLst>
          </p:cNvPr>
          <p:cNvSpPr>
            <a:spLocks noGrp="1"/>
          </p:cNvSpPr>
          <p:nvPr>
            <p:ph idx="1"/>
          </p:nvPr>
        </p:nvSpPr>
        <p:spPr/>
        <p:txBody>
          <a:bodyPr>
            <a:normAutofit lnSpcReduction="10000"/>
          </a:bodyPr>
          <a:lstStyle/>
          <a:p>
            <a:pPr marL="0" indent="0">
              <a:buNone/>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1. İçindekiler</a:t>
            </a:r>
          </a:p>
          <a:p>
            <a:pPr marL="0" indent="0">
              <a:buNone/>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2. Açıklamalar </a:t>
            </a:r>
          </a:p>
          <a:p>
            <a:pPr marL="0" indent="0">
              <a:buNone/>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3. Giriş </a:t>
            </a:r>
          </a:p>
          <a:p>
            <a:pPr marL="0" indent="0">
              <a:buNone/>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4. Öğrenme Faaliyetleri</a:t>
            </a:r>
          </a:p>
          <a:p>
            <a:pPr marL="0" indent="0">
              <a:buNone/>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 Kazanım</a:t>
            </a:r>
          </a:p>
          <a:p>
            <a:pPr marL="0" indent="0">
              <a:buNone/>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 Araştırma </a:t>
            </a:r>
          </a:p>
          <a:p>
            <a:pPr marL="0" indent="0">
              <a:buNone/>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C.- Bilgi Konuları </a:t>
            </a:r>
          </a:p>
          <a:p>
            <a:pPr marL="0" indent="0">
              <a:buNone/>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D.- Uygulama Faaliyeti </a:t>
            </a:r>
          </a:p>
          <a:p>
            <a:pPr marL="0" indent="0">
              <a:buNone/>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E- Ölçme Ve Değerlendirme </a:t>
            </a:r>
          </a:p>
          <a:p>
            <a:pPr marL="0" indent="0">
              <a:buNone/>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5. Modül Değerlendirme</a:t>
            </a:r>
          </a:p>
          <a:p>
            <a:pPr marL="0" indent="0">
              <a:buNone/>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6. Cevap Anahtarları </a:t>
            </a:r>
          </a:p>
          <a:p>
            <a:pPr marL="0" indent="0">
              <a:buNone/>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7. Kaynakça</a:t>
            </a:r>
            <a:endParaRPr lang="tr-TR" sz="28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8443CFED-14BC-4176-BA17-03D34553D9AE}"/>
              </a:ext>
            </a:extLst>
          </p:cNvPr>
          <p:cNvSpPr>
            <a:spLocks noGrp="1"/>
          </p:cNvSpPr>
          <p:nvPr>
            <p:ph type="body" sz="half" idx="2"/>
          </p:nvPr>
        </p:nvSpPr>
        <p:spPr/>
        <p:txBody>
          <a:bodyPr/>
          <a:lstStyle/>
          <a:p>
            <a:endParaRPr lang="tr-TR" b="1" dirty="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Bireysel Öğrenme Materyalleri Bölümleri</a:t>
            </a:r>
          </a:p>
        </p:txBody>
      </p:sp>
    </p:spTree>
    <p:extLst>
      <p:ext uri="{BB962C8B-B14F-4D97-AF65-F5344CB8AC3E}">
        <p14:creationId xmlns:p14="http://schemas.microsoft.com/office/powerpoint/2010/main" val="3945713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62</TotalTime>
  <Words>726</Words>
  <Application>Microsoft Office PowerPoint</Application>
  <PresentationFormat>Geniş ekran</PresentationFormat>
  <Paragraphs>97</Paragraphs>
  <Slides>15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vt:i4>
      </vt:variant>
    </vt:vector>
  </HeadingPairs>
  <TitlesOfParts>
    <vt:vector size="23" baseType="lpstr">
      <vt:lpstr>Arial</vt:lpstr>
      <vt:lpstr>Calibri</vt:lpstr>
      <vt:lpstr>Garamond</vt:lpstr>
      <vt:lpstr>Helvetica</vt:lpstr>
      <vt:lpstr>inherit</vt:lpstr>
      <vt:lpstr>Open Sans</vt:lpstr>
      <vt:lpstr>Times New Roman</vt:lpstr>
      <vt:lpstr>Organik</vt:lpstr>
      <vt:lpstr>ÖĞRETM PROGRAMI UYGULAMALARI</vt:lpstr>
      <vt:lpstr>Eğitim Programının Öğeleri </vt:lpstr>
      <vt:lpstr>Eğitim Programının Öğeleri</vt:lpstr>
      <vt:lpstr>PowerPoint Sunusu</vt:lpstr>
      <vt:lpstr>ÖRNEK SORU</vt:lpstr>
      <vt:lpstr>ÇERÇEVE ÖĞRETİM PROGRAMI BÖLÜMLERİ</vt:lpstr>
      <vt:lpstr>Çerçeve Öğretim Programı Bölümleri</vt:lpstr>
      <vt:lpstr>Çerçeve Öğretim Programı Bölümleri</vt:lpstr>
      <vt:lpstr>Bireysel Öğrenme Materyalleri</vt:lpstr>
      <vt:lpstr>İŞLETME PLANI</vt:lpstr>
      <vt:lpstr>İŞLETME PLANI</vt:lpstr>
      <vt:lpstr>İŞLETME PLANI</vt:lpstr>
      <vt:lpstr>İŞLETME PLANI</vt:lpstr>
      <vt:lpstr>ÖRNEK SORU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ÖĞRETM PROGRAMI UYGULAMALARI</dc:title>
  <dc:creator>öncel karakuş</dc:creator>
  <cp:lastModifiedBy>öncel karakuş</cp:lastModifiedBy>
  <cp:revision>8</cp:revision>
  <dcterms:created xsi:type="dcterms:W3CDTF">2020-09-06T07:45:40Z</dcterms:created>
  <dcterms:modified xsi:type="dcterms:W3CDTF">2020-09-06T08:49:52Z</dcterms:modified>
</cp:coreProperties>
</file>