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9/6/2020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AB5662B6-2B8C-4103-80B4-6126766471F1}"/>
              </a:ext>
            </a:extLst>
          </p:cNvPr>
          <p:cNvSpPr>
            <a:spLocks noGrp="1"/>
          </p:cNvSpPr>
          <p:nvPr>
            <p:ph type="ctrTitle"/>
          </p:nvPr>
        </p:nvSpPr>
        <p:spPr>
          <a:xfrm>
            <a:off x="2692398" y="1871131"/>
            <a:ext cx="6815669" cy="1892486"/>
          </a:xfrm>
        </p:spPr>
        <p:txBody>
          <a:bodyPr/>
          <a:lstStyle/>
          <a:p>
            <a:br>
              <a:rPr lang="tr-TR" sz="4400" b="0" i="0" u="none" strike="noStrike" dirty="0">
                <a:solidFill>
                  <a:srgbClr val="000000"/>
                </a:solidFill>
                <a:effectLst/>
                <a:latin typeface="Times New Roman" panose="02020603050405020304" pitchFamily="18" charset="0"/>
                <a:cs typeface="Times New Roman" panose="02020603050405020304" pitchFamily="18" charset="0"/>
              </a:rPr>
            </a:br>
            <a:br>
              <a:rPr lang="tr-TR" sz="4400" b="0" i="0" u="none" strike="noStrike" dirty="0">
                <a:solidFill>
                  <a:srgbClr val="000000"/>
                </a:solidFill>
                <a:effectLst/>
                <a:latin typeface="Times New Roman" panose="02020603050405020304" pitchFamily="18" charset="0"/>
                <a:cs typeface="Times New Roman" panose="02020603050405020304" pitchFamily="18" charset="0"/>
              </a:rPr>
            </a:br>
            <a:br>
              <a:rPr lang="tr-TR" sz="4400" b="0" i="0" u="none" strike="noStrike" dirty="0">
                <a:solidFill>
                  <a:srgbClr val="000000"/>
                </a:solidFill>
                <a:effectLst/>
                <a:latin typeface="Times New Roman" panose="02020603050405020304" pitchFamily="18" charset="0"/>
                <a:cs typeface="Times New Roman" panose="02020603050405020304" pitchFamily="18" charset="0"/>
              </a:rPr>
            </a:br>
            <a:br>
              <a:rPr lang="tr-TR" sz="4400" b="0" i="0" u="none" strike="noStrike" dirty="0">
                <a:solidFill>
                  <a:srgbClr val="000000"/>
                </a:solidFill>
                <a:effectLst/>
                <a:latin typeface="Times New Roman" panose="02020603050405020304" pitchFamily="18" charset="0"/>
                <a:cs typeface="Times New Roman" panose="02020603050405020304" pitchFamily="18" charset="0"/>
              </a:rPr>
            </a:br>
            <a:br>
              <a:rPr lang="tr-TR" sz="4400" b="0" i="0" u="none" strike="noStrike" dirty="0">
                <a:solidFill>
                  <a:srgbClr val="000000"/>
                </a:solidFill>
                <a:effectLst/>
                <a:latin typeface="Times New Roman" panose="02020603050405020304" pitchFamily="18" charset="0"/>
                <a:cs typeface="Times New Roman" panose="02020603050405020304" pitchFamily="18" charset="0"/>
              </a:rPr>
            </a:br>
            <a:br>
              <a:rPr lang="tr-TR" sz="4400" b="0" i="0" u="none" strike="noStrike" dirty="0">
                <a:solidFill>
                  <a:srgbClr val="000000"/>
                </a:solidFill>
                <a:effectLst/>
                <a:latin typeface="Times New Roman" panose="02020603050405020304" pitchFamily="18" charset="0"/>
                <a:cs typeface="Times New Roman" panose="02020603050405020304" pitchFamily="18" charset="0"/>
              </a:rPr>
            </a:br>
            <a:br>
              <a:rPr lang="tr-TR" sz="4400" b="0" i="0" u="none" strike="noStrike" dirty="0">
                <a:solidFill>
                  <a:srgbClr val="000000"/>
                </a:solidFill>
                <a:effectLst/>
                <a:latin typeface="Times New Roman" panose="02020603050405020304" pitchFamily="18" charset="0"/>
                <a:cs typeface="Times New Roman" panose="02020603050405020304" pitchFamily="18" charset="0"/>
              </a:rPr>
            </a:br>
            <a:br>
              <a:rPr lang="tr-TR" sz="4400" b="0" i="0" u="none" strike="noStrike" dirty="0">
                <a:solidFill>
                  <a:srgbClr val="000000"/>
                </a:solidFill>
                <a:effectLst/>
                <a:latin typeface="Times New Roman" panose="02020603050405020304" pitchFamily="18" charset="0"/>
                <a:cs typeface="Times New Roman" panose="02020603050405020304" pitchFamily="18" charset="0"/>
              </a:rPr>
            </a:br>
            <a:br>
              <a:rPr lang="tr-TR" b="0" i="0" u="none" strike="noStrike" dirty="0">
                <a:solidFill>
                  <a:srgbClr val="000000"/>
                </a:solidFill>
                <a:effectLst/>
                <a:latin typeface="yandex-sans"/>
              </a:rPr>
            </a:br>
            <a:r>
              <a:rPr lang="tr-TR" sz="3200" b="1" i="0" u="none" strike="noStrike" dirty="0">
                <a:solidFill>
                  <a:srgbClr val="000000"/>
                </a:solidFill>
                <a:effectLst/>
                <a:latin typeface="Times New Roman" panose="02020603050405020304" pitchFamily="18" charset="0"/>
                <a:cs typeface="Times New Roman" panose="02020603050405020304" pitchFamily="18" charset="0"/>
              </a:rPr>
              <a:t>ÖLÇME VE DEĞERLENDİRME YÖNTEMLERİ</a:t>
            </a:r>
            <a:br>
              <a:rPr lang="tr-TR" b="0" i="0" u="none" strike="noStrike" dirty="0">
                <a:solidFill>
                  <a:srgbClr val="000000"/>
                </a:solidFill>
                <a:effectLst/>
                <a:latin typeface="yandex-sans"/>
              </a:rPr>
            </a:br>
            <a:endParaRPr lang="tr-TR" dirty="0"/>
          </a:p>
        </p:txBody>
      </p:sp>
      <p:sp>
        <p:nvSpPr>
          <p:cNvPr id="5" name="Alt Başlık 4">
            <a:extLst>
              <a:ext uri="{FF2B5EF4-FFF2-40B4-BE49-F238E27FC236}">
                <a16:creationId xmlns:a16="http://schemas.microsoft.com/office/drawing/2014/main" id="{D2A8FB71-5412-4A90-B648-8E3430755D98}"/>
              </a:ext>
            </a:extLst>
          </p:cNvPr>
          <p:cNvSpPr>
            <a:spLocks noGrp="1"/>
          </p:cNvSpPr>
          <p:nvPr>
            <p:ph type="subTitle" idx="1"/>
          </p:nvPr>
        </p:nvSpPr>
        <p:spPr/>
        <p:txBody>
          <a:bodyPr/>
          <a:lstStyle/>
          <a:p>
            <a:r>
              <a:rPr lang="tr-TR" dirty="0"/>
              <a:t>.</a:t>
            </a:r>
          </a:p>
        </p:txBody>
      </p:sp>
    </p:spTree>
    <p:extLst>
      <p:ext uri="{BB962C8B-B14F-4D97-AF65-F5344CB8AC3E}">
        <p14:creationId xmlns:p14="http://schemas.microsoft.com/office/powerpoint/2010/main" val="10358558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ED1C80-965A-4106-819C-7D07623A5A62}"/>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Ölçme Değerlendirme Döngüsü</a:t>
            </a:r>
          </a:p>
        </p:txBody>
      </p:sp>
      <p:sp>
        <p:nvSpPr>
          <p:cNvPr id="3" name="İçerik Yer Tutucusu 2">
            <a:extLst>
              <a:ext uri="{FF2B5EF4-FFF2-40B4-BE49-F238E27FC236}">
                <a16:creationId xmlns:a16="http://schemas.microsoft.com/office/drawing/2014/main" id="{909E2253-C15B-4E0C-A972-900CCE36E818}"/>
              </a:ext>
            </a:extLst>
          </p:cNvPr>
          <p:cNvSpPr>
            <a:spLocks noGrp="1"/>
          </p:cNvSpPr>
          <p:nvPr>
            <p:ph idx="1"/>
          </p:nvPr>
        </p:nvSpPr>
        <p:spPr>
          <a:xfrm>
            <a:off x="5418667" y="982131"/>
            <a:ext cx="5964949" cy="4893735"/>
          </a:xfrm>
        </p:spPr>
        <p:txBody>
          <a:bodyPr/>
          <a:lstStyle/>
          <a:p>
            <a:r>
              <a:rPr lang="tr-TR" sz="1600" dirty="0"/>
              <a:t>Öğretim faaliyetleri           Ölçme              ölçüt             değerlendirme    dönüt </a:t>
            </a:r>
          </a:p>
          <a:p>
            <a:pPr marL="0" indent="0">
              <a:buNone/>
            </a:pPr>
            <a:r>
              <a:rPr lang="tr-TR" dirty="0"/>
              <a:t>kazanımlar</a:t>
            </a:r>
          </a:p>
          <a:p>
            <a:pPr marL="0" indent="0">
              <a:buNone/>
            </a:pPr>
            <a:endParaRPr lang="tr-TR" dirty="0"/>
          </a:p>
          <a:p>
            <a:pPr marL="0" indent="0">
              <a:buNone/>
            </a:pPr>
            <a:r>
              <a:rPr lang="tr-TR" dirty="0"/>
              <a:t> program içindeki düzenlemeler                dönüt</a:t>
            </a:r>
          </a:p>
          <a:p>
            <a:endParaRPr lang="tr-TR" dirty="0"/>
          </a:p>
        </p:txBody>
      </p:sp>
      <p:sp>
        <p:nvSpPr>
          <p:cNvPr id="4" name="Metin Yer Tutucusu 3">
            <a:extLst>
              <a:ext uri="{FF2B5EF4-FFF2-40B4-BE49-F238E27FC236}">
                <a16:creationId xmlns:a16="http://schemas.microsoft.com/office/drawing/2014/main" id="{A4038870-24D1-451A-B59D-BF1FDBDE6F20}"/>
              </a:ext>
            </a:extLst>
          </p:cNvPr>
          <p:cNvSpPr>
            <a:spLocks noGrp="1"/>
          </p:cNvSpPr>
          <p:nvPr>
            <p:ph type="body" sz="half" idx="2"/>
          </p:nvPr>
        </p:nvSpPr>
        <p:spPr/>
        <p:txBody>
          <a:bodyPr/>
          <a:lstStyle/>
          <a:p>
            <a:r>
              <a:rPr lang="tr-TR" sz="1800" dirty="0">
                <a:latin typeface="Times New Roman" panose="02020603050405020304" pitchFamily="18" charset="0"/>
                <a:cs typeface="Times New Roman" panose="02020603050405020304" pitchFamily="18" charset="0"/>
              </a:rPr>
              <a:t>Öğretim faaliyetleri</a:t>
            </a:r>
          </a:p>
          <a:p>
            <a:r>
              <a:rPr lang="tr-TR" sz="1800" dirty="0">
                <a:latin typeface="Times New Roman" panose="02020603050405020304" pitchFamily="18" charset="0"/>
                <a:cs typeface="Times New Roman" panose="02020603050405020304" pitchFamily="18" charset="0"/>
              </a:rPr>
              <a:t>Ölçme</a:t>
            </a:r>
          </a:p>
          <a:p>
            <a:r>
              <a:rPr lang="tr-TR" sz="1800" dirty="0">
                <a:latin typeface="Times New Roman" panose="02020603050405020304" pitchFamily="18" charset="0"/>
                <a:cs typeface="Times New Roman" panose="02020603050405020304" pitchFamily="18" charset="0"/>
              </a:rPr>
              <a:t>Kazanımlar</a:t>
            </a:r>
          </a:p>
          <a:p>
            <a:r>
              <a:rPr lang="tr-TR" sz="1800" dirty="0">
                <a:latin typeface="Times New Roman" panose="02020603050405020304" pitchFamily="18" charset="0"/>
                <a:cs typeface="Times New Roman" panose="02020603050405020304" pitchFamily="18" charset="0"/>
              </a:rPr>
              <a:t>Program içindeki düzenlemeler</a:t>
            </a:r>
          </a:p>
          <a:p>
            <a:r>
              <a:rPr lang="tr-TR" sz="1800" dirty="0">
                <a:latin typeface="Times New Roman" panose="02020603050405020304" pitchFamily="18" charset="0"/>
                <a:cs typeface="Times New Roman" panose="02020603050405020304" pitchFamily="18" charset="0"/>
              </a:rPr>
              <a:t>Ölçüt Değerlendirme</a:t>
            </a:r>
          </a:p>
          <a:p>
            <a:r>
              <a:rPr lang="tr-TR" sz="1800" dirty="0">
                <a:latin typeface="Times New Roman" panose="02020603050405020304" pitchFamily="18" charset="0"/>
                <a:cs typeface="Times New Roman" panose="02020603050405020304" pitchFamily="18" charset="0"/>
              </a:rPr>
              <a:t>Dönüt</a:t>
            </a:r>
            <a:endParaRPr lang="tr-TR" dirty="0">
              <a:latin typeface="Times New Roman" panose="02020603050405020304" pitchFamily="18" charset="0"/>
              <a:cs typeface="Times New Roman" panose="02020603050405020304" pitchFamily="18" charset="0"/>
            </a:endParaRPr>
          </a:p>
        </p:txBody>
      </p:sp>
      <p:sp>
        <p:nvSpPr>
          <p:cNvPr id="5" name="Ok: Sağ 4">
            <a:extLst>
              <a:ext uri="{FF2B5EF4-FFF2-40B4-BE49-F238E27FC236}">
                <a16:creationId xmlns:a16="http://schemas.microsoft.com/office/drawing/2014/main" id="{4DEE1624-9044-4C43-A0BE-2977EAE61A65}"/>
              </a:ext>
            </a:extLst>
          </p:cNvPr>
          <p:cNvSpPr/>
          <p:nvPr/>
        </p:nvSpPr>
        <p:spPr>
          <a:xfrm>
            <a:off x="7328451" y="2446130"/>
            <a:ext cx="503583" cy="66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k: Sağ 6">
            <a:extLst>
              <a:ext uri="{FF2B5EF4-FFF2-40B4-BE49-F238E27FC236}">
                <a16:creationId xmlns:a16="http://schemas.microsoft.com/office/drawing/2014/main" id="{685E7152-DFA9-432E-90F1-54FF9B248A72}"/>
              </a:ext>
            </a:extLst>
          </p:cNvPr>
          <p:cNvSpPr/>
          <p:nvPr/>
        </p:nvSpPr>
        <p:spPr>
          <a:xfrm flipV="1">
            <a:off x="8590349" y="2525643"/>
            <a:ext cx="503583" cy="66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k: Sağ 8">
            <a:extLst>
              <a:ext uri="{FF2B5EF4-FFF2-40B4-BE49-F238E27FC236}">
                <a16:creationId xmlns:a16="http://schemas.microsoft.com/office/drawing/2014/main" id="{7473E4CF-DAD4-4BB9-A954-5E337A98C538}"/>
              </a:ext>
            </a:extLst>
          </p:cNvPr>
          <p:cNvSpPr/>
          <p:nvPr/>
        </p:nvSpPr>
        <p:spPr>
          <a:xfrm flipV="1">
            <a:off x="9649052" y="2591903"/>
            <a:ext cx="503583" cy="66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k: Aşağı 9">
            <a:extLst>
              <a:ext uri="{FF2B5EF4-FFF2-40B4-BE49-F238E27FC236}">
                <a16:creationId xmlns:a16="http://schemas.microsoft.com/office/drawing/2014/main" id="{AE7093A5-7893-4DC9-9B57-07A759248C6D}"/>
              </a:ext>
            </a:extLst>
          </p:cNvPr>
          <p:cNvSpPr/>
          <p:nvPr/>
        </p:nvSpPr>
        <p:spPr>
          <a:xfrm>
            <a:off x="11211338" y="2658163"/>
            <a:ext cx="53009" cy="7458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k: Aşağı 10">
            <a:extLst>
              <a:ext uri="{FF2B5EF4-FFF2-40B4-BE49-F238E27FC236}">
                <a16:creationId xmlns:a16="http://schemas.microsoft.com/office/drawing/2014/main" id="{CBC8FF26-B9E2-4061-A498-7BBD8523C9F7}"/>
              </a:ext>
            </a:extLst>
          </p:cNvPr>
          <p:cNvSpPr/>
          <p:nvPr/>
        </p:nvSpPr>
        <p:spPr>
          <a:xfrm rot="16200000" flipV="1">
            <a:off x="9571565" y="3266476"/>
            <a:ext cx="496594" cy="10866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k: Aşağı 11">
            <a:extLst>
              <a:ext uri="{FF2B5EF4-FFF2-40B4-BE49-F238E27FC236}">
                <a16:creationId xmlns:a16="http://schemas.microsoft.com/office/drawing/2014/main" id="{EB3E6A78-0015-4D93-90D4-4A0FF01CCFF3}"/>
              </a:ext>
            </a:extLst>
          </p:cNvPr>
          <p:cNvSpPr/>
          <p:nvPr/>
        </p:nvSpPr>
        <p:spPr>
          <a:xfrm rot="10800000">
            <a:off x="5891255" y="3436912"/>
            <a:ext cx="244502" cy="3729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k: Aşağı 12">
            <a:extLst>
              <a:ext uri="{FF2B5EF4-FFF2-40B4-BE49-F238E27FC236}">
                <a16:creationId xmlns:a16="http://schemas.microsoft.com/office/drawing/2014/main" id="{5958C43F-3883-44E1-97B5-A18F4E8E9AC8}"/>
              </a:ext>
            </a:extLst>
          </p:cNvPr>
          <p:cNvSpPr/>
          <p:nvPr/>
        </p:nvSpPr>
        <p:spPr>
          <a:xfrm rot="10800000">
            <a:off x="6247657" y="2512391"/>
            <a:ext cx="186998" cy="416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772064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E9888D-C5FB-47F8-8D0D-550AE3C8C7B2}"/>
              </a:ext>
            </a:extLst>
          </p:cNvPr>
          <p:cNvSpPr>
            <a:spLocks noGrp="1"/>
          </p:cNvSpPr>
          <p:nvPr>
            <p:ph type="title"/>
          </p:nvPr>
        </p:nvSpPr>
        <p:spPr/>
        <p:txBody>
          <a:bodyPr/>
          <a:lstStyle/>
          <a:p>
            <a:r>
              <a:rPr lang="tr-TR" b="1" i="0" u="none" strike="noStrike" dirty="0">
                <a:solidFill>
                  <a:srgbClr val="444444"/>
                </a:solidFill>
                <a:effectLst/>
                <a:latin typeface="Times New Roman" panose="02020603050405020304" pitchFamily="18" charset="0"/>
                <a:cs typeface="Times New Roman" panose="02020603050405020304" pitchFamily="18" charset="0"/>
              </a:rPr>
              <a:t>BİR ÖLÇME ARACINDA BULUNMASI GEREKEN NİTELİKLER</a:t>
            </a:r>
            <a:endParaRPr lang="tr-TR"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0880D353-9FC9-4F36-978C-B270352DC9C1}"/>
              </a:ext>
            </a:extLst>
          </p:cNvPr>
          <p:cNvSpPr>
            <a:spLocks noGrp="1"/>
          </p:cNvSpPr>
          <p:nvPr>
            <p:ph idx="1"/>
          </p:nvPr>
        </p:nvSpPr>
        <p:spPr/>
        <p:txBody>
          <a:bodyPr>
            <a:normAutofit/>
          </a:bodyPr>
          <a:lstStyle/>
          <a:p>
            <a:pPr algn="ctr"/>
            <a:r>
              <a:rPr lang="tr-TR" sz="4400" b="0" i="0" u="none" strike="noStrike" dirty="0">
                <a:solidFill>
                  <a:srgbClr val="444444"/>
                </a:solidFill>
                <a:effectLst/>
                <a:latin typeface="Times New Roman" panose="02020603050405020304" pitchFamily="18" charset="0"/>
                <a:cs typeface="Times New Roman" panose="02020603050405020304" pitchFamily="18" charset="0"/>
              </a:rPr>
              <a:t>Geçerlik </a:t>
            </a:r>
          </a:p>
          <a:p>
            <a:pPr algn="ctr"/>
            <a:r>
              <a:rPr lang="tr-TR" sz="4400" b="0" i="0" u="none" strike="noStrike" dirty="0">
                <a:solidFill>
                  <a:srgbClr val="444444"/>
                </a:solidFill>
                <a:effectLst/>
                <a:latin typeface="Times New Roman" panose="02020603050405020304" pitchFamily="18" charset="0"/>
                <a:cs typeface="Times New Roman" panose="02020603050405020304" pitchFamily="18" charset="0"/>
              </a:rPr>
              <a:t>Güvenirlik</a:t>
            </a:r>
          </a:p>
          <a:p>
            <a:pPr algn="ctr"/>
            <a:r>
              <a:rPr lang="tr-TR" sz="4400" b="0" i="0" u="none" strike="noStrike" dirty="0">
                <a:solidFill>
                  <a:srgbClr val="444444"/>
                </a:solidFill>
                <a:effectLst/>
                <a:latin typeface="Times New Roman" panose="02020603050405020304" pitchFamily="18" charset="0"/>
                <a:cs typeface="Times New Roman" panose="02020603050405020304" pitchFamily="18" charset="0"/>
              </a:rPr>
              <a:t>Kullanışlılık</a:t>
            </a:r>
            <a:endParaRPr lang="tr-TR" sz="4400"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id="{9E682E1B-F7A2-4B02-90FE-CAB940C32C16}"/>
              </a:ext>
            </a:extLst>
          </p:cNvPr>
          <p:cNvSpPr>
            <a:spLocks noGrp="1"/>
          </p:cNvSpPr>
          <p:nvPr>
            <p:ph type="body" sz="half" idx="2"/>
          </p:nvPr>
        </p:nvSpPr>
        <p:spPr/>
        <p:txBody>
          <a:bodyPr/>
          <a:lstStyle/>
          <a:p>
            <a:endParaRPr lang="tr-TR" b="0" i="0" u="none" strike="noStrike" dirty="0">
              <a:solidFill>
                <a:srgbClr val="444444"/>
              </a:solidFill>
              <a:effectLst/>
              <a:latin typeface="&amp;quot"/>
            </a:endParaRPr>
          </a:p>
          <a:p>
            <a:r>
              <a:rPr lang="tr-TR" sz="2400" i="0" u="none" strike="noStrike" dirty="0">
                <a:solidFill>
                  <a:srgbClr val="444444"/>
                </a:solidFill>
                <a:effectLst/>
                <a:latin typeface="Times New Roman" panose="02020603050405020304" pitchFamily="18" charset="0"/>
                <a:cs typeface="Times New Roman" panose="02020603050405020304" pitchFamily="18" charset="0"/>
              </a:rPr>
              <a:t>Geçerlik </a:t>
            </a:r>
          </a:p>
          <a:p>
            <a:r>
              <a:rPr lang="tr-TR" sz="2400" i="0" u="none" strike="noStrike" dirty="0">
                <a:solidFill>
                  <a:srgbClr val="444444"/>
                </a:solidFill>
                <a:effectLst/>
                <a:latin typeface="Times New Roman" panose="02020603050405020304" pitchFamily="18" charset="0"/>
                <a:cs typeface="Times New Roman" panose="02020603050405020304" pitchFamily="18" charset="0"/>
              </a:rPr>
              <a:t>Güvenirlik </a:t>
            </a:r>
          </a:p>
          <a:p>
            <a:r>
              <a:rPr lang="tr-TR" sz="2400" i="0" u="none" strike="noStrike" dirty="0">
                <a:solidFill>
                  <a:srgbClr val="444444"/>
                </a:solidFill>
                <a:effectLst/>
                <a:latin typeface="Times New Roman" panose="02020603050405020304" pitchFamily="18" charset="0"/>
                <a:cs typeface="Times New Roman" panose="02020603050405020304" pitchFamily="18" charset="0"/>
              </a:rPr>
              <a:t> Kullanışlılık</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8780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91AF76-E3DE-456E-8B7C-6CEF6DD5C6EA}"/>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ÖRNEK SORU?</a:t>
            </a:r>
          </a:p>
        </p:txBody>
      </p:sp>
      <p:sp>
        <p:nvSpPr>
          <p:cNvPr id="3" name="İçerik Yer Tutucusu 2">
            <a:extLst>
              <a:ext uri="{FF2B5EF4-FFF2-40B4-BE49-F238E27FC236}">
                <a16:creationId xmlns:a16="http://schemas.microsoft.com/office/drawing/2014/main" id="{97A929C7-19E8-436D-AF17-0FFBCA0689C5}"/>
              </a:ext>
            </a:extLst>
          </p:cNvPr>
          <p:cNvSpPr>
            <a:spLocks noGrp="1"/>
          </p:cNvSpPr>
          <p:nvPr>
            <p:ph idx="1"/>
          </p:nvPr>
        </p:nvSpPr>
        <p:spPr/>
        <p:txBody>
          <a:bodyPr/>
          <a:lstStyle/>
          <a:p>
            <a:r>
              <a:rPr lang="tr-TR" dirty="0"/>
              <a:t>A. Geçerlilik</a:t>
            </a:r>
          </a:p>
          <a:p>
            <a:r>
              <a:rPr lang="tr-TR" dirty="0"/>
              <a:t>B. Güvenirlik</a:t>
            </a:r>
          </a:p>
          <a:p>
            <a:r>
              <a:rPr lang="tr-TR" dirty="0"/>
              <a:t>C. Kullanışlılık</a:t>
            </a:r>
          </a:p>
          <a:p>
            <a:r>
              <a:rPr lang="tr-TR" dirty="0"/>
              <a:t>D. Teklik</a:t>
            </a:r>
          </a:p>
        </p:txBody>
      </p:sp>
      <p:sp>
        <p:nvSpPr>
          <p:cNvPr id="4" name="Metin Yer Tutucusu 3">
            <a:extLst>
              <a:ext uri="{FF2B5EF4-FFF2-40B4-BE49-F238E27FC236}">
                <a16:creationId xmlns:a16="http://schemas.microsoft.com/office/drawing/2014/main" id="{EC7F8D33-2D48-4B08-A9E1-97A8E0EFFE80}"/>
              </a:ext>
            </a:extLst>
          </p:cNvPr>
          <p:cNvSpPr>
            <a:spLocks noGrp="1"/>
          </p:cNvSpPr>
          <p:nvPr>
            <p:ph type="body" sz="half" idx="2"/>
          </p:nvPr>
        </p:nvSpPr>
        <p:spPr/>
        <p:txBody>
          <a:bodyPr>
            <a:normAutofit/>
          </a:bodyPr>
          <a:lstStyle/>
          <a:p>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Aşağıdakilerden hangisi bir ölçme aracında bulunması gereken nitelik değildir? </a:t>
            </a:r>
          </a:p>
        </p:txBody>
      </p:sp>
    </p:spTree>
    <p:extLst>
      <p:ext uri="{BB962C8B-B14F-4D97-AF65-F5344CB8AC3E}">
        <p14:creationId xmlns:p14="http://schemas.microsoft.com/office/powerpoint/2010/main" val="31167524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370A1C-861B-4970-8E58-C4140CD4F9DE}"/>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ÜRÜN DOSYASI DEĞERLENDİRME</a:t>
            </a:r>
          </a:p>
        </p:txBody>
      </p:sp>
      <p:pic>
        <p:nvPicPr>
          <p:cNvPr id="6" name="İçerik Yer Tutucusu 5">
            <a:extLst>
              <a:ext uri="{FF2B5EF4-FFF2-40B4-BE49-F238E27FC236}">
                <a16:creationId xmlns:a16="http://schemas.microsoft.com/office/drawing/2014/main" id="{47ECCA2A-F65B-4489-A9FD-D0553CCB9EE6}"/>
              </a:ext>
            </a:extLst>
          </p:cNvPr>
          <p:cNvPicPr>
            <a:picLocks noGrp="1" noChangeAspect="1"/>
          </p:cNvPicPr>
          <p:nvPr>
            <p:ph idx="1"/>
          </p:nvPr>
        </p:nvPicPr>
        <p:blipFill>
          <a:blip r:embed="rId2"/>
          <a:stretch>
            <a:fillRect/>
          </a:stretch>
        </p:blipFill>
        <p:spPr>
          <a:xfrm>
            <a:off x="5418138" y="1377554"/>
            <a:ext cx="5470525" cy="4102893"/>
          </a:xfrm>
        </p:spPr>
      </p:pic>
      <p:sp>
        <p:nvSpPr>
          <p:cNvPr id="4" name="Metin Yer Tutucusu 3">
            <a:extLst>
              <a:ext uri="{FF2B5EF4-FFF2-40B4-BE49-F238E27FC236}">
                <a16:creationId xmlns:a16="http://schemas.microsoft.com/office/drawing/2014/main" id="{E74E676D-D37C-470D-A688-9B1258D7BC56}"/>
              </a:ext>
            </a:extLst>
          </p:cNvPr>
          <p:cNvSpPr>
            <a:spLocks noGrp="1"/>
          </p:cNvSpPr>
          <p:nvPr>
            <p:ph type="body" sz="half" idx="2"/>
          </p:nvPr>
        </p:nvSpPr>
        <p:spPr/>
        <p:txBody>
          <a:bodyPr/>
          <a:lstStyle/>
          <a:p>
            <a:endParaRPr lang="tr-TR" dirty="0"/>
          </a:p>
          <a:p>
            <a:endParaRPr lang="tr-TR" dirty="0"/>
          </a:p>
          <a:p>
            <a:r>
              <a:rPr lang="tr-TR" sz="2400" dirty="0">
                <a:latin typeface="Times New Roman" panose="02020603050405020304" pitchFamily="18" charset="0"/>
                <a:cs typeface="Times New Roman" panose="02020603050405020304" pitchFamily="18" charset="0"/>
              </a:rPr>
              <a:t>ÖRNEK DOSYA DEĞERLENDİRME FORMU  </a:t>
            </a:r>
          </a:p>
        </p:txBody>
      </p:sp>
      <p:sp>
        <p:nvSpPr>
          <p:cNvPr id="7" name="Ok: Yukarı Bükülü 6">
            <a:extLst>
              <a:ext uri="{FF2B5EF4-FFF2-40B4-BE49-F238E27FC236}">
                <a16:creationId xmlns:a16="http://schemas.microsoft.com/office/drawing/2014/main" id="{1242A20C-4F82-44F6-9B97-3A7D21AC8CEB}"/>
              </a:ext>
            </a:extLst>
          </p:cNvPr>
          <p:cNvSpPr/>
          <p:nvPr/>
        </p:nvSpPr>
        <p:spPr>
          <a:xfrm>
            <a:off x="2666632" y="4647832"/>
            <a:ext cx="2751506" cy="410818"/>
          </a:xfrm>
          <a:prstGeom prst="bentUpArrow">
            <a:avLst>
              <a:gd name="adj1" fmla="val 28226"/>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088431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593830-A213-4AC1-859A-33D0A15F23FD}"/>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İŞLETMEDE BECERİ EĞİTİMİ</a:t>
            </a:r>
          </a:p>
        </p:txBody>
      </p:sp>
      <p:sp>
        <p:nvSpPr>
          <p:cNvPr id="3" name="İçerik Yer Tutucusu 2">
            <a:extLst>
              <a:ext uri="{FF2B5EF4-FFF2-40B4-BE49-F238E27FC236}">
                <a16:creationId xmlns:a16="http://schemas.microsoft.com/office/drawing/2014/main" id="{20151598-7E81-4730-9218-F9B53F82AC06}"/>
              </a:ext>
            </a:extLst>
          </p:cNvPr>
          <p:cNvSpPr>
            <a:spLocks noGrp="1"/>
          </p:cNvSpPr>
          <p:nvPr>
            <p:ph idx="1"/>
          </p:nvPr>
        </p:nvSpPr>
        <p:spPr/>
        <p:txBody>
          <a:bodyPr>
            <a:normAutofit fontScale="77500" lnSpcReduction="20000"/>
          </a:bodyPr>
          <a:lstStyle/>
          <a:p>
            <a:r>
              <a:rPr lang="tr-TR" b="0" i="0" u="none" strike="noStrike" dirty="0">
                <a:solidFill>
                  <a:srgbClr val="212529"/>
                </a:solidFill>
                <a:effectLst/>
                <a:latin typeface="Times New Roman" panose="02020603050405020304" pitchFamily="18" charset="0"/>
                <a:cs typeface="Times New Roman" panose="02020603050405020304" pitchFamily="18" charset="0"/>
              </a:rPr>
              <a:t>İşletmeler, beceri eğitim yapan öğrencilere yaşına uygun asgari ücretin % 30’undan az olmamak üzere ücret ödemeleri gerekir. Ödenecek ücret her türlü vergiden muaftır (3308 SK Madde 25).</a:t>
            </a:r>
          </a:p>
          <a:p>
            <a:endParaRPr lang="tr-TR" b="0" i="0" u="none" strike="noStrike" dirty="0">
              <a:solidFill>
                <a:srgbClr val="212529"/>
              </a:solidFill>
              <a:effectLst/>
              <a:latin typeface="Times New Roman" panose="02020603050405020304" pitchFamily="18" charset="0"/>
              <a:cs typeface="Times New Roman" panose="02020603050405020304" pitchFamily="18" charset="0"/>
            </a:endParaRPr>
          </a:p>
          <a:p>
            <a:r>
              <a:rPr lang="tr-TR" b="0" i="0" u="none" strike="noStrike" dirty="0">
                <a:solidFill>
                  <a:srgbClr val="212529"/>
                </a:solidFill>
                <a:effectLst/>
                <a:latin typeface="Times New Roman" panose="02020603050405020304" pitchFamily="18" charset="0"/>
                <a:cs typeface="Times New Roman" panose="02020603050405020304" pitchFamily="18" charset="0"/>
              </a:rPr>
              <a:t>İşletmelerde beceri eğitimi yapan öğrenciler çalışırken, işletmenin kusurundan dolayı meydana gelebilecek iş kazaları ve meslek hastalıklarından işletmeler sorumlu olacaktır</a:t>
            </a:r>
            <a:r>
              <a:rPr lang="tr-TR" dirty="0">
                <a:solidFill>
                  <a:srgbClr val="212529"/>
                </a:solidFill>
                <a:latin typeface="Times New Roman" panose="02020603050405020304" pitchFamily="18" charset="0"/>
                <a:cs typeface="Times New Roman" panose="02020603050405020304" pitchFamily="18" charset="0"/>
              </a:rPr>
              <a:t>.</a:t>
            </a:r>
          </a:p>
          <a:p>
            <a:endParaRPr lang="tr-TR" dirty="0">
              <a:solidFill>
                <a:srgbClr val="212529"/>
              </a:solidFill>
              <a:latin typeface="Times New Roman" panose="02020603050405020304" pitchFamily="18" charset="0"/>
              <a:cs typeface="Times New Roman" panose="02020603050405020304" pitchFamily="18" charset="0"/>
            </a:endParaRPr>
          </a:p>
          <a:p>
            <a:r>
              <a:rPr lang="tr-TR" dirty="0">
                <a:solidFill>
                  <a:srgbClr val="212529"/>
                </a:solidFill>
                <a:latin typeface="Times New Roman" panose="02020603050405020304" pitchFamily="18" charset="0"/>
                <a:cs typeface="Times New Roman" panose="02020603050405020304" pitchFamily="18" charset="0"/>
              </a:rPr>
              <a:t>İ</a:t>
            </a:r>
            <a:r>
              <a:rPr lang="tr-TR" b="0" i="0" u="none" strike="noStrike" dirty="0">
                <a:solidFill>
                  <a:srgbClr val="212529"/>
                </a:solidFill>
                <a:effectLst/>
                <a:latin typeface="Times New Roman" panose="02020603050405020304" pitchFamily="18" charset="0"/>
                <a:cs typeface="Times New Roman" panose="02020603050405020304" pitchFamily="18" charset="0"/>
              </a:rPr>
              <a:t>şletmelerde beceri eğitim yapan öğrencilerin sigorta işlemleri ve sigorta primlerinin ödenmesi okulumuz tarafından yapılacaktır. İşletmelerin öğrencilerimizle ilgili sigorta konusunda hiçbir mali yükümlülükleri yoktur.</a:t>
            </a:r>
          </a:p>
          <a:p>
            <a:br>
              <a:rPr lang="tr-TR" dirty="0"/>
            </a:br>
            <a:endParaRPr lang="tr-TR" dirty="0"/>
          </a:p>
        </p:txBody>
      </p:sp>
      <p:sp>
        <p:nvSpPr>
          <p:cNvPr id="4" name="Metin Yer Tutucusu 3">
            <a:extLst>
              <a:ext uri="{FF2B5EF4-FFF2-40B4-BE49-F238E27FC236}">
                <a16:creationId xmlns:a16="http://schemas.microsoft.com/office/drawing/2014/main" id="{C6C5FED9-D28B-4C7E-8092-71878117F197}"/>
              </a:ext>
            </a:extLst>
          </p:cNvPr>
          <p:cNvSpPr>
            <a:spLocks noGrp="1"/>
          </p:cNvSpPr>
          <p:nvPr>
            <p:ph type="body" sz="half" idx="2"/>
          </p:nvPr>
        </p:nvSpPr>
        <p:spPr/>
        <p:txBody>
          <a:bodyPr>
            <a:normAutofit/>
          </a:bodyPr>
          <a:lstStyle/>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BİLMEMİZ GEREKENLER</a:t>
            </a:r>
          </a:p>
        </p:txBody>
      </p:sp>
    </p:spTree>
    <p:extLst>
      <p:ext uri="{BB962C8B-B14F-4D97-AF65-F5344CB8AC3E}">
        <p14:creationId xmlns:p14="http://schemas.microsoft.com/office/powerpoint/2010/main" val="30423398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800AC4-2C12-43FF-B3A6-77F1E3450C28}"/>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İŞLETMEDE BECERİ EĞİTİMİ</a:t>
            </a:r>
            <a:endParaRPr lang="tr-TR" dirty="0"/>
          </a:p>
        </p:txBody>
      </p:sp>
      <p:sp>
        <p:nvSpPr>
          <p:cNvPr id="3" name="İçerik Yer Tutucusu 2">
            <a:extLst>
              <a:ext uri="{FF2B5EF4-FFF2-40B4-BE49-F238E27FC236}">
                <a16:creationId xmlns:a16="http://schemas.microsoft.com/office/drawing/2014/main" id="{A4259774-5876-4CFC-873D-E0113CB4E562}"/>
              </a:ext>
            </a:extLst>
          </p:cNvPr>
          <p:cNvSpPr>
            <a:spLocks noGrp="1"/>
          </p:cNvSpPr>
          <p:nvPr>
            <p:ph idx="1"/>
          </p:nvPr>
        </p:nvSpPr>
        <p:spPr/>
        <p:txBody>
          <a:bodyPr/>
          <a:lstStyle/>
          <a:p>
            <a:r>
              <a:rPr lang="tr-TR" b="0" i="0" u="none" strike="noStrike" dirty="0">
                <a:solidFill>
                  <a:srgbClr val="212529"/>
                </a:solidFill>
                <a:effectLst/>
                <a:latin typeface="Times New Roman" panose="02020603050405020304" pitchFamily="18" charset="0"/>
                <a:cs typeface="Times New Roman" panose="02020603050405020304" pitchFamily="18" charset="0"/>
              </a:rPr>
              <a:t>Öğrenciler haftanın iki günü okulda teorik derslerini görürler. Haftanın üç günüde işletmelere giderler. Dini ve Milli bayram günlerinde öğrencilere ücretli izin verilir.</a:t>
            </a:r>
          </a:p>
          <a:p>
            <a:r>
              <a:rPr lang="tr-TR" b="0" i="0" u="none" strike="noStrike" dirty="0">
                <a:solidFill>
                  <a:srgbClr val="212529"/>
                </a:solidFill>
                <a:effectLst/>
                <a:latin typeface="Times New Roman" panose="02020603050405020304" pitchFamily="18" charset="0"/>
                <a:cs typeface="Times New Roman" panose="02020603050405020304" pitchFamily="18" charset="0"/>
              </a:rPr>
              <a:t>Öğrencilerimiz, giyim, mesaiye riayet ve iş disiplini açısından işletme kurallarına uymak zorundadırlar.</a:t>
            </a:r>
          </a:p>
          <a:p>
            <a:r>
              <a:rPr lang="tr-TR" b="0" i="0" u="none" strike="noStrike" dirty="0">
                <a:solidFill>
                  <a:srgbClr val="212529"/>
                </a:solidFill>
                <a:effectLst/>
                <a:latin typeface="Times New Roman" panose="02020603050405020304" pitchFamily="18" charset="0"/>
                <a:cs typeface="Times New Roman" panose="02020603050405020304" pitchFamily="18" charset="0"/>
              </a:rPr>
              <a:t>Öğrencilerin işletmelere devam etmesi esastır. Mazeretleri olan öğrencilere okul yönetiminin de görüşü alınarak ücretsiz mazeret izni verilebilir</a:t>
            </a:r>
            <a:r>
              <a:rPr lang="tr-TR" b="0" i="0" u="none" strike="noStrike" dirty="0">
                <a:solidFill>
                  <a:srgbClr val="212529"/>
                </a:solidFill>
                <a:effectLst/>
                <a:latin typeface="MyriadPro"/>
              </a:rPr>
              <a:t>.</a:t>
            </a:r>
            <a:endParaRPr lang="tr-TR" dirty="0"/>
          </a:p>
        </p:txBody>
      </p:sp>
      <p:sp>
        <p:nvSpPr>
          <p:cNvPr id="4" name="Metin Yer Tutucusu 3">
            <a:extLst>
              <a:ext uri="{FF2B5EF4-FFF2-40B4-BE49-F238E27FC236}">
                <a16:creationId xmlns:a16="http://schemas.microsoft.com/office/drawing/2014/main" id="{9C8B160A-8382-4B70-AE23-DF7DA496D5C6}"/>
              </a:ext>
            </a:extLst>
          </p:cNvPr>
          <p:cNvSpPr>
            <a:spLocks noGrp="1"/>
          </p:cNvSpPr>
          <p:nvPr>
            <p:ph type="body" sz="half" idx="2"/>
          </p:nvPr>
        </p:nvSpPr>
        <p:spPr/>
        <p:txBody>
          <a:bodyPr/>
          <a:lstStyle/>
          <a:p>
            <a:endParaRPr lang="tr-TR" dirty="0"/>
          </a:p>
          <a:p>
            <a:endParaRPr lang="tr-TR" dirty="0"/>
          </a:p>
          <a:p>
            <a:r>
              <a:rPr lang="tr-TR" sz="2400" dirty="0">
                <a:latin typeface="Times New Roman" panose="02020603050405020304" pitchFamily="18" charset="0"/>
                <a:cs typeface="Times New Roman" panose="02020603050405020304" pitchFamily="18" charset="0"/>
              </a:rPr>
              <a:t>BİLMEMİZ GEREKENLER</a:t>
            </a:r>
          </a:p>
        </p:txBody>
      </p:sp>
    </p:spTree>
    <p:extLst>
      <p:ext uri="{BB962C8B-B14F-4D97-AF65-F5344CB8AC3E}">
        <p14:creationId xmlns:p14="http://schemas.microsoft.com/office/powerpoint/2010/main" val="6418966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7D3C0B-0A08-4504-8398-9F03D5144CD7}"/>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İŞLETMEDE BECERİ EĞİTİMİ</a:t>
            </a:r>
            <a:endParaRPr lang="tr-TR" dirty="0"/>
          </a:p>
        </p:txBody>
      </p:sp>
      <p:sp>
        <p:nvSpPr>
          <p:cNvPr id="3" name="İçerik Yer Tutucusu 2">
            <a:extLst>
              <a:ext uri="{FF2B5EF4-FFF2-40B4-BE49-F238E27FC236}">
                <a16:creationId xmlns:a16="http://schemas.microsoft.com/office/drawing/2014/main" id="{FCFCF3CE-2F79-4E0C-B360-843D68C9F939}"/>
              </a:ext>
            </a:extLst>
          </p:cNvPr>
          <p:cNvSpPr>
            <a:spLocks noGrp="1"/>
          </p:cNvSpPr>
          <p:nvPr>
            <p:ph idx="1"/>
          </p:nvPr>
        </p:nvSpPr>
        <p:spPr/>
        <p:txBody>
          <a:bodyPr>
            <a:normAutofit lnSpcReduction="10000"/>
          </a:bodyPr>
          <a:lstStyle/>
          <a:p>
            <a:r>
              <a:rPr lang="tr-TR" b="0" i="0" u="none" strike="noStrike" dirty="0">
                <a:solidFill>
                  <a:srgbClr val="212529"/>
                </a:solidFill>
                <a:effectLst/>
                <a:latin typeface="Times New Roman" panose="02020603050405020304" pitchFamily="18" charset="0"/>
                <a:cs typeface="Times New Roman" panose="02020603050405020304" pitchFamily="18" charset="0"/>
              </a:rPr>
              <a:t>Mazeretsiz olarak üç gün işletmeye gelmeyen öğrenci, iki gün içinde okula bildirilmelidir.</a:t>
            </a:r>
          </a:p>
          <a:p>
            <a:r>
              <a:rPr lang="tr-TR" b="0" i="0" u="none" strike="noStrike" dirty="0">
                <a:solidFill>
                  <a:srgbClr val="212529"/>
                </a:solidFill>
                <a:effectLst/>
                <a:latin typeface="Times New Roman" panose="02020603050405020304" pitchFamily="18" charset="0"/>
                <a:cs typeface="Times New Roman" panose="02020603050405020304" pitchFamily="18" charset="0"/>
              </a:rPr>
              <a:t>Öğrenciler vardiyalı olarak çalıştırılamazlar. Gelişmekte olan öğrenciler bedenen çok ağır işlerde çalıştırılamazlar. Öğrencilerin çalışmaları mesai saatiyle sınırlı olduğu unutulmamalı, geç saatlere kadar çalıştırılmamalıdır.</a:t>
            </a:r>
            <a:endParaRPr lang="tr-TR" dirty="0">
              <a:solidFill>
                <a:srgbClr val="212529"/>
              </a:solidFill>
              <a:latin typeface="Times New Roman" panose="02020603050405020304" pitchFamily="18" charset="0"/>
              <a:cs typeface="Times New Roman" panose="02020603050405020304" pitchFamily="18" charset="0"/>
            </a:endParaRPr>
          </a:p>
          <a:p>
            <a:r>
              <a:rPr lang="tr-TR" b="0" i="0" u="none" strike="noStrike" dirty="0">
                <a:solidFill>
                  <a:srgbClr val="212529"/>
                </a:solidFill>
                <a:effectLst/>
                <a:latin typeface="Times New Roman" panose="02020603050405020304" pitchFamily="18" charset="0"/>
                <a:cs typeface="Times New Roman" panose="02020603050405020304" pitchFamily="18" charset="0"/>
              </a:rPr>
              <a:t>Öğrenciler işletmenin sosyal imkânlarından yararlandırılarak motive edilmelidir.</a:t>
            </a:r>
            <a:endParaRPr lang="tr-TR"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id="{0CFFEA8B-770C-43BA-BA14-97B77EDF4394}"/>
              </a:ext>
            </a:extLst>
          </p:cNvPr>
          <p:cNvSpPr>
            <a:spLocks noGrp="1"/>
          </p:cNvSpPr>
          <p:nvPr>
            <p:ph type="body" sz="half" idx="2"/>
          </p:nvPr>
        </p:nvSpPr>
        <p:spPr/>
        <p:txBody>
          <a:bodyPr/>
          <a:lstStyle/>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BİLMEMİZ GEREKENLER</a:t>
            </a:r>
          </a:p>
          <a:p>
            <a:endParaRPr lang="tr-TR" dirty="0"/>
          </a:p>
        </p:txBody>
      </p:sp>
    </p:spTree>
    <p:extLst>
      <p:ext uri="{BB962C8B-B14F-4D97-AF65-F5344CB8AC3E}">
        <p14:creationId xmlns:p14="http://schemas.microsoft.com/office/powerpoint/2010/main" val="37488781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1C3C6C-B8F8-4258-997F-CFF8BF169622}"/>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İŞLETMEDE BECERİ EĞİTİMİ</a:t>
            </a:r>
            <a:endParaRPr lang="tr-TR" dirty="0"/>
          </a:p>
        </p:txBody>
      </p:sp>
      <p:sp>
        <p:nvSpPr>
          <p:cNvPr id="3" name="İçerik Yer Tutucusu 2">
            <a:extLst>
              <a:ext uri="{FF2B5EF4-FFF2-40B4-BE49-F238E27FC236}">
                <a16:creationId xmlns:a16="http://schemas.microsoft.com/office/drawing/2014/main" id="{6A99E34C-4A60-4A4F-9C4B-D0EB49C0D01D}"/>
              </a:ext>
            </a:extLst>
          </p:cNvPr>
          <p:cNvSpPr>
            <a:spLocks noGrp="1"/>
          </p:cNvSpPr>
          <p:nvPr>
            <p:ph idx="1"/>
          </p:nvPr>
        </p:nvSpPr>
        <p:spPr/>
        <p:txBody>
          <a:bodyPr>
            <a:normAutofit fontScale="92500" lnSpcReduction="10000"/>
          </a:bodyPr>
          <a:lstStyle/>
          <a:p>
            <a:r>
              <a:rPr lang="tr-TR" b="0" i="0" u="none" strike="noStrike" dirty="0">
                <a:solidFill>
                  <a:srgbClr val="212529"/>
                </a:solidFill>
                <a:effectLst/>
                <a:latin typeface="Times New Roman" panose="02020603050405020304" pitchFamily="18" charset="0"/>
                <a:cs typeface="Times New Roman" panose="02020603050405020304" pitchFamily="18" charset="0"/>
              </a:rPr>
              <a:t>Öğrencilerin dönem sonlarında temrin, iş ve raporlardan aldıkları puanlar, beceri kitabında bulunan puan çizelgesine işlenip yetkili tarafından imzalandıktan sonra dönemin bitmesine bir hafta kala okul yönetiminde olacak şekilde gönderilmesi sağlanmalıdır</a:t>
            </a:r>
          </a:p>
          <a:p>
            <a:r>
              <a:rPr lang="tr-TR" b="0" i="0" u="none" strike="noStrike" dirty="0">
                <a:solidFill>
                  <a:srgbClr val="212529"/>
                </a:solidFill>
                <a:effectLst/>
                <a:latin typeface="Times New Roman" panose="02020603050405020304" pitchFamily="18" charset="0"/>
                <a:cs typeface="Times New Roman" panose="02020603050405020304" pitchFamily="18" charset="0"/>
              </a:rPr>
              <a:t>İşletmelerde beceri eğitim yapan öğrencileri iş yerlerinde izlemek, varsa sorunlarını gidermek ve her konuda rehberlik yapmak üzere okul yönetimince koordinatör öğretmenler görevlendirilmektedir. Bu öğretmenler işletmelere geldiğinde gereken kolaylık gösterilmelidir.</a:t>
            </a:r>
            <a:endParaRPr lang="tr-TR"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id="{63709C00-26AD-4EB4-8EC5-8ED148196D93}"/>
              </a:ext>
            </a:extLst>
          </p:cNvPr>
          <p:cNvSpPr>
            <a:spLocks noGrp="1"/>
          </p:cNvSpPr>
          <p:nvPr>
            <p:ph type="body" sz="half" idx="2"/>
          </p:nvPr>
        </p:nvSpPr>
        <p:spPr/>
        <p:txBody>
          <a:bodyPr/>
          <a:lstStyle/>
          <a:p>
            <a:endParaRPr lang="tr-TR" sz="2800" dirty="0">
              <a:latin typeface="Times New Roman" panose="02020603050405020304" pitchFamily="18" charset="0"/>
              <a:cs typeface="Times New Roman" panose="02020603050405020304" pitchFamily="18" charset="0"/>
            </a:endParaRPr>
          </a:p>
          <a:p>
            <a:r>
              <a:rPr lang="tr-TR" sz="2800" dirty="0">
                <a:latin typeface="Times New Roman" panose="02020603050405020304" pitchFamily="18" charset="0"/>
                <a:cs typeface="Times New Roman" panose="02020603050405020304" pitchFamily="18" charset="0"/>
              </a:rPr>
              <a:t>BİLMEMİZ GEREKENLER</a:t>
            </a:r>
          </a:p>
          <a:p>
            <a:endParaRPr lang="tr-TR" dirty="0"/>
          </a:p>
        </p:txBody>
      </p:sp>
    </p:spTree>
    <p:extLst>
      <p:ext uri="{BB962C8B-B14F-4D97-AF65-F5344CB8AC3E}">
        <p14:creationId xmlns:p14="http://schemas.microsoft.com/office/powerpoint/2010/main" val="22490190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1C3C6C-B8F8-4258-997F-CFF8BF169622}"/>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İŞLETMEDE BECERİ EĞİTİMİ</a:t>
            </a:r>
            <a:endParaRPr lang="tr-TR" dirty="0"/>
          </a:p>
        </p:txBody>
      </p:sp>
      <p:sp>
        <p:nvSpPr>
          <p:cNvPr id="3" name="İçerik Yer Tutucusu 2">
            <a:extLst>
              <a:ext uri="{FF2B5EF4-FFF2-40B4-BE49-F238E27FC236}">
                <a16:creationId xmlns:a16="http://schemas.microsoft.com/office/drawing/2014/main" id="{6A99E34C-4A60-4A4F-9C4B-D0EB49C0D01D}"/>
              </a:ext>
            </a:extLst>
          </p:cNvPr>
          <p:cNvSpPr>
            <a:spLocks noGrp="1"/>
          </p:cNvSpPr>
          <p:nvPr>
            <p:ph idx="1"/>
          </p:nvPr>
        </p:nvSpPr>
        <p:spPr/>
        <p:txBody>
          <a:bodyPr>
            <a:normAutofit/>
          </a:bodyPr>
          <a:lstStyle/>
          <a:p>
            <a:r>
              <a:rPr lang="tr-TR" b="0" i="0" u="none" strike="noStrike" dirty="0">
                <a:solidFill>
                  <a:srgbClr val="212529"/>
                </a:solidFill>
                <a:effectLst/>
                <a:latin typeface="Times New Roman" panose="02020603050405020304" pitchFamily="18" charset="0"/>
                <a:cs typeface="Times New Roman" panose="02020603050405020304" pitchFamily="18" charset="0"/>
              </a:rPr>
              <a:t>Okul ve işletme sözleşme imzalamadan öğrenciler beceri eğitimine başlayamaz</a:t>
            </a:r>
            <a:r>
              <a:rPr lang="tr-TR" b="0" i="0" u="none" strike="noStrike" dirty="0">
                <a:solidFill>
                  <a:srgbClr val="212529"/>
                </a:solidFill>
                <a:effectLst/>
                <a:latin typeface="MyriadPro"/>
              </a:rPr>
              <a:t>. </a:t>
            </a:r>
          </a:p>
          <a:p>
            <a:r>
              <a:rPr lang="tr-TR" dirty="0">
                <a:latin typeface="Times New Roman" panose="02020603050405020304" pitchFamily="18" charset="0"/>
                <a:cs typeface="Times New Roman" panose="02020603050405020304" pitchFamily="18" charset="0"/>
              </a:rPr>
              <a:t>Vb.</a:t>
            </a:r>
          </a:p>
        </p:txBody>
      </p:sp>
      <p:sp>
        <p:nvSpPr>
          <p:cNvPr id="4" name="Metin Yer Tutucusu 3">
            <a:extLst>
              <a:ext uri="{FF2B5EF4-FFF2-40B4-BE49-F238E27FC236}">
                <a16:creationId xmlns:a16="http://schemas.microsoft.com/office/drawing/2014/main" id="{63709C00-26AD-4EB4-8EC5-8ED148196D93}"/>
              </a:ext>
            </a:extLst>
          </p:cNvPr>
          <p:cNvSpPr>
            <a:spLocks noGrp="1"/>
          </p:cNvSpPr>
          <p:nvPr>
            <p:ph type="body" sz="half" idx="2"/>
          </p:nvPr>
        </p:nvSpPr>
        <p:spPr/>
        <p:txBody>
          <a:bodyPr/>
          <a:lstStyle/>
          <a:p>
            <a:endParaRPr lang="tr-TR" sz="2800" dirty="0">
              <a:latin typeface="Times New Roman" panose="02020603050405020304" pitchFamily="18" charset="0"/>
              <a:cs typeface="Times New Roman" panose="02020603050405020304" pitchFamily="18" charset="0"/>
            </a:endParaRPr>
          </a:p>
          <a:p>
            <a:r>
              <a:rPr lang="tr-TR" sz="2800" dirty="0">
                <a:latin typeface="Times New Roman" panose="02020603050405020304" pitchFamily="18" charset="0"/>
                <a:cs typeface="Times New Roman" panose="02020603050405020304" pitchFamily="18" charset="0"/>
              </a:rPr>
              <a:t>BİLMEMİZ GEREKENLER</a:t>
            </a:r>
          </a:p>
          <a:p>
            <a:endParaRPr lang="tr-TR" dirty="0"/>
          </a:p>
        </p:txBody>
      </p:sp>
    </p:spTree>
    <p:extLst>
      <p:ext uri="{BB962C8B-B14F-4D97-AF65-F5344CB8AC3E}">
        <p14:creationId xmlns:p14="http://schemas.microsoft.com/office/powerpoint/2010/main" val="1744261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9B41C8D5-F02A-4D6C-8D37-3E6CC65D5671}"/>
              </a:ext>
            </a:extLst>
          </p:cNvPr>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Rehberlik öğretmeni</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Öncel KARAKUŞ</a:t>
            </a:r>
          </a:p>
        </p:txBody>
      </p:sp>
      <p:sp>
        <p:nvSpPr>
          <p:cNvPr id="6" name="Metin Yer Tutucusu 5">
            <a:extLst>
              <a:ext uri="{FF2B5EF4-FFF2-40B4-BE49-F238E27FC236}">
                <a16:creationId xmlns:a16="http://schemas.microsoft.com/office/drawing/2014/main" id="{6CC4C481-6071-49B0-A43E-DD64133699F3}"/>
              </a:ext>
            </a:extLst>
          </p:cNvPr>
          <p:cNvSpPr>
            <a:spLocks noGrp="1"/>
          </p:cNvSpPr>
          <p:nvPr>
            <p:ph type="body" idx="1"/>
          </p:nvPr>
        </p:nvSpPr>
        <p:spPr/>
        <p:txBody>
          <a:bodyPr>
            <a:normAutofit/>
          </a:bodyPr>
          <a:lstStyle/>
          <a:p>
            <a:r>
              <a:rPr lang="tr-TR" sz="4800" dirty="0">
                <a:latin typeface="Times New Roman" panose="02020603050405020304" pitchFamily="18" charset="0"/>
                <a:cs typeface="Times New Roman" panose="02020603050405020304" pitchFamily="18" charset="0"/>
              </a:rPr>
              <a:t>Teşekkür eder.</a:t>
            </a:r>
          </a:p>
        </p:txBody>
      </p:sp>
    </p:spTree>
    <p:extLst>
      <p:ext uri="{BB962C8B-B14F-4D97-AF65-F5344CB8AC3E}">
        <p14:creationId xmlns:p14="http://schemas.microsoft.com/office/powerpoint/2010/main" val="32457569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903D6FDF-0757-4C04-95AB-0C68DB9081B3}"/>
              </a:ext>
            </a:extLst>
          </p:cNvPr>
          <p:cNvSpPr>
            <a:spLocks noGrp="1"/>
          </p:cNvSpPr>
          <p:nvPr>
            <p:ph type="title"/>
          </p:nvPr>
        </p:nvSpPr>
        <p:spPr/>
        <p:txBody>
          <a:bodyPr/>
          <a:lstStyle/>
          <a:p>
            <a:r>
              <a:rPr lang="tr-TR" b="0" i="0" u="none" strike="noStrike" dirty="0">
                <a:solidFill>
                  <a:srgbClr val="000000"/>
                </a:solidFill>
                <a:effectLst/>
                <a:latin typeface="Times New Roman" panose="02020603050405020304" pitchFamily="18" charset="0"/>
                <a:cs typeface="Times New Roman" panose="02020603050405020304" pitchFamily="18" charset="0"/>
              </a:rPr>
              <a:t>I- TEMEL KAVRAMLAR</a:t>
            </a:r>
            <a:br>
              <a:rPr lang="tr-TR" b="0" i="0" u="none" strike="noStrike" dirty="0">
                <a:solidFill>
                  <a:srgbClr val="000000"/>
                </a:solidFill>
                <a:effectLst/>
                <a:latin typeface="yandex-sans"/>
              </a:rPr>
            </a:br>
            <a:endParaRPr lang="tr-TR" dirty="0"/>
          </a:p>
        </p:txBody>
      </p:sp>
      <p:sp>
        <p:nvSpPr>
          <p:cNvPr id="5" name="İçerik Yer Tutucusu 4">
            <a:extLst>
              <a:ext uri="{FF2B5EF4-FFF2-40B4-BE49-F238E27FC236}">
                <a16:creationId xmlns:a16="http://schemas.microsoft.com/office/drawing/2014/main" id="{EA89EE77-F312-4772-80C5-F9D22D237E53}"/>
              </a:ext>
            </a:extLst>
          </p:cNvPr>
          <p:cNvSpPr>
            <a:spLocks noGrp="1"/>
          </p:cNvSpPr>
          <p:nvPr>
            <p:ph idx="1"/>
          </p:nvPr>
        </p:nvSpPr>
        <p:spPr/>
        <p:txBody>
          <a:bodyPr/>
          <a:lstStyle/>
          <a:p>
            <a:pPr marL="0" indent="0" algn="l">
              <a:buNone/>
            </a:pPr>
            <a:r>
              <a:rPr lang="tr-TR" b="0" i="0" u="none" strike="noStrike" dirty="0">
                <a:solidFill>
                  <a:srgbClr val="000000"/>
                </a:solidFill>
                <a:effectLst/>
                <a:latin typeface="Times New Roman" panose="02020603050405020304" pitchFamily="18" charset="0"/>
                <a:cs typeface="Times New Roman" panose="02020603050405020304" pitchFamily="18" charset="0"/>
              </a:rPr>
              <a:t>Ölçme bireyin ya da bireylerin belli bir özelliğe sahip olma derecesinin sayısal olarak betimlenmesidir.</a:t>
            </a:r>
          </a:p>
          <a:p>
            <a:pPr algn="l"/>
            <a:r>
              <a:rPr lang="tr-TR" b="0" i="0" u="none" strike="noStrike" dirty="0">
                <a:solidFill>
                  <a:srgbClr val="000000"/>
                </a:solidFill>
                <a:effectLst/>
                <a:latin typeface="Times New Roman" panose="02020603050405020304" pitchFamily="18" charset="0"/>
                <a:cs typeface="Times New Roman" panose="02020603050405020304" pitchFamily="18" charset="0"/>
              </a:rPr>
              <a:t>Benim boyum 1.85’dir.</a:t>
            </a:r>
          </a:p>
          <a:p>
            <a:pPr algn="l"/>
            <a:r>
              <a:rPr lang="tr-TR" b="0" i="0" u="none" strike="noStrike" dirty="0">
                <a:solidFill>
                  <a:srgbClr val="000000"/>
                </a:solidFill>
                <a:effectLst/>
                <a:latin typeface="Times New Roman" panose="02020603050405020304" pitchFamily="18" charset="0"/>
                <a:cs typeface="Times New Roman" panose="02020603050405020304" pitchFamily="18" charset="0"/>
              </a:rPr>
              <a:t>Bugün havanın sıcaklığı 25 derecedir.</a:t>
            </a:r>
          </a:p>
          <a:p>
            <a:pPr algn="l"/>
            <a:r>
              <a:rPr lang="tr-TR" b="0" i="0" u="none" strike="noStrike" dirty="0">
                <a:solidFill>
                  <a:srgbClr val="000000"/>
                </a:solidFill>
                <a:effectLst/>
                <a:latin typeface="Times New Roman" panose="02020603050405020304" pitchFamily="18" charset="0"/>
                <a:cs typeface="Times New Roman" panose="02020603050405020304" pitchFamily="18" charset="0"/>
              </a:rPr>
              <a:t>Ertuğrul Tarih dersi sınavından 8 puan aldı.</a:t>
            </a:r>
          </a:p>
          <a:p>
            <a:endParaRPr lang="tr-TR" dirty="0"/>
          </a:p>
        </p:txBody>
      </p:sp>
      <p:sp>
        <p:nvSpPr>
          <p:cNvPr id="6" name="Metin Yer Tutucusu 5">
            <a:extLst>
              <a:ext uri="{FF2B5EF4-FFF2-40B4-BE49-F238E27FC236}">
                <a16:creationId xmlns:a16="http://schemas.microsoft.com/office/drawing/2014/main" id="{9BA8FF54-3D8E-4C5D-B9B6-3051EE0A24B2}"/>
              </a:ext>
            </a:extLst>
          </p:cNvPr>
          <p:cNvSpPr>
            <a:spLocks noGrp="1"/>
          </p:cNvSpPr>
          <p:nvPr>
            <p:ph type="body" sz="half" idx="2"/>
          </p:nvPr>
        </p:nvSpPr>
        <p:spPr/>
        <p:txBody>
          <a:bodyPr/>
          <a:lstStyle/>
          <a:p>
            <a:pPr algn="just"/>
            <a:r>
              <a:rPr lang="tr-TR" sz="2000" b="1" i="0" u="none" strike="noStrike" dirty="0">
                <a:solidFill>
                  <a:srgbClr val="000000"/>
                </a:solidFill>
                <a:effectLst/>
                <a:latin typeface="Times New Roman" panose="02020603050405020304" pitchFamily="18" charset="0"/>
                <a:cs typeface="Times New Roman" panose="02020603050405020304" pitchFamily="18" charset="0"/>
              </a:rPr>
              <a:t>Ölçme:</a:t>
            </a:r>
          </a:p>
          <a:p>
            <a:pPr algn="just"/>
            <a:r>
              <a:rPr lang="tr-TR" sz="2000" b="0" i="0" u="none" strike="noStrike" dirty="0">
                <a:solidFill>
                  <a:srgbClr val="000000"/>
                </a:solidFill>
                <a:effectLst/>
                <a:latin typeface="Times New Roman" panose="02020603050405020304" pitchFamily="18" charset="0"/>
                <a:cs typeface="Times New Roman" panose="02020603050405020304" pitchFamily="18" charset="0"/>
              </a:rPr>
              <a:t>Ölçme bir betimleme işlemidir. Belli bir nesnenin ya da nesnelerin belirli bir özelliğe sahip olup olmadığını, sahipse oluş miktarını sayı ve sembollerle ifade etme işlemidir.</a:t>
            </a:r>
          </a:p>
          <a:p>
            <a:endParaRPr lang="tr-TR" dirty="0"/>
          </a:p>
        </p:txBody>
      </p:sp>
    </p:spTree>
    <p:extLst>
      <p:ext uri="{BB962C8B-B14F-4D97-AF65-F5344CB8AC3E}">
        <p14:creationId xmlns:p14="http://schemas.microsoft.com/office/powerpoint/2010/main" val="7386626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3D9968-3A90-40E4-B408-AFF73EE85BDD}"/>
              </a:ext>
            </a:extLst>
          </p:cNvPr>
          <p:cNvSpPr>
            <a:spLocks noGrp="1"/>
          </p:cNvSpPr>
          <p:nvPr>
            <p:ph type="title"/>
          </p:nvPr>
        </p:nvSpPr>
        <p:spPr/>
        <p:txBody>
          <a:bodyPr>
            <a:normAutofit/>
          </a:bodyPr>
          <a:lstStyle/>
          <a:p>
            <a:r>
              <a:rPr lang="tr-TR" dirty="0"/>
              <a:t>.</a:t>
            </a:r>
          </a:p>
        </p:txBody>
      </p:sp>
      <p:sp>
        <p:nvSpPr>
          <p:cNvPr id="3" name="İçerik Yer Tutucusu 2">
            <a:extLst>
              <a:ext uri="{FF2B5EF4-FFF2-40B4-BE49-F238E27FC236}">
                <a16:creationId xmlns:a16="http://schemas.microsoft.com/office/drawing/2014/main" id="{F5D282F6-C02D-4BCB-8F85-CC359420D8EE}"/>
              </a:ext>
            </a:extLst>
          </p:cNvPr>
          <p:cNvSpPr>
            <a:spLocks noGrp="1"/>
          </p:cNvSpPr>
          <p:nvPr>
            <p:ph idx="1"/>
          </p:nvPr>
        </p:nvSpPr>
        <p:spPr/>
        <p:txBody>
          <a:bodyPr>
            <a:normAutofit fontScale="85000" lnSpcReduction="20000"/>
          </a:bodyPr>
          <a:lstStyle/>
          <a:p>
            <a:pPr marL="0" indent="0" algn="l">
              <a:buNone/>
            </a:pPr>
            <a:r>
              <a:rPr lang="tr-TR" sz="2600" b="1" i="0" u="sng" strike="noStrike" dirty="0">
                <a:solidFill>
                  <a:srgbClr val="000000"/>
                </a:solidFill>
                <a:effectLst/>
                <a:latin typeface="Times New Roman" panose="02020603050405020304" pitchFamily="18" charset="0"/>
                <a:cs typeface="Times New Roman" panose="02020603050405020304" pitchFamily="18" charset="0"/>
              </a:rPr>
              <a:t>Ölçme ve değerlendirme ;</a:t>
            </a:r>
          </a:p>
          <a:p>
            <a:pPr algn="l"/>
            <a:r>
              <a:rPr lang="tr-TR" b="0" i="0" u="none" strike="noStrike" dirty="0">
                <a:solidFill>
                  <a:srgbClr val="000000"/>
                </a:solidFill>
                <a:effectLst/>
                <a:latin typeface="Times New Roman" panose="02020603050405020304" pitchFamily="18" charset="0"/>
                <a:cs typeface="Times New Roman" panose="02020603050405020304" pitchFamily="18" charset="0"/>
              </a:rPr>
              <a:t>*Eğitim ve öğretim hizmetlerinin daha nitelikli yapılmasını sağlar</a:t>
            </a:r>
          </a:p>
          <a:p>
            <a:pPr algn="l"/>
            <a:r>
              <a:rPr lang="tr-TR" b="0" i="0" u="none" strike="noStrike" dirty="0">
                <a:solidFill>
                  <a:srgbClr val="000000"/>
                </a:solidFill>
                <a:effectLst/>
                <a:latin typeface="Times New Roman" panose="02020603050405020304" pitchFamily="18" charset="0"/>
                <a:cs typeface="Times New Roman" panose="02020603050405020304" pitchFamily="18" charset="0"/>
              </a:rPr>
              <a:t>*Öğretmenin öğrenciyi tanımasını sağlar</a:t>
            </a:r>
          </a:p>
          <a:p>
            <a:pPr algn="l"/>
            <a:r>
              <a:rPr lang="tr-TR" b="0" i="0" u="none" strike="noStrike" dirty="0">
                <a:solidFill>
                  <a:srgbClr val="000000"/>
                </a:solidFill>
                <a:effectLst/>
                <a:latin typeface="Times New Roman" panose="02020603050405020304" pitchFamily="18" charset="0"/>
                <a:cs typeface="Times New Roman" panose="02020603050405020304" pitchFamily="18" charset="0"/>
              </a:rPr>
              <a:t>*Öğrenciye güçlü ve zayıf olduğu alanlar konusunda geribildirim sağlar.</a:t>
            </a:r>
          </a:p>
          <a:p>
            <a:pPr algn="l"/>
            <a:r>
              <a:rPr lang="tr-TR" b="0" i="0" u="none" strike="noStrike" dirty="0">
                <a:solidFill>
                  <a:srgbClr val="000000"/>
                </a:solidFill>
                <a:effectLst/>
                <a:latin typeface="Times New Roman" panose="02020603050405020304" pitchFamily="18" charset="0"/>
                <a:cs typeface="Times New Roman" panose="02020603050405020304" pitchFamily="18" charset="0"/>
              </a:rPr>
              <a:t>*Öğrenciye , davranışını nasıl değiştireceği veya geliştireceği konusunda geri bildirim sağlar.</a:t>
            </a:r>
          </a:p>
          <a:p>
            <a:pPr algn="l"/>
            <a:r>
              <a:rPr lang="tr-TR" b="0" i="0" u="none" strike="noStrike" dirty="0">
                <a:solidFill>
                  <a:srgbClr val="000000"/>
                </a:solidFill>
                <a:effectLst/>
                <a:latin typeface="Times New Roman" panose="02020603050405020304" pitchFamily="18" charset="0"/>
                <a:cs typeface="Times New Roman" panose="02020603050405020304" pitchFamily="18" charset="0"/>
              </a:rPr>
              <a:t>*Öğretmene kendini tanıması ve öğretim yöntemlerinin ne derece yeterli olduğu konusunda geri bildirim sağlar.</a:t>
            </a:r>
          </a:p>
          <a:p>
            <a:pPr algn="l"/>
            <a:r>
              <a:rPr lang="tr-TR" b="0" i="0" u="none" strike="noStrike" dirty="0">
                <a:solidFill>
                  <a:srgbClr val="000000"/>
                </a:solidFill>
                <a:effectLst/>
                <a:latin typeface="Times New Roman" panose="02020603050405020304" pitchFamily="18" charset="0"/>
                <a:cs typeface="Times New Roman" panose="02020603050405020304" pitchFamily="18" charset="0"/>
              </a:rPr>
              <a:t>*Öğrencinin durumu ve gelişimi hakkında velilerin bilgilenmesine olanak sağlar. Böylece velilerin öğretim sürecine katılmalarına yardımcı olur.</a:t>
            </a:r>
          </a:p>
          <a:p>
            <a:endParaRPr lang="tr-TR" dirty="0"/>
          </a:p>
        </p:txBody>
      </p:sp>
      <p:sp>
        <p:nvSpPr>
          <p:cNvPr id="4" name="Metin Yer Tutucusu 3">
            <a:extLst>
              <a:ext uri="{FF2B5EF4-FFF2-40B4-BE49-F238E27FC236}">
                <a16:creationId xmlns:a16="http://schemas.microsoft.com/office/drawing/2014/main" id="{42BC7DB0-642C-4961-9D5C-16AE2550ED2F}"/>
              </a:ext>
            </a:extLst>
          </p:cNvPr>
          <p:cNvSpPr>
            <a:spLocks noGrp="1"/>
          </p:cNvSpPr>
          <p:nvPr>
            <p:ph type="body" sz="half" idx="2"/>
          </p:nvPr>
        </p:nvSpPr>
        <p:spPr/>
        <p:txBody>
          <a:bodyPr>
            <a:normAutofit fontScale="92500" lnSpcReduction="20000"/>
          </a:bodyPr>
          <a:lstStyle/>
          <a:p>
            <a:pPr algn="l"/>
            <a:r>
              <a:rPr lang="tr-TR" sz="1800" b="1" i="0" u="none" strike="noStrike" dirty="0">
                <a:solidFill>
                  <a:srgbClr val="000000"/>
                </a:solidFill>
                <a:effectLst/>
                <a:latin typeface="Times New Roman" panose="02020603050405020304" pitchFamily="18" charset="0"/>
                <a:cs typeface="Times New Roman" panose="02020603050405020304" pitchFamily="18" charset="0"/>
              </a:rPr>
              <a:t>Ölçme işleminin aşamaları</a:t>
            </a:r>
            <a:r>
              <a:rPr lang="tr-TR" b="0" i="0" u="none" strike="noStrike" dirty="0">
                <a:solidFill>
                  <a:srgbClr val="000000"/>
                </a:solidFill>
                <a:effectLst/>
                <a:latin typeface="Times New Roman" panose="02020603050405020304" pitchFamily="18" charset="0"/>
                <a:cs typeface="Times New Roman" panose="02020603050405020304" pitchFamily="18" charset="0"/>
              </a:rPr>
              <a:t>:</a:t>
            </a:r>
          </a:p>
          <a:p>
            <a:pPr algn="l"/>
            <a:r>
              <a:rPr lang="tr-TR" sz="1800" b="0" i="0" u="none" strike="noStrike" dirty="0">
                <a:solidFill>
                  <a:srgbClr val="000000"/>
                </a:solidFill>
                <a:effectLst/>
                <a:latin typeface="Times New Roman" panose="02020603050405020304" pitchFamily="18" charset="0"/>
                <a:cs typeface="Times New Roman" panose="02020603050405020304" pitchFamily="18" charset="0"/>
              </a:rPr>
              <a:t> 1. Ölçülecek bir değişkeni ya da özelliği belirleme.</a:t>
            </a:r>
          </a:p>
          <a:p>
            <a:pPr algn="l"/>
            <a:r>
              <a:rPr lang="tr-TR" sz="1800" b="0" i="0" u="none" strike="noStrike" dirty="0">
                <a:solidFill>
                  <a:srgbClr val="000000"/>
                </a:solidFill>
                <a:effectLst/>
                <a:latin typeface="Times New Roman" panose="02020603050405020304" pitchFamily="18" charset="0"/>
                <a:cs typeface="Times New Roman" panose="02020603050405020304" pitchFamily="18" charset="0"/>
              </a:rPr>
              <a:t> 2. Özelliği ya da değişkeni gözlemleme.</a:t>
            </a:r>
          </a:p>
          <a:p>
            <a:pPr algn="l"/>
            <a:r>
              <a:rPr lang="tr-TR" sz="1800" b="0" i="0" u="none" strike="noStrike" dirty="0">
                <a:solidFill>
                  <a:srgbClr val="000000"/>
                </a:solidFill>
                <a:effectLst/>
                <a:latin typeface="Times New Roman" panose="02020603050405020304" pitchFamily="18" charset="0"/>
                <a:cs typeface="Times New Roman" panose="02020603050405020304" pitchFamily="18" charset="0"/>
              </a:rPr>
              <a:t> 3. Gözlemi uygun zamanda gerçekleştirme.</a:t>
            </a:r>
          </a:p>
          <a:p>
            <a:pPr algn="l"/>
            <a:r>
              <a:rPr lang="tr-TR" sz="1800" b="0" i="0" u="none" strike="noStrike" dirty="0">
                <a:solidFill>
                  <a:srgbClr val="000000"/>
                </a:solidFill>
                <a:effectLst/>
                <a:latin typeface="Times New Roman" panose="02020603050405020304" pitchFamily="18" charset="0"/>
                <a:cs typeface="Times New Roman" panose="02020603050405020304" pitchFamily="18" charset="0"/>
              </a:rPr>
              <a:t>4. Sonucu sayı ya da sembolle ifade etme</a:t>
            </a:r>
          </a:p>
          <a:p>
            <a:endParaRPr lang="tr-TR" dirty="0"/>
          </a:p>
        </p:txBody>
      </p:sp>
    </p:spTree>
    <p:extLst>
      <p:ext uri="{BB962C8B-B14F-4D97-AF65-F5344CB8AC3E}">
        <p14:creationId xmlns:p14="http://schemas.microsoft.com/office/powerpoint/2010/main" val="41549206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6A29EF-87EC-4ED8-A054-C6840E0A0082}"/>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BAŞLICA ÖĞRENME TÜRLERİ</a:t>
            </a:r>
          </a:p>
        </p:txBody>
      </p:sp>
      <p:sp>
        <p:nvSpPr>
          <p:cNvPr id="3" name="İçerik Yer Tutucusu 2">
            <a:extLst>
              <a:ext uri="{FF2B5EF4-FFF2-40B4-BE49-F238E27FC236}">
                <a16:creationId xmlns:a16="http://schemas.microsoft.com/office/drawing/2014/main" id="{7AB3D472-AE38-403A-ACBC-5A6E4779F2BD}"/>
              </a:ext>
            </a:extLst>
          </p:cNvPr>
          <p:cNvSpPr>
            <a:spLocks noGrp="1"/>
          </p:cNvSpPr>
          <p:nvPr>
            <p:ph idx="1"/>
          </p:nvPr>
        </p:nvSpPr>
        <p:spPr>
          <a:xfrm>
            <a:off x="5418668" y="954157"/>
            <a:ext cx="5469466" cy="4921709"/>
          </a:xfrm>
        </p:spPr>
        <p:txBody>
          <a:bodyPr/>
          <a:lstStyle/>
          <a:p>
            <a:pPr algn="l"/>
            <a:r>
              <a:rPr lang="tr-TR" i="1" u="sng" strike="noStrike" dirty="0">
                <a:solidFill>
                  <a:srgbClr val="2222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Öğrenme Türleri Nelerdir?</a:t>
            </a:r>
          </a:p>
          <a:p>
            <a:pPr algn="l">
              <a:buFont typeface="Arial" panose="020B0604020202020204" pitchFamily="34" charset="0"/>
              <a:buChar char="•"/>
            </a:pPr>
            <a:r>
              <a:rPr lang="tr-TR" b="0" i="0" u="none" strike="noStrike" dirty="0">
                <a:solidFill>
                  <a:srgbClr val="222222"/>
                </a:solidFill>
                <a:effectLst/>
                <a:latin typeface="Times New Roman" panose="02020603050405020304" pitchFamily="18" charset="0"/>
                <a:cs typeface="Times New Roman" panose="02020603050405020304" pitchFamily="18" charset="0"/>
              </a:rPr>
              <a:t>Klasik Koşullanma Yoluyla </a:t>
            </a:r>
            <a:r>
              <a:rPr lang="tr-TR" b="1" i="0" u="none" strike="noStrike" dirty="0">
                <a:solidFill>
                  <a:srgbClr val="222222"/>
                </a:solidFill>
                <a:effectLst/>
                <a:latin typeface="Times New Roman" panose="02020603050405020304" pitchFamily="18" charset="0"/>
                <a:cs typeface="Times New Roman" panose="02020603050405020304" pitchFamily="18" charset="0"/>
              </a:rPr>
              <a:t>Öğrenme</a:t>
            </a:r>
            <a:r>
              <a:rPr lang="tr-TR" b="0" i="0" u="none" strike="noStrike" dirty="0">
                <a:solidFill>
                  <a:srgbClr val="222222"/>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tr-TR" b="0" i="0" u="none" strike="noStrike" dirty="0">
                <a:solidFill>
                  <a:srgbClr val="222222"/>
                </a:solidFill>
                <a:effectLst/>
                <a:latin typeface="Times New Roman" panose="02020603050405020304" pitchFamily="18" charset="0"/>
                <a:cs typeface="Times New Roman" panose="02020603050405020304" pitchFamily="18" charset="0"/>
              </a:rPr>
              <a:t>Edimsel Koşullanma Yoluyla </a:t>
            </a:r>
            <a:r>
              <a:rPr lang="tr-TR" b="1" i="0" u="none" strike="noStrike" dirty="0">
                <a:solidFill>
                  <a:srgbClr val="222222"/>
                </a:solidFill>
                <a:effectLst/>
                <a:latin typeface="Times New Roman" panose="02020603050405020304" pitchFamily="18" charset="0"/>
                <a:cs typeface="Times New Roman" panose="02020603050405020304" pitchFamily="18" charset="0"/>
              </a:rPr>
              <a:t>Öğrenme</a:t>
            </a:r>
            <a:r>
              <a:rPr lang="tr-TR" b="0" i="0" u="none" strike="noStrike" dirty="0">
                <a:solidFill>
                  <a:srgbClr val="222222"/>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tr-TR" b="0" i="0" u="none" strike="noStrike" dirty="0">
                <a:solidFill>
                  <a:srgbClr val="222222"/>
                </a:solidFill>
                <a:effectLst/>
                <a:latin typeface="Times New Roman" panose="02020603050405020304" pitchFamily="18" charset="0"/>
                <a:cs typeface="Times New Roman" panose="02020603050405020304" pitchFamily="18" charset="0"/>
              </a:rPr>
              <a:t>Kavrayış (</a:t>
            </a:r>
            <a:r>
              <a:rPr lang="tr-TR" b="0" i="0" u="none" strike="noStrike" dirty="0" err="1">
                <a:solidFill>
                  <a:srgbClr val="222222"/>
                </a:solidFill>
                <a:effectLst/>
                <a:latin typeface="Times New Roman" panose="02020603050405020304" pitchFamily="18" charset="0"/>
                <a:cs typeface="Times New Roman" panose="02020603050405020304" pitchFamily="18" charset="0"/>
              </a:rPr>
              <a:t>İçgörü</a:t>
            </a:r>
            <a:r>
              <a:rPr lang="tr-TR" b="0" i="0" u="none" strike="noStrike" dirty="0">
                <a:solidFill>
                  <a:srgbClr val="222222"/>
                </a:solidFill>
                <a:effectLst/>
                <a:latin typeface="Times New Roman" panose="02020603050405020304" pitchFamily="18" charset="0"/>
                <a:cs typeface="Times New Roman" panose="02020603050405020304" pitchFamily="18" charset="0"/>
              </a:rPr>
              <a:t>) Yoluyla </a:t>
            </a:r>
            <a:r>
              <a:rPr lang="tr-TR" b="1" i="0" u="none" strike="noStrike" dirty="0">
                <a:solidFill>
                  <a:srgbClr val="222222"/>
                </a:solidFill>
                <a:effectLst/>
                <a:latin typeface="Times New Roman" panose="02020603050405020304" pitchFamily="18" charset="0"/>
                <a:cs typeface="Times New Roman" panose="02020603050405020304" pitchFamily="18" charset="0"/>
              </a:rPr>
              <a:t>Öğrenme</a:t>
            </a:r>
            <a:r>
              <a:rPr lang="tr-TR" b="0" i="0" u="none" strike="noStrike" dirty="0">
                <a:solidFill>
                  <a:srgbClr val="222222"/>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tr-TR" b="0" i="0" u="none" strike="noStrike" dirty="0">
                <a:solidFill>
                  <a:srgbClr val="222222"/>
                </a:solidFill>
                <a:effectLst/>
                <a:latin typeface="Times New Roman" panose="02020603050405020304" pitchFamily="18" charset="0"/>
                <a:cs typeface="Times New Roman" panose="02020603050405020304" pitchFamily="18" charset="0"/>
              </a:rPr>
              <a:t>Farkına Varmadan (Gizil) </a:t>
            </a:r>
            <a:r>
              <a:rPr lang="tr-TR" b="1" i="0" u="none" strike="noStrike" dirty="0">
                <a:solidFill>
                  <a:srgbClr val="222222"/>
                </a:solidFill>
                <a:effectLst/>
                <a:latin typeface="Times New Roman" panose="02020603050405020304" pitchFamily="18" charset="0"/>
                <a:cs typeface="Times New Roman" panose="02020603050405020304" pitchFamily="18" charset="0"/>
              </a:rPr>
              <a:t>Öğrenme</a:t>
            </a:r>
            <a:r>
              <a:rPr lang="tr-TR" b="0" i="0" u="none" strike="noStrike" dirty="0">
                <a:solidFill>
                  <a:srgbClr val="222222"/>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tr-TR" b="0" i="0" u="none" strike="noStrike" dirty="0" err="1">
                <a:solidFill>
                  <a:srgbClr val="222222"/>
                </a:solidFill>
                <a:effectLst/>
                <a:latin typeface="Times New Roman" panose="02020603050405020304" pitchFamily="18" charset="0"/>
                <a:cs typeface="Times New Roman" panose="02020603050405020304" pitchFamily="18" charset="0"/>
              </a:rPr>
              <a:t>Psikomotor</a:t>
            </a:r>
            <a:r>
              <a:rPr lang="tr-TR" b="0" i="0" u="none" strike="noStrike" dirty="0">
                <a:solidFill>
                  <a:srgbClr val="222222"/>
                </a:solidFill>
                <a:effectLst/>
                <a:latin typeface="Times New Roman" panose="02020603050405020304" pitchFamily="18" charset="0"/>
                <a:cs typeface="Times New Roman" panose="02020603050405020304" pitchFamily="18" charset="0"/>
              </a:rPr>
              <a:t> </a:t>
            </a:r>
            <a:r>
              <a:rPr lang="tr-TR" b="1" i="0" u="none" strike="noStrike" dirty="0">
                <a:solidFill>
                  <a:srgbClr val="222222"/>
                </a:solidFill>
                <a:effectLst/>
                <a:latin typeface="Times New Roman" panose="02020603050405020304" pitchFamily="18" charset="0"/>
                <a:cs typeface="Times New Roman" panose="02020603050405020304" pitchFamily="18" charset="0"/>
              </a:rPr>
              <a:t>Öğrenme</a:t>
            </a:r>
            <a:r>
              <a:rPr lang="tr-TR" b="0" i="0" u="none" strike="noStrike" dirty="0">
                <a:solidFill>
                  <a:srgbClr val="222222"/>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tr-TR" b="0" i="0" u="none" strike="noStrike" dirty="0">
                <a:solidFill>
                  <a:srgbClr val="222222"/>
                </a:solidFill>
                <a:effectLst/>
                <a:latin typeface="Times New Roman" panose="02020603050405020304" pitchFamily="18" charset="0"/>
                <a:cs typeface="Times New Roman" panose="02020603050405020304" pitchFamily="18" charset="0"/>
              </a:rPr>
              <a:t>Deneme Yanılma Yoluyla </a:t>
            </a:r>
            <a:r>
              <a:rPr lang="tr-TR" b="1" i="0" u="none" strike="noStrike" dirty="0">
                <a:solidFill>
                  <a:srgbClr val="222222"/>
                </a:solidFill>
                <a:effectLst/>
                <a:latin typeface="Times New Roman" panose="02020603050405020304" pitchFamily="18" charset="0"/>
                <a:cs typeface="Times New Roman" panose="02020603050405020304" pitchFamily="18" charset="0"/>
              </a:rPr>
              <a:t>Öğrenme</a:t>
            </a:r>
            <a:r>
              <a:rPr lang="tr-TR" b="0" i="0" u="none" strike="noStrike" dirty="0">
                <a:solidFill>
                  <a:srgbClr val="222222"/>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tr-TR" b="0" i="0" u="none" strike="noStrike" dirty="0">
                <a:solidFill>
                  <a:srgbClr val="222222"/>
                </a:solidFill>
                <a:effectLst/>
                <a:latin typeface="Times New Roman" panose="02020603050405020304" pitchFamily="18" charset="0"/>
                <a:cs typeface="Times New Roman" panose="02020603050405020304" pitchFamily="18" charset="0"/>
              </a:rPr>
              <a:t>Model Alarak </a:t>
            </a:r>
            <a:r>
              <a:rPr lang="tr-TR" b="1" i="0" u="none" strike="noStrike" dirty="0">
                <a:solidFill>
                  <a:srgbClr val="222222"/>
                </a:solidFill>
                <a:effectLst/>
                <a:latin typeface="Times New Roman" panose="02020603050405020304" pitchFamily="18" charset="0"/>
                <a:cs typeface="Times New Roman" panose="02020603050405020304" pitchFamily="18" charset="0"/>
              </a:rPr>
              <a:t>Öğrenme</a:t>
            </a:r>
            <a:r>
              <a:rPr lang="tr-TR" b="0" i="0" u="none" strike="noStrike" dirty="0">
                <a:solidFill>
                  <a:srgbClr val="222222"/>
                </a:solidFill>
                <a:effectLst/>
                <a:latin typeface="Times New Roman" panose="02020603050405020304" pitchFamily="18" charset="0"/>
                <a:cs typeface="Times New Roman" panose="02020603050405020304" pitchFamily="18" charset="0"/>
              </a:rPr>
              <a:t>.</a:t>
            </a:r>
          </a:p>
          <a:p>
            <a:endParaRPr lang="tr-TR" dirty="0"/>
          </a:p>
        </p:txBody>
      </p:sp>
      <p:sp>
        <p:nvSpPr>
          <p:cNvPr id="4" name="Metin Yer Tutucusu 3">
            <a:extLst>
              <a:ext uri="{FF2B5EF4-FFF2-40B4-BE49-F238E27FC236}">
                <a16:creationId xmlns:a16="http://schemas.microsoft.com/office/drawing/2014/main" id="{50F004F6-D964-42C3-B375-C1D4EA07155A}"/>
              </a:ext>
            </a:extLst>
          </p:cNvPr>
          <p:cNvSpPr>
            <a:spLocks noGrp="1"/>
          </p:cNvSpPr>
          <p:nvPr>
            <p:ph type="body" sz="half" idx="2"/>
          </p:nvPr>
        </p:nvSpPr>
        <p:spPr/>
        <p:txBody>
          <a:bodyPr>
            <a:normAutofit fontScale="85000" lnSpcReduction="20000"/>
          </a:bodyPr>
          <a:lstStyle/>
          <a:p>
            <a:pPr algn="l"/>
            <a:r>
              <a:rPr lang="tr-TR" b="1" i="0" u="none" strike="noStrike" dirty="0">
                <a:solidFill>
                  <a:srgbClr val="222222"/>
                </a:solidFill>
                <a:effectLst/>
                <a:latin typeface="Times New Roman" panose="02020603050405020304" pitchFamily="18" charset="0"/>
                <a:cs typeface="Times New Roman" panose="02020603050405020304" pitchFamily="18" charset="0"/>
              </a:rPr>
              <a:t>Öğrenme Türleri Nelerdir?</a:t>
            </a:r>
            <a:endParaRPr lang="tr-TR" b="0" i="0" u="none" strike="noStrike" dirty="0">
              <a:solidFill>
                <a:srgbClr val="222222"/>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tr-TR" b="0" i="0" u="none" strike="noStrike" dirty="0">
                <a:solidFill>
                  <a:srgbClr val="222222"/>
                </a:solidFill>
                <a:effectLst/>
                <a:latin typeface="Times New Roman" panose="02020603050405020304" pitchFamily="18" charset="0"/>
                <a:cs typeface="Times New Roman" panose="02020603050405020304" pitchFamily="18" charset="0"/>
              </a:rPr>
              <a:t>Klasik Koşullanma Yoluyla </a:t>
            </a:r>
            <a:r>
              <a:rPr lang="tr-TR" b="1" i="0" u="none" strike="noStrike" dirty="0">
                <a:solidFill>
                  <a:srgbClr val="222222"/>
                </a:solidFill>
                <a:effectLst/>
                <a:latin typeface="Times New Roman" panose="02020603050405020304" pitchFamily="18" charset="0"/>
                <a:cs typeface="Times New Roman" panose="02020603050405020304" pitchFamily="18" charset="0"/>
              </a:rPr>
              <a:t>Öğrenme</a:t>
            </a:r>
            <a:r>
              <a:rPr lang="tr-TR" b="0" i="0" u="none" strike="noStrike" dirty="0">
                <a:solidFill>
                  <a:srgbClr val="222222"/>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tr-TR" b="0" i="0" u="none" strike="noStrike" dirty="0">
                <a:solidFill>
                  <a:srgbClr val="222222"/>
                </a:solidFill>
                <a:effectLst/>
                <a:latin typeface="Times New Roman" panose="02020603050405020304" pitchFamily="18" charset="0"/>
                <a:cs typeface="Times New Roman" panose="02020603050405020304" pitchFamily="18" charset="0"/>
              </a:rPr>
              <a:t>Edimsel Koşullanma Yoluyla </a:t>
            </a:r>
            <a:r>
              <a:rPr lang="tr-TR" b="1" i="0" u="none" strike="noStrike" dirty="0">
                <a:solidFill>
                  <a:srgbClr val="222222"/>
                </a:solidFill>
                <a:effectLst/>
                <a:latin typeface="Times New Roman" panose="02020603050405020304" pitchFamily="18" charset="0"/>
                <a:cs typeface="Times New Roman" panose="02020603050405020304" pitchFamily="18" charset="0"/>
              </a:rPr>
              <a:t>Öğrenme</a:t>
            </a:r>
            <a:r>
              <a:rPr lang="tr-TR" b="0" i="0" u="none" strike="noStrike" dirty="0">
                <a:solidFill>
                  <a:srgbClr val="222222"/>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tr-TR" b="0" i="0" u="none" strike="noStrike" dirty="0">
                <a:solidFill>
                  <a:srgbClr val="222222"/>
                </a:solidFill>
                <a:effectLst/>
                <a:latin typeface="Times New Roman" panose="02020603050405020304" pitchFamily="18" charset="0"/>
                <a:cs typeface="Times New Roman" panose="02020603050405020304" pitchFamily="18" charset="0"/>
              </a:rPr>
              <a:t>Kavrayış (</a:t>
            </a:r>
            <a:r>
              <a:rPr lang="tr-TR" b="0" i="0" u="none" strike="noStrike" dirty="0" err="1">
                <a:solidFill>
                  <a:srgbClr val="222222"/>
                </a:solidFill>
                <a:effectLst/>
                <a:latin typeface="Times New Roman" panose="02020603050405020304" pitchFamily="18" charset="0"/>
                <a:cs typeface="Times New Roman" panose="02020603050405020304" pitchFamily="18" charset="0"/>
              </a:rPr>
              <a:t>İçgörü</a:t>
            </a:r>
            <a:r>
              <a:rPr lang="tr-TR" b="0" i="0" u="none" strike="noStrike" dirty="0">
                <a:solidFill>
                  <a:srgbClr val="222222"/>
                </a:solidFill>
                <a:effectLst/>
                <a:latin typeface="Times New Roman" panose="02020603050405020304" pitchFamily="18" charset="0"/>
                <a:cs typeface="Times New Roman" panose="02020603050405020304" pitchFamily="18" charset="0"/>
              </a:rPr>
              <a:t>) Yoluyla </a:t>
            </a:r>
            <a:r>
              <a:rPr lang="tr-TR" b="1" i="0" u="none" strike="noStrike" dirty="0">
                <a:solidFill>
                  <a:srgbClr val="222222"/>
                </a:solidFill>
                <a:effectLst/>
                <a:latin typeface="Times New Roman" panose="02020603050405020304" pitchFamily="18" charset="0"/>
                <a:cs typeface="Times New Roman" panose="02020603050405020304" pitchFamily="18" charset="0"/>
              </a:rPr>
              <a:t>Öğrenme</a:t>
            </a:r>
            <a:r>
              <a:rPr lang="tr-TR" b="0" i="0" u="none" strike="noStrike" dirty="0">
                <a:solidFill>
                  <a:srgbClr val="222222"/>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tr-TR" b="0" i="0" u="none" strike="noStrike" dirty="0">
                <a:solidFill>
                  <a:srgbClr val="222222"/>
                </a:solidFill>
                <a:effectLst/>
                <a:latin typeface="Times New Roman" panose="02020603050405020304" pitchFamily="18" charset="0"/>
                <a:cs typeface="Times New Roman" panose="02020603050405020304" pitchFamily="18" charset="0"/>
              </a:rPr>
              <a:t>Farkına Varmadan (Gizil) </a:t>
            </a:r>
            <a:r>
              <a:rPr lang="tr-TR" b="1" i="0" u="none" strike="noStrike" dirty="0">
                <a:solidFill>
                  <a:srgbClr val="222222"/>
                </a:solidFill>
                <a:effectLst/>
                <a:latin typeface="Times New Roman" panose="02020603050405020304" pitchFamily="18" charset="0"/>
                <a:cs typeface="Times New Roman" panose="02020603050405020304" pitchFamily="18" charset="0"/>
              </a:rPr>
              <a:t>Öğrenme</a:t>
            </a:r>
            <a:r>
              <a:rPr lang="tr-TR" b="0" i="0" u="none" strike="noStrike" dirty="0">
                <a:solidFill>
                  <a:srgbClr val="222222"/>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tr-TR" b="0" i="0" u="none" strike="noStrike" dirty="0" err="1">
                <a:solidFill>
                  <a:srgbClr val="222222"/>
                </a:solidFill>
                <a:effectLst/>
                <a:latin typeface="Times New Roman" panose="02020603050405020304" pitchFamily="18" charset="0"/>
                <a:cs typeface="Times New Roman" panose="02020603050405020304" pitchFamily="18" charset="0"/>
              </a:rPr>
              <a:t>Psikomotor</a:t>
            </a:r>
            <a:r>
              <a:rPr lang="tr-TR" b="0" i="0" u="none" strike="noStrike" dirty="0">
                <a:solidFill>
                  <a:srgbClr val="222222"/>
                </a:solidFill>
                <a:effectLst/>
                <a:latin typeface="Times New Roman" panose="02020603050405020304" pitchFamily="18" charset="0"/>
                <a:cs typeface="Times New Roman" panose="02020603050405020304" pitchFamily="18" charset="0"/>
              </a:rPr>
              <a:t> </a:t>
            </a:r>
            <a:r>
              <a:rPr lang="tr-TR" b="1" i="0" u="none" strike="noStrike" dirty="0">
                <a:solidFill>
                  <a:srgbClr val="222222"/>
                </a:solidFill>
                <a:effectLst/>
                <a:latin typeface="Times New Roman" panose="02020603050405020304" pitchFamily="18" charset="0"/>
                <a:cs typeface="Times New Roman" panose="02020603050405020304" pitchFamily="18" charset="0"/>
              </a:rPr>
              <a:t>Öğrenme</a:t>
            </a:r>
            <a:r>
              <a:rPr lang="tr-TR" b="0" i="0" u="none" strike="noStrike" dirty="0">
                <a:solidFill>
                  <a:srgbClr val="222222"/>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tr-TR" b="0" i="0" u="none" strike="noStrike" dirty="0">
                <a:solidFill>
                  <a:srgbClr val="222222"/>
                </a:solidFill>
                <a:effectLst/>
                <a:latin typeface="Times New Roman" panose="02020603050405020304" pitchFamily="18" charset="0"/>
                <a:cs typeface="Times New Roman" panose="02020603050405020304" pitchFamily="18" charset="0"/>
              </a:rPr>
              <a:t>Deneme Yanılma Yoluyla </a:t>
            </a:r>
            <a:r>
              <a:rPr lang="tr-TR" b="1" i="0" u="none" strike="noStrike" dirty="0">
                <a:solidFill>
                  <a:srgbClr val="222222"/>
                </a:solidFill>
                <a:effectLst/>
                <a:latin typeface="Times New Roman" panose="02020603050405020304" pitchFamily="18" charset="0"/>
                <a:cs typeface="Times New Roman" panose="02020603050405020304" pitchFamily="18" charset="0"/>
              </a:rPr>
              <a:t>Öğrenme</a:t>
            </a:r>
            <a:r>
              <a:rPr lang="tr-TR" b="0" i="0" u="none" strike="noStrike" dirty="0">
                <a:solidFill>
                  <a:srgbClr val="222222"/>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tr-TR" b="0" i="0" u="none" strike="noStrike" dirty="0">
                <a:solidFill>
                  <a:srgbClr val="222222"/>
                </a:solidFill>
                <a:effectLst/>
                <a:latin typeface="Times New Roman" panose="02020603050405020304" pitchFamily="18" charset="0"/>
                <a:cs typeface="Times New Roman" panose="02020603050405020304" pitchFamily="18" charset="0"/>
              </a:rPr>
              <a:t>Model Alarak </a:t>
            </a:r>
            <a:r>
              <a:rPr lang="tr-TR" b="1" i="0" u="none" strike="noStrike" dirty="0">
                <a:solidFill>
                  <a:srgbClr val="222222"/>
                </a:solidFill>
                <a:effectLst/>
                <a:latin typeface="Times New Roman" panose="02020603050405020304" pitchFamily="18" charset="0"/>
                <a:cs typeface="Times New Roman" panose="02020603050405020304" pitchFamily="18" charset="0"/>
              </a:rPr>
              <a:t>Öğrenme</a:t>
            </a:r>
            <a:r>
              <a:rPr lang="tr-TR" b="0" i="0" u="none" strike="noStrike" dirty="0">
                <a:solidFill>
                  <a:srgbClr val="222222"/>
                </a:solidFill>
                <a:effectLst/>
                <a:latin typeface="Times New Roman" panose="02020603050405020304" pitchFamily="18" charset="0"/>
                <a:cs typeface="Times New Roman" panose="02020603050405020304" pitchFamily="18" charset="0"/>
              </a:rPr>
              <a:t>.</a:t>
            </a:r>
          </a:p>
          <a:p>
            <a:endParaRPr lang="tr-TR" dirty="0"/>
          </a:p>
        </p:txBody>
      </p:sp>
    </p:spTree>
    <p:extLst>
      <p:ext uri="{BB962C8B-B14F-4D97-AF65-F5344CB8AC3E}">
        <p14:creationId xmlns:p14="http://schemas.microsoft.com/office/powerpoint/2010/main" val="20021924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FE9FB4-6BE5-46CB-99DA-20FCC42F0E8A}"/>
              </a:ext>
            </a:extLst>
          </p:cNvPr>
          <p:cNvSpPr>
            <a:spLocks noGrp="1"/>
          </p:cNvSpPr>
          <p:nvPr>
            <p:ph type="title"/>
          </p:nvPr>
        </p:nvSpPr>
        <p:spPr/>
        <p:txBody>
          <a:bodyPr>
            <a:normAutofit/>
          </a:bodyPr>
          <a:lstStyle/>
          <a:p>
            <a:r>
              <a:rPr lang="tr-TR" sz="3200" b="1" i="0" u="none" strike="noStrike" dirty="0">
                <a:solidFill>
                  <a:srgbClr val="000000"/>
                </a:solidFill>
                <a:effectLst/>
                <a:latin typeface="Times New Roman" panose="02020603050405020304" pitchFamily="18" charset="0"/>
                <a:cs typeface="Times New Roman" panose="02020603050405020304" pitchFamily="18" charset="0"/>
              </a:rPr>
              <a:t>Ölçme Türleri</a:t>
            </a:r>
            <a:endParaRPr lang="tr-TR" sz="32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3AF3493E-DBBA-48E1-B736-6668EF6364F0}"/>
              </a:ext>
            </a:extLst>
          </p:cNvPr>
          <p:cNvSpPr>
            <a:spLocks noGrp="1"/>
          </p:cNvSpPr>
          <p:nvPr>
            <p:ph idx="1"/>
          </p:nvPr>
        </p:nvSpPr>
        <p:spPr/>
        <p:txBody>
          <a:bodyPr>
            <a:normAutofit/>
          </a:bodyPr>
          <a:lstStyle/>
          <a:p>
            <a:pPr algn="l">
              <a:buFont typeface="Arial" panose="020B0604020202020204" pitchFamily="34" charset="0"/>
              <a:buChar char="•"/>
            </a:pPr>
            <a:r>
              <a:rPr lang="tr-TR" sz="2200" b="0" i="0" u="none" strike="noStrike" dirty="0">
                <a:solidFill>
                  <a:srgbClr val="505050"/>
                </a:solidFill>
                <a:effectLst/>
                <a:latin typeface="Times New Roman" panose="02020603050405020304" pitchFamily="18" charset="0"/>
                <a:cs typeface="Times New Roman" panose="02020603050405020304" pitchFamily="18" charset="0"/>
              </a:rPr>
              <a:t>Doğrudan karşılaştırma yapılır.</a:t>
            </a:r>
          </a:p>
          <a:p>
            <a:pPr algn="l">
              <a:buFont typeface="Arial" panose="020B0604020202020204" pitchFamily="34" charset="0"/>
              <a:buChar char="•"/>
            </a:pPr>
            <a:r>
              <a:rPr lang="tr-TR" sz="2200" b="0" i="0" u="none" strike="noStrike" dirty="0">
                <a:solidFill>
                  <a:srgbClr val="505050"/>
                </a:solidFill>
                <a:effectLst/>
                <a:latin typeface="Times New Roman" panose="02020603050405020304" pitchFamily="18" charset="0"/>
                <a:cs typeface="Times New Roman" panose="02020603050405020304" pitchFamily="18" charset="0"/>
              </a:rPr>
              <a:t>Ölçülecek özellik neyse onu ölçen ile ölçülür araya farklı bir ölçek eklenmez.</a:t>
            </a:r>
          </a:p>
          <a:p>
            <a:pPr algn="l">
              <a:buFont typeface="Arial" panose="020B0604020202020204" pitchFamily="34" charset="0"/>
              <a:buChar char="•"/>
            </a:pPr>
            <a:r>
              <a:rPr lang="tr-TR" sz="2200" b="0" i="0" u="none" strike="noStrike" dirty="0">
                <a:solidFill>
                  <a:srgbClr val="505050"/>
                </a:solidFill>
                <a:effectLst/>
                <a:latin typeface="Times New Roman" panose="02020603050405020304" pitchFamily="18" charset="0"/>
                <a:cs typeface="Times New Roman" panose="02020603050405020304" pitchFamily="18" charset="0"/>
              </a:rPr>
              <a:t>Uzunluk ölçmek için metre kullanmak.</a:t>
            </a:r>
          </a:p>
          <a:p>
            <a:pPr algn="l">
              <a:buFont typeface="Arial" panose="020B0604020202020204" pitchFamily="34" charset="0"/>
              <a:buChar char="•"/>
            </a:pPr>
            <a:r>
              <a:rPr lang="tr-TR" sz="2200" b="0" i="0" u="none" strike="noStrike" dirty="0">
                <a:solidFill>
                  <a:srgbClr val="505050"/>
                </a:solidFill>
                <a:effectLst/>
                <a:latin typeface="Times New Roman" panose="02020603050405020304" pitchFamily="18" charset="0"/>
                <a:cs typeface="Times New Roman" panose="02020603050405020304" pitchFamily="18" charset="0"/>
              </a:rPr>
              <a:t>Kütle ölçmek için ağırlık ölçer kullanmak.</a:t>
            </a:r>
          </a:p>
          <a:p>
            <a:pPr algn="l">
              <a:buFont typeface="Arial" panose="020B0604020202020204" pitchFamily="34" charset="0"/>
              <a:buChar char="•"/>
            </a:pPr>
            <a:r>
              <a:rPr lang="tr-TR" sz="2200" b="0" i="0" u="none" strike="noStrike" dirty="0">
                <a:solidFill>
                  <a:srgbClr val="505050"/>
                </a:solidFill>
                <a:effectLst/>
                <a:latin typeface="Times New Roman" panose="02020603050405020304" pitchFamily="18" charset="0"/>
                <a:cs typeface="Times New Roman" panose="02020603050405020304" pitchFamily="18" charset="0"/>
              </a:rPr>
              <a:t>Suyun hacmini ölçmek için sürahi hacmi kullanmak.</a:t>
            </a:r>
          </a:p>
          <a:p>
            <a:pPr algn="l">
              <a:buFont typeface="Arial" panose="020B0604020202020204" pitchFamily="34" charset="0"/>
              <a:buChar char="•"/>
            </a:pPr>
            <a:r>
              <a:rPr lang="tr-TR" sz="2200" b="0" i="0" u="none" strike="noStrike" dirty="0">
                <a:solidFill>
                  <a:srgbClr val="505050"/>
                </a:solidFill>
                <a:effectLst/>
                <a:latin typeface="Times New Roman" panose="02020603050405020304" pitchFamily="18" charset="0"/>
                <a:cs typeface="Times New Roman" panose="02020603050405020304" pitchFamily="18" charset="0"/>
              </a:rPr>
              <a:t>Süreyi ölçmek için bir iki üç diye saymak.</a:t>
            </a:r>
          </a:p>
          <a:p>
            <a:pPr algn="l">
              <a:buFont typeface="Arial" panose="020B0604020202020204" pitchFamily="34" charset="0"/>
              <a:buChar char="•"/>
            </a:pPr>
            <a:r>
              <a:rPr lang="tr-TR" sz="2200" b="0" i="0" u="none" strike="noStrike" dirty="0">
                <a:solidFill>
                  <a:srgbClr val="505050"/>
                </a:solidFill>
                <a:effectLst/>
                <a:latin typeface="Times New Roman" panose="02020603050405020304" pitchFamily="18" charset="0"/>
                <a:cs typeface="Times New Roman" panose="02020603050405020304" pitchFamily="18" charset="0"/>
              </a:rPr>
              <a:t>İstanbul’un nüfusu 14 milyon dur demek doğrudan sayıldığı için doğrudan ölçmedir.</a:t>
            </a:r>
          </a:p>
          <a:p>
            <a:endParaRPr lang="tr-TR" dirty="0"/>
          </a:p>
        </p:txBody>
      </p:sp>
      <p:sp>
        <p:nvSpPr>
          <p:cNvPr id="4" name="Metin Yer Tutucusu 3">
            <a:extLst>
              <a:ext uri="{FF2B5EF4-FFF2-40B4-BE49-F238E27FC236}">
                <a16:creationId xmlns:a16="http://schemas.microsoft.com/office/drawing/2014/main" id="{17FBC225-9038-4C2B-8C30-3EA15B24FFF4}"/>
              </a:ext>
            </a:extLst>
          </p:cNvPr>
          <p:cNvSpPr>
            <a:spLocks noGrp="1"/>
          </p:cNvSpPr>
          <p:nvPr>
            <p:ph type="body" sz="half" idx="2"/>
          </p:nvPr>
        </p:nvSpPr>
        <p:spPr/>
        <p:txBody>
          <a:bodyPr/>
          <a:lstStyle/>
          <a:p>
            <a:endParaRPr lang="tr-TR" sz="2400" b="1" i="0" u="none" strike="noStrike" dirty="0">
              <a:solidFill>
                <a:srgbClr val="FF6600"/>
              </a:solidFill>
              <a:effectLst/>
              <a:latin typeface="Times New Roman" panose="02020603050405020304" pitchFamily="18" charset="0"/>
              <a:cs typeface="Times New Roman" panose="02020603050405020304" pitchFamily="18" charset="0"/>
            </a:endParaRPr>
          </a:p>
          <a:p>
            <a:r>
              <a:rPr lang="tr-TR" sz="2400" b="1" i="0" u="none" strike="noStrike" dirty="0">
                <a:solidFill>
                  <a:srgbClr val="FF6600"/>
                </a:solidFill>
                <a:effectLst/>
                <a:latin typeface="Times New Roman" panose="02020603050405020304" pitchFamily="18" charset="0"/>
                <a:cs typeface="Times New Roman" panose="02020603050405020304" pitchFamily="18" charset="0"/>
              </a:rPr>
              <a:t>1.Doğrudan Temel Ölçme </a:t>
            </a:r>
            <a:endParaRPr lang="tr-TR" sz="2400" b="0" i="0" u="none" strike="noStrike" dirty="0">
              <a:solidFill>
                <a:srgbClr val="505050"/>
              </a:solidFill>
              <a:effectLst/>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5368770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CD48FA-DCE1-49A6-82D3-C1F597A0F8F8}"/>
              </a:ext>
            </a:extLst>
          </p:cNvPr>
          <p:cNvSpPr>
            <a:spLocks noGrp="1"/>
          </p:cNvSpPr>
          <p:nvPr>
            <p:ph type="title"/>
          </p:nvPr>
        </p:nvSpPr>
        <p:spPr/>
        <p:txBody>
          <a:bodyPr>
            <a:normAutofit/>
          </a:bodyPr>
          <a:lstStyle/>
          <a:p>
            <a:r>
              <a:rPr lang="tr-TR" sz="2800" b="1" i="0" u="none" strike="noStrike" dirty="0">
                <a:solidFill>
                  <a:srgbClr val="000000"/>
                </a:solidFill>
                <a:effectLst/>
                <a:latin typeface="Times New Roman" panose="02020603050405020304" pitchFamily="18" charset="0"/>
                <a:cs typeface="Times New Roman" panose="02020603050405020304" pitchFamily="18" charset="0"/>
              </a:rPr>
              <a:t>Ölçme Türleri</a:t>
            </a:r>
            <a:endParaRPr lang="tr-TR" sz="2800" dirty="0"/>
          </a:p>
        </p:txBody>
      </p:sp>
      <p:sp>
        <p:nvSpPr>
          <p:cNvPr id="3" name="İçerik Yer Tutucusu 2">
            <a:extLst>
              <a:ext uri="{FF2B5EF4-FFF2-40B4-BE49-F238E27FC236}">
                <a16:creationId xmlns:a16="http://schemas.microsoft.com/office/drawing/2014/main" id="{C9B4B030-D36F-4F7A-870F-83F7C254FD36}"/>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tr-TR" b="0" i="0" u="none" strike="noStrike" dirty="0">
                <a:solidFill>
                  <a:srgbClr val="505050"/>
                </a:solidFill>
                <a:effectLst/>
                <a:latin typeface="Times New Roman" panose="02020603050405020304" pitchFamily="18" charset="0"/>
                <a:cs typeface="Times New Roman" panose="02020603050405020304" pitchFamily="18" charset="0"/>
              </a:rPr>
              <a:t>Doğrudan gözleyerek ölçüm yapamayacağımız özellikleri ona ölçeceğini tahmin ettiğimiz aletler ile ölçmektir.</a:t>
            </a:r>
          </a:p>
          <a:p>
            <a:pPr algn="l">
              <a:buFont typeface="Arial" panose="020B0604020202020204" pitchFamily="34" charset="0"/>
              <a:buChar char="•"/>
            </a:pPr>
            <a:r>
              <a:rPr lang="tr-TR" b="0" i="0" u="none" strike="noStrike" dirty="0">
                <a:solidFill>
                  <a:srgbClr val="505050"/>
                </a:solidFill>
                <a:effectLst/>
                <a:latin typeface="Times New Roman" panose="02020603050405020304" pitchFamily="18" charset="0"/>
                <a:cs typeface="Times New Roman" panose="02020603050405020304" pitchFamily="18" charset="0"/>
              </a:rPr>
              <a:t>Mesela zeka puanını belirlemek.</a:t>
            </a:r>
          </a:p>
          <a:p>
            <a:pPr algn="l">
              <a:buFont typeface="Arial" panose="020B0604020202020204" pitchFamily="34" charset="0"/>
              <a:buChar char="•"/>
            </a:pPr>
            <a:r>
              <a:rPr lang="tr-TR" b="0" i="0" u="none" strike="noStrike" dirty="0">
                <a:solidFill>
                  <a:srgbClr val="505050"/>
                </a:solidFill>
                <a:effectLst/>
                <a:latin typeface="Times New Roman" panose="02020603050405020304" pitchFamily="18" charset="0"/>
                <a:cs typeface="Times New Roman" panose="02020603050405020304" pitchFamily="18" charset="0"/>
              </a:rPr>
              <a:t>Okul başarısını ölçmek.</a:t>
            </a:r>
          </a:p>
          <a:p>
            <a:pPr algn="l">
              <a:buFont typeface="Arial" panose="020B0604020202020204" pitchFamily="34" charset="0"/>
              <a:buChar char="•"/>
            </a:pPr>
            <a:r>
              <a:rPr lang="tr-TR" b="0" i="0" u="none" strike="noStrike" dirty="0">
                <a:solidFill>
                  <a:srgbClr val="505050"/>
                </a:solidFill>
                <a:effectLst/>
                <a:latin typeface="Times New Roman" panose="02020603050405020304" pitchFamily="18" charset="0"/>
                <a:cs typeface="Times New Roman" panose="02020603050405020304" pitchFamily="18" charset="0"/>
              </a:rPr>
              <a:t>Termometre ile havayı ölçmek . Burada civanın genleşmesini ölçüyoruz aslında o yüzden dolaylıdır.</a:t>
            </a:r>
          </a:p>
          <a:p>
            <a:pPr algn="l">
              <a:buFont typeface="Arial" panose="020B0604020202020204" pitchFamily="34" charset="0"/>
              <a:buChar char="•"/>
            </a:pPr>
            <a:r>
              <a:rPr lang="tr-TR" b="0" i="0" u="none" strike="noStrike" dirty="0">
                <a:solidFill>
                  <a:srgbClr val="505050"/>
                </a:solidFill>
                <a:effectLst/>
                <a:latin typeface="Times New Roman" panose="02020603050405020304" pitchFamily="18" charset="0"/>
                <a:cs typeface="Times New Roman" panose="02020603050405020304" pitchFamily="18" charset="0"/>
              </a:rPr>
              <a:t>Baskül ile kilo ölçmek , yayın genleşmesidir aslında.</a:t>
            </a:r>
          </a:p>
          <a:p>
            <a:pPr algn="l">
              <a:buFont typeface="Arial" panose="020B0604020202020204" pitchFamily="34" charset="0"/>
              <a:buChar char="•"/>
            </a:pPr>
            <a:r>
              <a:rPr lang="tr-TR" b="0" i="0" u="none" strike="noStrike" dirty="0">
                <a:solidFill>
                  <a:srgbClr val="505050"/>
                </a:solidFill>
                <a:effectLst/>
                <a:latin typeface="Times New Roman" panose="02020603050405020304" pitchFamily="18" charset="0"/>
                <a:cs typeface="Times New Roman" panose="02020603050405020304" pitchFamily="18" charset="0"/>
              </a:rPr>
              <a:t>Zamanın saatle ölçülmesi.</a:t>
            </a:r>
          </a:p>
          <a:p>
            <a:pPr algn="l">
              <a:buFont typeface="Arial" panose="020B0604020202020204" pitchFamily="34" charset="0"/>
              <a:buChar char="•"/>
            </a:pPr>
            <a:r>
              <a:rPr lang="tr-TR" b="0" i="0" u="none" strike="noStrike" dirty="0">
                <a:solidFill>
                  <a:srgbClr val="505050"/>
                </a:solidFill>
                <a:effectLst/>
                <a:latin typeface="Times New Roman" panose="02020603050405020304" pitchFamily="18" charset="0"/>
                <a:cs typeface="Times New Roman" panose="02020603050405020304" pitchFamily="18" charset="0"/>
              </a:rPr>
              <a:t>Eğitimdeki bütün beceriler dolaylı ölçme.</a:t>
            </a:r>
          </a:p>
          <a:p>
            <a:endParaRPr lang="tr-TR" dirty="0"/>
          </a:p>
        </p:txBody>
      </p:sp>
      <p:sp>
        <p:nvSpPr>
          <p:cNvPr id="4" name="Metin Yer Tutucusu 3">
            <a:extLst>
              <a:ext uri="{FF2B5EF4-FFF2-40B4-BE49-F238E27FC236}">
                <a16:creationId xmlns:a16="http://schemas.microsoft.com/office/drawing/2014/main" id="{7B5AC84B-1D16-4562-B462-BA9FF779346E}"/>
              </a:ext>
            </a:extLst>
          </p:cNvPr>
          <p:cNvSpPr>
            <a:spLocks noGrp="1"/>
          </p:cNvSpPr>
          <p:nvPr>
            <p:ph type="body" sz="half" idx="2"/>
          </p:nvPr>
        </p:nvSpPr>
        <p:spPr/>
        <p:txBody>
          <a:bodyPr/>
          <a:lstStyle/>
          <a:p>
            <a:r>
              <a:rPr lang="tr-TR" sz="2800" b="1" i="0" u="none" strike="noStrike" dirty="0">
                <a:solidFill>
                  <a:srgbClr val="FF6600"/>
                </a:solidFill>
                <a:effectLst/>
                <a:latin typeface="Times New Roman" panose="02020603050405020304" pitchFamily="18" charset="0"/>
                <a:cs typeface="Times New Roman" panose="02020603050405020304" pitchFamily="18" charset="0"/>
              </a:rPr>
              <a:t>2.Dolaylı Ölçme</a:t>
            </a:r>
            <a:endParaRPr lang="tr-TR" sz="2800" b="0" i="0" u="none" strike="noStrike" dirty="0">
              <a:solidFill>
                <a:srgbClr val="505050"/>
              </a:solidFill>
              <a:effectLst/>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5207461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EA9869-721A-44BC-B859-09BC94CFE795}"/>
              </a:ext>
            </a:extLst>
          </p:cNvPr>
          <p:cNvSpPr>
            <a:spLocks noGrp="1"/>
          </p:cNvSpPr>
          <p:nvPr>
            <p:ph type="title"/>
          </p:nvPr>
        </p:nvSpPr>
        <p:spPr/>
        <p:txBody>
          <a:bodyPr/>
          <a:lstStyle/>
          <a:p>
            <a:r>
              <a:rPr lang="tr-TR" sz="2400" b="1" i="0" u="none" strike="noStrike" dirty="0">
                <a:solidFill>
                  <a:srgbClr val="000000"/>
                </a:solidFill>
                <a:effectLst/>
                <a:latin typeface="Times New Roman" panose="02020603050405020304" pitchFamily="18" charset="0"/>
                <a:cs typeface="Times New Roman" panose="02020603050405020304" pitchFamily="18" charset="0"/>
              </a:rPr>
              <a:t>Ölçme Türleri</a:t>
            </a:r>
            <a:endParaRPr lang="tr-TR" dirty="0"/>
          </a:p>
        </p:txBody>
      </p:sp>
      <p:sp>
        <p:nvSpPr>
          <p:cNvPr id="3" name="İçerik Yer Tutucusu 2">
            <a:extLst>
              <a:ext uri="{FF2B5EF4-FFF2-40B4-BE49-F238E27FC236}">
                <a16:creationId xmlns:a16="http://schemas.microsoft.com/office/drawing/2014/main" id="{FF85B748-216C-4445-BB86-0B6E7215383F}"/>
              </a:ext>
            </a:extLst>
          </p:cNvPr>
          <p:cNvSpPr>
            <a:spLocks noGrp="1"/>
          </p:cNvSpPr>
          <p:nvPr>
            <p:ph idx="1"/>
          </p:nvPr>
        </p:nvSpPr>
        <p:spPr/>
        <p:txBody>
          <a:bodyPr>
            <a:normAutofit/>
          </a:bodyPr>
          <a:lstStyle/>
          <a:p>
            <a:pPr algn="l">
              <a:buFont typeface="Arial" panose="020B0604020202020204" pitchFamily="34" charset="0"/>
              <a:buChar char="•"/>
            </a:pPr>
            <a:r>
              <a:rPr lang="tr-TR" b="0" i="0" u="none" strike="noStrike" dirty="0">
                <a:solidFill>
                  <a:srgbClr val="505050"/>
                </a:solidFill>
                <a:effectLst/>
                <a:latin typeface="Times New Roman" panose="02020603050405020304" pitchFamily="18" charset="0"/>
                <a:cs typeface="Times New Roman" panose="02020603050405020304" pitchFamily="18" charset="0"/>
              </a:rPr>
              <a:t>Burada iki değişken ile matematiksel bir işlem olması gerekmektedir.</a:t>
            </a:r>
          </a:p>
          <a:p>
            <a:pPr algn="l">
              <a:buFont typeface="Arial" panose="020B0604020202020204" pitchFamily="34" charset="0"/>
              <a:buChar char="•"/>
            </a:pPr>
            <a:r>
              <a:rPr lang="tr-TR" b="0" i="0" u="none" strike="noStrike" dirty="0">
                <a:solidFill>
                  <a:srgbClr val="505050"/>
                </a:solidFill>
                <a:effectLst/>
                <a:latin typeface="Times New Roman" panose="02020603050405020304" pitchFamily="18" charset="0"/>
                <a:cs typeface="Times New Roman" panose="02020603050405020304" pitchFamily="18" charset="0"/>
              </a:rPr>
              <a:t>En az iki ölçme ve hesaplama olmak zorunda.</a:t>
            </a:r>
          </a:p>
          <a:p>
            <a:pPr algn="l">
              <a:buFont typeface="Arial" panose="020B0604020202020204" pitchFamily="34" charset="0"/>
              <a:buChar char="•"/>
            </a:pPr>
            <a:r>
              <a:rPr lang="tr-TR" b="0" i="0" u="none" strike="noStrike" dirty="0">
                <a:solidFill>
                  <a:srgbClr val="505050"/>
                </a:solidFill>
                <a:effectLst/>
                <a:latin typeface="Times New Roman" panose="02020603050405020304" pitchFamily="18" charset="0"/>
                <a:cs typeface="Times New Roman" panose="02020603050405020304" pitchFamily="18" charset="0"/>
              </a:rPr>
              <a:t>Bir aracın ortalama hızını bulmak . (Yol/Saat)</a:t>
            </a:r>
          </a:p>
          <a:p>
            <a:pPr algn="l">
              <a:buFont typeface="Arial" panose="020B0604020202020204" pitchFamily="34" charset="0"/>
              <a:buChar char="•"/>
            </a:pPr>
            <a:r>
              <a:rPr lang="tr-TR" b="0" i="0" u="none" strike="noStrike" dirty="0">
                <a:solidFill>
                  <a:srgbClr val="505050"/>
                </a:solidFill>
                <a:effectLst/>
                <a:latin typeface="Times New Roman" panose="02020603050405020304" pitchFamily="18" charset="0"/>
                <a:cs typeface="Times New Roman" panose="02020603050405020304" pitchFamily="18" charset="0"/>
              </a:rPr>
              <a:t>Vücut endeksini hesaplamak (Boy/Kilo)</a:t>
            </a:r>
          </a:p>
          <a:p>
            <a:pPr algn="l">
              <a:buFont typeface="Arial" panose="020B0604020202020204" pitchFamily="34" charset="0"/>
              <a:buChar char="•"/>
            </a:pPr>
            <a:r>
              <a:rPr lang="tr-TR" b="0" i="0" u="none" strike="noStrike" dirty="0">
                <a:solidFill>
                  <a:srgbClr val="505050"/>
                </a:solidFill>
                <a:effectLst/>
                <a:latin typeface="Times New Roman" panose="02020603050405020304" pitchFamily="18" charset="0"/>
                <a:cs typeface="Times New Roman" panose="02020603050405020304" pitchFamily="18" charset="0"/>
              </a:rPr>
              <a:t>Nüfus yoğunluğunu hesaplamak (m2 / insan)</a:t>
            </a:r>
          </a:p>
          <a:p>
            <a:endParaRPr lang="tr-TR" dirty="0"/>
          </a:p>
        </p:txBody>
      </p:sp>
      <p:sp>
        <p:nvSpPr>
          <p:cNvPr id="4" name="Metin Yer Tutucusu 3">
            <a:extLst>
              <a:ext uri="{FF2B5EF4-FFF2-40B4-BE49-F238E27FC236}">
                <a16:creationId xmlns:a16="http://schemas.microsoft.com/office/drawing/2014/main" id="{9FAE494C-3326-485B-8A5D-28CC6CC2006F}"/>
              </a:ext>
            </a:extLst>
          </p:cNvPr>
          <p:cNvSpPr>
            <a:spLocks noGrp="1"/>
          </p:cNvSpPr>
          <p:nvPr>
            <p:ph type="body" sz="half" idx="2"/>
          </p:nvPr>
        </p:nvSpPr>
        <p:spPr/>
        <p:txBody>
          <a:bodyPr/>
          <a:lstStyle/>
          <a:p>
            <a:endParaRPr lang="tr-TR" sz="2400" b="1" i="0" u="none" strike="noStrike" dirty="0">
              <a:solidFill>
                <a:srgbClr val="FF6600"/>
              </a:solidFill>
              <a:effectLst/>
              <a:latin typeface="Times New Roman" panose="02020603050405020304" pitchFamily="18" charset="0"/>
              <a:cs typeface="Times New Roman" panose="02020603050405020304" pitchFamily="18" charset="0"/>
            </a:endParaRPr>
          </a:p>
          <a:p>
            <a:r>
              <a:rPr lang="tr-TR" sz="2400" b="1" i="0" u="none" strike="noStrike" dirty="0">
                <a:solidFill>
                  <a:srgbClr val="FF6600"/>
                </a:solidFill>
                <a:effectLst/>
                <a:latin typeface="Times New Roman" panose="02020603050405020304" pitchFamily="18" charset="0"/>
                <a:cs typeface="Times New Roman" panose="02020603050405020304" pitchFamily="18" charset="0"/>
              </a:rPr>
              <a:t>3.Türetilmiş Ölçme</a:t>
            </a:r>
            <a:endParaRPr lang="tr-TR" sz="2400" b="0" i="0" u="none" strike="noStrike" dirty="0">
              <a:solidFill>
                <a:srgbClr val="505050"/>
              </a:solidFill>
              <a:effectLst/>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1421529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666C58-00D3-4D25-90EF-A3B84828BBD3}"/>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Değerlendirme Ölçütleri</a:t>
            </a:r>
          </a:p>
        </p:txBody>
      </p:sp>
      <p:pic>
        <p:nvPicPr>
          <p:cNvPr id="6" name="İçerik Yer Tutucusu 5" descr="ekran görüntüsü içeren bir resim&#10;&#10;Açıklama otomatik olarak oluşturuldu">
            <a:extLst>
              <a:ext uri="{FF2B5EF4-FFF2-40B4-BE49-F238E27FC236}">
                <a16:creationId xmlns:a16="http://schemas.microsoft.com/office/drawing/2014/main" id="{9B14BF54-2EAF-4E17-95F6-E8DAF42F6205}"/>
              </a:ext>
            </a:extLst>
          </p:cNvPr>
          <p:cNvPicPr>
            <a:picLocks noGrp="1" noChangeAspect="1"/>
          </p:cNvPicPr>
          <p:nvPr>
            <p:ph idx="1"/>
          </p:nvPr>
        </p:nvPicPr>
        <p:blipFill>
          <a:blip r:embed="rId2"/>
          <a:stretch>
            <a:fillRect/>
          </a:stretch>
        </p:blipFill>
        <p:spPr>
          <a:xfrm>
            <a:off x="6836898" y="1033670"/>
            <a:ext cx="4276578" cy="4841668"/>
          </a:xfrm>
        </p:spPr>
      </p:pic>
      <p:sp>
        <p:nvSpPr>
          <p:cNvPr id="4" name="Metin Yer Tutucusu 3">
            <a:extLst>
              <a:ext uri="{FF2B5EF4-FFF2-40B4-BE49-F238E27FC236}">
                <a16:creationId xmlns:a16="http://schemas.microsoft.com/office/drawing/2014/main" id="{1CB9BBF9-C235-4F23-99AD-3C3484A1CCCB}"/>
              </a:ext>
            </a:extLst>
          </p:cNvPr>
          <p:cNvSpPr>
            <a:spLocks noGrp="1"/>
          </p:cNvSpPr>
          <p:nvPr>
            <p:ph type="body" sz="half" idx="2"/>
          </p:nvPr>
        </p:nvSpPr>
        <p:spPr/>
        <p:txBody>
          <a:bodyPr/>
          <a:lstStyle/>
          <a:p>
            <a:r>
              <a:rPr lang="tr-TR" sz="1800" b="1" i="0" u="none" strike="noStrike" dirty="0">
                <a:solidFill>
                  <a:srgbClr val="222222"/>
                </a:solidFill>
                <a:effectLst/>
                <a:latin typeface="Times New Roman" panose="02020603050405020304" pitchFamily="18" charset="0"/>
                <a:cs typeface="Times New Roman" panose="02020603050405020304" pitchFamily="18" charset="0"/>
              </a:rPr>
              <a:t>Değerlendirme</a:t>
            </a:r>
            <a:r>
              <a:rPr lang="tr-TR" sz="1800" b="0" i="0" u="none" strike="noStrike" dirty="0">
                <a:solidFill>
                  <a:srgbClr val="222222"/>
                </a:solidFill>
                <a:effectLst/>
                <a:latin typeface="Times New Roman" panose="02020603050405020304" pitchFamily="18" charset="0"/>
                <a:cs typeface="Times New Roman" panose="02020603050405020304" pitchFamily="18" charset="0"/>
              </a:rPr>
              <a:t>, ölçme sonuçlarının ölçütle karşılaştırılarak nitelik hakkında karar verilmesidir. </a:t>
            </a:r>
            <a:r>
              <a:rPr lang="tr-TR" sz="1800" b="1" i="0" u="none" strike="noStrike" dirty="0">
                <a:solidFill>
                  <a:srgbClr val="222222"/>
                </a:solidFill>
                <a:effectLst/>
                <a:latin typeface="Times New Roman" panose="02020603050405020304" pitchFamily="18" charset="0"/>
                <a:cs typeface="Times New Roman" panose="02020603050405020304" pitchFamily="18" charset="0"/>
              </a:rPr>
              <a:t>Ölçüt</a:t>
            </a:r>
            <a:r>
              <a:rPr lang="tr-TR" sz="1800" b="0" i="0" u="none" strike="noStrike" dirty="0">
                <a:solidFill>
                  <a:srgbClr val="222222"/>
                </a:solidFill>
                <a:effectLst/>
                <a:latin typeface="Times New Roman" panose="02020603050405020304" pitchFamily="18" charset="0"/>
                <a:cs typeface="Times New Roman" panose="02020603050405020304" pitchFamily="18" charset="0"/>
              </a:rPr>
              <a:t> ise, ölçme sonuçlarının karşılaştırılarak yorumlanmasına dayanak sağlayan kurallardır</a:t>
            </a:r>
            <a:r>
              <a:rPr lang="tr-TR" b="0" i="0" u="none" strike="noStrike" dirty="0">
                <a:solidFill>
                  <a:srgbClr val="222222"/>
                </a:solidFill>
                <a:effectLst/>
                <a:latin typeface="Times New Roman" panose="02020603050405020304" pitchFamily="18" charset="0"/>
                <a:cs typeface="Times New Roman" panose="02020603050405020304" pitchFamily="18" charset="0"/>
              </a:rPr>
              <a:t>.</a:t>
            </a:r>
          </a:p>
          <a:p>
            <a:r>
              <a:rPr lang="tr-TR" sz="2400" b="1" dirty="0">
                <a:solidFill>
                  <a:srgbClr val="2222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ÖRNEK</a:t>
            </a:r>
            <a:endPar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Ok: Yukarı Bükülü 4">
            <a:extLst>
              <a:ext uri="{FF2B5EF4-FFF2-40B4-BE49-F238E27FC236}">
                <a16:creationId xmlns:a16="http://schemas.microsoft.com/office/drawing/2014/main" id="{5DBDBA03-7CF7-40BE-8222-DA7579ABB6A4}"/>
              </a:ext>
            </a:extLst>
          </p:cNvPr>
          <p:cNvSpPr/>
          <p:nvPr/>
        </p:nvSpPr>
        <p:spPr>
          <a:xfrm>
            <a:off x="4161874" y="4465983"/>
            <a:ext cx="2424456" cy="66525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622420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FD8A33-7AD2-4B61-8311-062EF98537BF}"/>
              </a:ext>
            </a:extLst>
          </p:cNvPr>
          <p:cNvSpPr>
            <a:spLocks noGrp="1"/>
          </p:cNvSpPr>
          <p:nvPr>
            <p:ph type="title"/>
          </p:nvPr>
        </p:nvSpPr>
        <p:spPr/>
        <p:txBody>
          <a:bodyPr>
            <a:normAutofit fontScale="90000"/>
          </a:bodyPr>
          <a:lstStyle/>
          <a:p>
            <a:r>
              <a:rPr lang="tr-TR" b="1" dirty="0">
                <a:latin typeface="Times New Roman" panose="02020603050405020304" pitchFamily="18" charset="0"/>
                <a:cs typeface="Times New Roman" panose="02020603050405020304" pitchFamily="18" charset="0"/>
              </a:rPr>
              <a:t>EĞİTİM VE ÖĞRETİMDE ÖLÇME VE DEĞERLENDİRMENİN YERİ</a:t>
            </a:r>
          </a:p>
        </p:txBody>
      </p:sp>
      <p:sp>
        <p:nvSpPr>
          <p:cNvPr id="3" name="İçerik Yer Tutucusu 2">
            <a:extLst>
              <a:ext uri="{FF2B5EF4-FFF2-40B4-BE49-F238E27FC236}">
                <a16:creationId xmlns:a16="http://schemas.microsoft.com/office/drawing/2014/main" id="{3F6B1E9B-2881-4CB6-B694-8AE0D01CF951}"/>
              </a:ext>
            </a:extLst>
          </p:cNvPr>
          <p:cNvSpPr>
            <a:spLocks noGrp="1"/>
          </p:cNvSpPr>
          <p:nvPr>
            <p:ph idx="1"/>
          </p:nvPr>
        </p:nvSpPr>
        <p:spPr/>
        <p:txBody>
          <a:bodyPr>
            <a:normAutofit fontScale="92500" lnSpcReduction="20000"/>
          </a:bodyPr>
          <a:lstStyle/>
          <a:p>
            <a:pPr algn="just"/>
            <a:r>
              <a:rPr lang="tr-TR" dirty="0">
                <a:latin typeface="Times New Roman" panose="02020603050405020304" pitchFamily="18" charset="0"/>
                <a:cs typeface="Times New Roman" panose="02020603050405020304" pitchFamily="18" charset="0"/>
              </a:rPr>
              <a:t>Öğretimin olduğu her dönemde kuşkusuz ölçme ve değerlendirmeye ihtiyaç duyulmuş;  kurul kararları, öğretmen görüşleri, sınavlar,  </a:t>
            </a:r>
            <a:r>
              <a:rPr lang="tr-TR" dirty="0" err="1">
                <a:latin typeface="Times New Roman" panose="02020603050405020304" pitchFamily="18" charset="0"/>
                <a:cs typeface="Times New Roman" panose="02020603050405020304" pitchFamily="18" charset="0"/>
              </a:rPr>
              <a:t>portfolyolar</a:t>
            </a:r>
            <a:r>
              <a:rPr lang="tr-TR" dirty="0">
                <a:latin typeface="Times New Roman" panose="02020603050405020304" pitchFamily="18" charset="0"/>
                <a:cs typeface="Times New Roman" panose="02020603050405020304" pitchFamily="18" charset="0"/>
              </a:rPr>
              <a:t> ve daha adını sayamayacağımız pek çok araçla öğrenci başarısı ortaya konmaya çalışılmıştır. Herkesin okul anıları arasında sınavlara, sözlülere, başarılı veya başarısız kopya girişimlerine ilişkin birkaç anı vardır. Sınavda muzip bir arkadaşın önümüzden çektiği kağıt, geri gelsin diye döktüğümüz kızılcık terleri, belki tutar ümidiyle mantığa büründürüp yazdığımız cevaplar, seneler sonra bile yüzümüzü güldürür. Madalyonun arka yüzünde ise </a:t>
            </a:r>
            <a:r>
              <a:rPr lang="tr-TR" dirty="0" err="1">
                <a:latin typeface="Times New Roman" panose="02020603050405020304" pitchFamily="18" charset="0"/>
                <a:cs typeface="Times New Roman" panose="02020603050405020304" pitchFamily="18" charset="0"/>
              </a:rPr>
              <a:t>SBS’sinden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KPSS’sine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LYS’sinden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YGS’sine</a:t>
            </a:r>
            <a:r>
              <a:rPr lang="tr-TR" dirty="0">
                <a:latin typeface="Times New Roman" panose="02020603050405020304" pitchFamily="18" charset="0"/>
                <a:cs typeface="Times New Roman" panose="02020603050405020304" pitchFamily="18" charset="0"/>
              </a:rPr>
              <a:t>,  herkesi bir şekilde ilgilendiren sınavlar olsa gerektir. </a:t>
            </a:r>
          </a:p>
        </p:txBody>
      </p:sp>
      <p:sp>
        <p:nvSpPr>
          <p:cNvPr id="4" name="Metin Yer Tutucusu 3">
            <a:extLst>
              <a:ext uri="{FF2B5EF4-FFF2-40B4-BE49-F238E27FC236}">
                <a16:creationId xmlns:a16="http://schemas.microsoft.com/office/drawing/2014/main" id="{0D9EF097-18D3-4F5A-A77B-6EAEDEA64D6C}"/>
              </a:ext>
            </a:extLst>
          </p:cNvPr>
          <p:cNvSpPr>
            <a:spLocks noGrp="1"/>
          </p:cNvSpPr>
          <p:nvPr>
            <p:ph type="body" sz="half" idx="2"/>
          </p:nvPr>
        </p:nvSpPr>
        <p:spPr/>
        <p:txBody>
          <a:bodyPr/>
          <a:lstStyle/>
          <a:p>
            <a:endParaRPr lang="tr-TR" dirty="0"/>
          </a:p>
          <a:p>
            <a:r>
              <a:rPr lang="tr-TR" sz="2000" dirty="0">
                <a:latin typeface="Times New Roman" panose="02020603050405020304" pitchFamily="18" charset="0"/>
                <a:cs typeface="Times New Roman" panose="02020603050405020304" pitchFamily="18" charset="0"/>
              </a:rPr>
              <a:t>NERDE EĞİTİM- NERDE ÖĞRETİM </a:t>
            </a:r>
          </a:p>
          <a:p>
            <a:r>
              <a:rPr lang="tr-TR" sz="2000" b="1" dirty="0">
                <a:latin typeface="Times New Roman" panose="02020603050405020304" pitchFamily="18" charset="0"/>
                <a:cs typeface="Times New Roman" panose="02020603050405020304" pitchFamily="18" charset="0"/>
              </a:rPr>
              <a:t>ORADA ÖLÇME ,</a:t>
            </a:r>
          </a:p>
          <a:p>
            <a:r>
              <a:rPr lang="tr-TR" sz="2000" b="1" dirty="0">
                <a:latin typeface="Times New Roman" panose="02020603050405020304" pitchFamily="18" charset="0"/>
                <a:cs typeface="Times New Roman" panose="02020603050405020304" pitchFamily="18" charset="0"/>
              </a:rPr>
              <a:t>ORADA DEĞERLENDİRME</a:t>
            </a:r>
          </a:p>
        </p:txBody>
      </p:sp>
    </p:spTree>
    <p:extLst>
      <p:ext uri="{BB962C8B-B14F-4D97-AF65-F5344CB8AC3E}">
        <p14:creationId xmlns:p14="http://schemas.microsoft.com/office/powerpoint/2010/main" val="33399338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83</TotalTime>
  <Words>967</Words>
  <Application>Microsoft Office PowerPoint</Application>
  <PresentationFormat>Geniş ekran</PresentationFormat>
  <Paragraphs>140</Paragraphs>
  <Slides>19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19</vt:i4>
      </vt:variant>
    </vt:vector>
  </HeadingPairs>
  <TitlesOfParts>
    <vt:vector size="26" baseType="lpstr">
      <vt:lpstr>&amp;quot</vt:lpstr>
      <vt:lpstr>Arial</vt:lpstr>
      <vt:lpstr>Garamond</vt:lpstr>
      <vt:lpstr>MyriadPro</vt:lpstr>
      <vt:lpstr>Times New Roman</vt:lpstr>
      <vt:lpstr>yandex-sans</vt:lpstr>
      <vt:lpstr>Organik</vt:lpstr>
      <vt:lpstr>         ÖLÇME VE DEĞERLENDİRME YÖNTEMLERİ </vt:lpstr>
      <vt:lpstr>I- TEMEL KAVRAMLAR </vt:lpstr>
      <vt:lpstr>.</vt:lpstr>
      <vt:lpstr>BAŞLICA ÖĞRENME TÜRLERİ</vt:lpstr>
      <vt:lpstr>Ölçme Türleri</vt:lpstr>
      <vt:lpstr>Ölçme Türleri</vt:lpstr>
      <vt:lpstr>Ölçme Türleri</vt:lpstr>
      <vt:lpstr>Değerlendirme Ölçütleri</vt:lpstr>
      <vt:lpstr>EĞİTİM VE ÖĞRETİMDE ÖLÇME VE DEĞERLENDİRMENİN YERİ</vt:lpstr>
      <vt:lpstr>Ölçme Değerlendirme Döngüsü</vt:lpstr>
      <vt:lpstr>BİR ÖLÇME ARACINDA BULUNMASI GEREKEN NİTELİKLER</vt:lpstr>
      <vt:lpstr>ÖRNEK SORU?</vt:lpstr>
      <vt:lpstr>ÜRÜN DOSYASI DEĞERLENDİRME</vt:lpstr>
      <vt:lpstr>İŞLETMEDE BECERİ EĞİTİMİ</vt:lpstr>
      <vt:lpstr>İŞLETMEDE BECERİ EĞİTİMİ</vt:lpstr>
      <vt:lpstr>İŞLETMEDE BECERİ EĞİTİMİ</vt:lpstr>
      <vt:lpstr>İŞLETMEDE BECERİ EĞİTİMİ</vt:lpstr>
      <vt:lpstr>İŞLETMEDE BECERİ EĞİTİMİ</vt:lpstr>
      <vt:lpstr>Rehberlik öğretmeni Öncel KARAKUŞ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ÖLÇME VE DEĞERLENDİRME </dc:title>
  <dc:creator>öncel karakuş</dc:creator>
  <cp:lastModifiedBy>öncel karakuş</cp:lastModifiedBy>
  <cp:revision>11</cp:revision>
  <dcterms:created xsi:type="dcterms:W3CDTF">2020-08-27T10:29:54Z</dcterms:created>
  <dcterms:modified xsi:type="dcterms:W3CDTF">2020-09-06T13:02:39Z</dcterms:modified>
</cp:coreProperties>
</file>